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1.xml" ContentType="application/vnd.openxmlformats-officedocument.drawingml.chart+xml"/>
  <Override PartName="/ppt/drawings/drawing2.xml" ContentType="application/vnd.openxmlformats-officedocument.drawingml.chartshapes+xml"/>
  <Override PartName="/ppt/charts/chart1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3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4.xml" ContentType="application/vnd.openxmlformats-officedocument.drawingml.chart+xml"/>
  <Override PartName="/ppt/drawings/drawing3.xml" ContentType="application/vnd.openxmlformats-officedocument.drawingml.chartshapes+xml"/>
  <Override PartName="/ppt/charts/chart15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6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7.xml" ContentType="application/vnd.openxmlformats-officedocument.drawingml.chart+xml"/>
  <Override PartName="/ppt/drawings/drawing4.xml" ContentType="application/vnd.openxmlformats-officedocument.drawingml.chartshape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9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68" r:id="rId1"/>
  </p:sldMasterIdLst>
  <p:notesMasterIdLst>
    <p:notesMasterId r:id="rId98"/>
  </p:notesMasterIdLst>
  <p:handoutMasterIdLst>
    <p:handoutMasterId r:id="rId99"/>
  </p:handoutMasterIdLst>
  <p:sldIdLst>
    <p:sldId id="256" r:id="rId2"/>
    <p:sldId id="340" r:id="rId3"/>
    <p:sldId id="386" r:id="rId4"/>
    <p:sldId id="339" r:id="rId5"/>
    <p:sldId id="374" r:id="rId6"/>
    <p:sldId id="375" r:id="rId7"/>
    <p:sldId id="373" r:id="rId8"/>
    <p:sldId id="372" r:id="rId9"/>
    <p:sldId id="338" r:id="rId10"/>
    <p:sldId id="380" r:id="rId11"/>
    <p:sldId id="378" r:id="rId12"/>
    <p:sldId id="381" r:id="rId13"/>
    <p:sldId id="379" r:id="rId14"/>
    <p:sldId id="382" r:id="rId15"/>
    <p:sldId id="283" r:id="rId16"/>
    <p:sldId id="385" r:id="rId17"/>
    <p:sldId id="384" r:id="rId18"/>
    <p:sldId id="383" r:id="rId19"/>
    <p:sldId id="284" r:id="rId20"/>
    <p:sldId id="285" r:id="rId21"/>
    <p:sldId id="286" r:id="rId22"/>
    <p:sldId id="287" r:id="rId23"/>
    <p:sldId id="288" r:id="rId24"/>
    <p:sldId id="278" r:id="rId25"/>
    <p:sldId id="279" r:id="rId26"/>
    <p:sldId id="280" r:id="rId27"/>
    <p:sldId id="282" r:id="rId28"/>
    <p:sldId id="273" r:id="rId29"/>
    <p:sldId id="306" r:id="rId30"/>
    <p:sldId id="274" r:id="rId31"/>
    <p:sldId id="275" r:id="rId32"/>
    <p:sldId id="289" r:id="rId33"/>
    <p:sldId id="276" r:id="rId34"/>
    <p:sldId id="260" r:id="rId35"/>
    <p:sldId id="272" r:id="rId36"/>
    <p:sldId id="271" r:id="rId37"/>
    <p:sldId id="270" r:id="rId38"/>
    <p:sldId id="269" r:id="rId39"/>
    <p:sldId id="295" r:id="rId40"/>
    <p:sldId id="310" r:id="rId41"/>
    <p:sldId id="311" r:id="rId42"/>
    <p:sldId id="297" r:id="rId43"/>
    <p:sldId id="296" r:id="rId44"/>
    <p:sldId id="312" r:id="rId45"/>
    <p:sldId id="305" r:id="rId46"/>
    <p:sldId id="304" r:id="rId47"/>
    <p:sldId id="303" r:id="rId48"/>
    <p:sldId id="302" r:id="rId49"/>
    <p:sldId id="313" r:id="rId50"/>
    <p:sldId id="314" r:id="rId51"/>
    <p:sldId id="315" r:id="rId52"/>
    <p:sldId id="301" r:id="rId53"/>
    <p:sldId id="318" r:id="rId54"/>
    <p:sldId id="317" r:id="rId55"/>
    <p:sldId id="316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31" r:id="rId65"/>
    <p:sldId id="327" r:id="rId66"/>
    <p:sldId id="329" r:id="rId67"/>
    <p:sldId id="335" r:id="rId68"/>
    <p:sldId id="337" r:id="rId69"/>
    <p:sldId id="336" r:id="rId70"/>
    <p:sldId id="334" r:id="rId71"/>
    <p:sldId id="333" r:id="rId72"/>
    <p:sldId id="332" r:id="rId73"/>
    <p:sldId id="330" r:id="rId74"/>
    <p:sldId id="344" r:id="rId75"/>
    <p:sldId id="347" r:id="rId76"/>
    <p:sldId id="346" r:id="rId77"/>
    <p:sldId id="351" r:id="rId78"/>
    <p:sldId id="357" r:id="rId79"/>
    <p:sldId id="353" r:id="rId80"/>
    <p:sldId id="362" r:id="rId81"/>
    <p:sldId id="361" r:id="rId82"/>
    <p:sldId id="366" r:id="rId83"/>
    <p:sldId id="365" r:id="rId84"/>
    <p:sldId id="364" r:id="rId85"/>
    <p:sldId id="370" r:id="rId86"/>
    <p:sldId id="371" r:id="rId87"/>
    <p:sldId id="369" r:id="rId88"/>
    <p:sldId id="391" r:id="rId89"/>
    <p:sldId id="392" r:id="rId90"/>
    <p:sldId id="393" r:id="rId91"/>
    <p:sldId id="394" r:id="rId92"/>
    <p:sldId id="395" r:id="rId93"/>
    <p:sldId id="396" r:id="rId94"/>
    <p:sldId id="399" r:id="rId95"/>
    <p:sldId id="397" r:id="rId96"/>
    <p:sldId id="398" r:id="rId9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EC98"/>
    <a:srgbClr val="7838BE"/>
    <a:srgbClr val="D686D2"/>
    <a:srgbClr val="FF7DBE"/>
    <a:srgbClr val="EDBC65"/>
    <a:srgbClr val="FF4FA7"/>
    <a:srgbClr val="F57B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1" autoAdjust="0"/>
    <p:restoredTop sz="94586" autoAdjust="0"/>
  </p:normalViewPr>
  <p:slideViewPr>
    <p:cSldViewPr>
      <p:cViewPr varScale="1">
        <p:scale>
          <a:sx n="108" d="100"/>
          <a:sy n="108" d="100"/>
        </p:scale>
        <p:origin x="-170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666691631631511E-2"/>
          <c:y val="8.9830494164631305E-2"/>
          <c:w val="0.83954802259887074"/>
          <c:h val="0.838983050847457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Объем ВРП Окуловского муниципального района</c:v>
                </c:pt>
              </c:strCache>
            </c:strRef>
          </c:tx>
          <c:spPr>
            <a:gradFill flip="none" rotWithShape="1">
              <a:gsLst>
                <a:gs pos="0">
                  <a:srgbClr val="00B050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  <a:ln w="33148">
              <a:noFill/>
              <a:prstDash val="solid"/>
            </a:ln>
            <a:effectLst>
              <a:outerShdw dist="35921" dir="2700000" algn="br">
                <a:srgbClr val="000000"/>
              </a:outerShdw>
            </a:effectLst>
            <a:scene3d>
              <a:camera prst="orthographicFront"/>
              <a:lightRig rig="harsh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7180284932604462E-4"/>
                  <c:y val="-8.099853846517422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3756,0</a:t>
                    </a:r>
                    <a:endParaRPr lang="ru-RU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2580413015110555E-3"/>
                  <c:y val="-8.311759307646120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4252,0</a:t>
                    </a:r>
                    <a:endParaRPr lang="ru-RU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7929554361647724E-3"/>
                  <c:y val="-1.775301522644221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4775,0</a:t>
                    </a:r>
                    <a:endParaRPr lang="ru-RU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52090395480225948"/>
                  <c:y val="0.51525423728813591"/>
                </c:manualLayout>
              </c:layout>
              <c:tx>
                <c:rich>
                  <a:bodyPr/>
                  <a:lstStyle/>
                  <a:p>
                    <a:pPr>
                      <a:defRPr sz="696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t>4958</a:t>
                    </a:r>
                  </a:p>
                </c:rich>
              </c:tx>
              <c:spPr>
                <a:noFill/>
                <a:ln w="22099">
                  <a:noFill/>
                </a:ln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15706214689265546"/>
                  <c:y val="0.50677966101694916"/>
                </c:manualLayout>
              </c:layout>
              <c:spPr>
                <a:noFill/>
                <a:ln w="22099">
                  <a:noFill/>
                </a:ln>
              </c:spPr>
              <c:txPr>
                <a:bodyPr/>
                <a:lstStyle/>
                <a:p>
                  <a:pPr>
                    <a:defRPr sz="69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Mode val="edge"/>
                  <c:yMode val="edge"/>
                  <c:x val="0.17514124293785316"/>
                  <c:y val="0.53559322033898304"/>
                </c:manualLayout>
              </c:layout>
              <c:spPr>
                <a:noFill/>
                <a:ln w="22099">
                  <a:noFill/>
                </a:ln>
              </c:spPr>
              <c:txPr>
                <a:bodyPr/>
                <a:lstStyle/>
                <a:p>
                  <a:pPr>
                    <a:defRPr sz="69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Mode val="edge"/>
                  <c:yMode val="edge"/>
                  <c:x val="0.19887005649717523"/>
                  <c:y val="0.53559322033898304"/>
                </c:manualLayout>
              </c:layout>
              <c:spPr>
                <a:noFill/>
                <a:ln w="22099">
                  <a:noFill/>
                </a:ln>
              </c:spPr>
              <c:txPr>
                <a:bodyPr/>
                <a:lstStyle/>
                <a:p>
                  <a:pPr>
                    <a:defRPr sz="69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Mode val="edge"/>
                  <c:yMode val="edge"/>
                  <c:x val="0.2316384180790961"/>
                  <c:y val="0.51694915254237306"/>
                </c:manualLayout>
              </c:layout>
              <c:spPr>
                <a:noFill/>
                <a:ln w="22099">
                  <a:noFill/>
                </a:ln>
              </c:spPr>
              <c:txPr>
                <a:bodyPr/>
                <a:lstStyle/>
                <a:p>
                  <a:pPr>
                    <a:defRPr sz="69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Mode val="edge"/>
                  <c:yMode val="edge"/>
                  <c:x val="0.25649717514124298"/>
                  <c:y val="0.51355932203389854"/>
                </c:manualLayout>
              </c:layout>
              <c:spPr>
                <a:noFill/>
                <a:ln w="22099">
                  <a:noFill/>
                </a:ln>
              </c:spPr>
              <c:txPr>
                <a:bodyPr/>
                <a:lstStyle/>
                <a:p>
                  <a:pPr>
                    <a:defRPr sz="69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Mode val="edge"/>
                  <c:yMode val="edge"/>
                  <c:x val="0.28474576271186441"/>
                  <c:y val="0.51525423728813591"/>
                </c:manualLayout>
              </c:layout>
              <c:spPr>
                <a:noFill/>
                <a:ln w="22099">
                  <a:noFill/>
                </a:ln>
              </c:spPr>
              <c:txPr>
                <a:bodyPr/>
                <a:lstStyle/>
                <a:p>
                  <a:pPr>
                    <a:defRPr sz="69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Mode val="edge"/>
                  <c:yMode val="edge"/>
                  <c:x val="0.31299435028248601"/>
                  <c:y val="0.51694915254237306"/>
                </c:manualLayout>
              </c:layout>
              <c:spPr>
                <a:noFill/>
                <a:ln w="22099">
                  <a:noFill/>
                </a:ln>
              </c:spPr>
              <c:txPr>
                <a:bodyPr/>
                <a:lstStyle/>
                <a:p>
                  <a:pPr>
                    <a:defRPr sz="69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Mode val="edge"/>
                  <c:yMode val="edge"/>
                  <c:x val="0.33333333333333331"/>
                  <c:y val="0.52542372881355937"/>
                </c:manualLayout>
              </c:layout>
              <c:spPr>
                <a:noFill/>
                <a:ln w="22099">
                  <a:noFill/>
                </a:ln>
              </c:spPr>
              <c:txPr>
                <a:bodyPr/>
                <a:lstStyle/>
                <a:p>
                  <a:pPr>
                    <a:defRPr sz="69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Mode val="edge"/>
                  <c:yMode val="edge"/>
                  <c:x val="0.36158192090395491"/>
                  <c:y val="0.52881355932203367"/>
                </c:manualLayout>
              </c:layout>
              <c:spPr>
                <a:noFill/>
                <a:ln w="22099">
                  <a:noFill/>
                </a:ln>
              </c:spPr>
              <c:txPr>
                <a:bodyPr/>
                <a:lstStyle/>
                <a:p>
                  <a:pPr>
                    <a:defRPr sz="69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Mode val="edge"/>
                  <c:yMode val="edge"/>
                  <c:x val="0.38418079096045232"/>
                  <c:y val="0.52711864406779652"/>
                </c:manualLayout>
              </c:layout>
              <c:spPr>
                <a:noFill/>
                <a:ln w="22099">
                  <a:noFill/>
                </a:ln>
              </c:spPr>
              <c:txPr>
                <a:bodyPr/>
                <a:lstStyle/>
                <a:p>
                  <a:pPr>
                    <a:defRPr sz="69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Mode val="edge"/>
                  <c:yMode val="edge"/>
                  <c:x val="0.41016949152542381"/>
                  <c:y val="0.52542372881355937"/>
                </c:manualLayout>
              </c:layout>
              <c:spPr>
                <a:noFill/>
                <a:ln w="22099">
                  <a:noFill/>
                </a:ln>
              </c:spPr>
              <c:txPr>
                <a:bodyPr/>
                <a:lstStyle/>
                <a:p>
                  <a:pPr>
                    <a:defRPr sz="69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Mode val="edge"/>
                  <c:yMode val="edge"/>
                  <c:x val="0.43502824858757072"/>
                  <c:y val="0.52542372881355937"/>
                </c:manualLayout>
              </c:layout>
              <c:spPr>
                <a:noFill/>
                <a:ln w="22099">
                  <a:noFill/>
                </a:ln>
              </c:spPr>
              <c:txPr>
                <a:bodyPr/>
                <a:lstStyle/>
                <a:p>
                  <a:pPr>
                    <a:defRPr sz="69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Mode val="edge"/>
                  <c:yMode val="edge"/>
                  <c:x val="0.48700564971751426"/>
                  <c:y val="0.52203389830508473"/>
                </c:manualLayout>
              </c:layout>
              <c:spPr>
                <a:noFill/>
                <a:ln w="22099">
                  <a:noFill/>
                </a:ln>
              </c:spPr>
              <c:txPr>
                <a:bodyPr/>
                <a:lstStyle/>
                <a:p>
                  <a:pPr>
                    <a:defRPr sz="69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Mode val="edge"/>
                  <c:yMode val="edge"/>
                  <c:x val="0.51186440677966083"/>
                  <c:y val="0.53050847457627115"/>
                </c:manualLayout>
              </c:layout>
              <c:spPr>
                <a:noFill/>
                <a:ln w="22099">
                  <a:noFill/>
                </a:ln>
              </c:spPr>
              <c:txPr>
                <a:bodyPr/>
                <a:lstStyle/>
                <a:p>
                  <a:pPr>
                    <a:defRPr sz="69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Mode val="edge"/>
                  <c:yMode val="edge"/>
                  <c:x val="0.53785310734463276"/>
                  <c:y val="0.53050847457627115"/>
                </c:manualLayout>
              </c:layout>
              <c:spPr>
                <a:noFill/>
                <a:ln w="22099">
                  <a:noFill/>
                </a:ln>
              </c:spPr>
              <c:txPr>
                <a:bodyPr/>
                <a:lstStyle/>
                <a:p>
                  <a:pPr>
                    <a:defRPr sz="69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Mode val="edge"/>
                  <c:yMode val="edge"/>
                  <c:x val="0.56271186440677989"/>
                  <c:y val="0.53050847457627115"/>
                </c:manualLayout>
              </c:layout>
              <c:spPr>
                <a:noFill/>
                <a:ln w="22099">
                  <a:noFill/>
                </a:ln>
              </c:spPr>
              <c:txPr>
                <a:bodyPr/>
                <a:lstStyle/>
                <a:p>
                  <a:pPr>
                    <a:defRPr sz="69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Mode val="edge"/>
                  <c:yMode val="edge"/>
                  <c:x val="0.58870056497175138"/>
                  <c:y val="0.52881355932203367"/>
                </c:manualLayout>
              </c:layout>
              <c:spPr>
                <a:noFill/>
                <a:ln w="22099">
                  <a:noFill/>
                </a:ln>
              </c:spPr>
              <c:txPr>
                <a:bodyPr/>
                <a:lstStyle/>
                <a:p>
                  <a:pPr>
                    <a:defRPr sz="696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2099">
                <a:noFill/>
              </a:ln>
            </c:spPr>
            <c:txPr>
              <a:bodyPr/>
              <a:lstStyle/>
              <a:p>
                <a:pPr>
                  <a:defRPr sz="1153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2014 год (оценка) </c:v>
                </c:pt>
                <c:pt idx="1">
                  <c:v>2015 год (оценка) </c:v>
                </c:pt>
                <c:pt idx="2">
                  <c:v>2016 год (план) </c:v>
                </c:pt>
              </c:strCache>
            </c:strRef>
          </c:cat>
          <c:val>
            <c:numRef>
              <c:f>Sheet1!$B$2:$D$2</c:f>
              <c:numCache>
                <c:formatCode>0</c:formatCode>
                <c:ptCount val="3"/>
                <c:pt idx="0">
                  <c:v>3756</c:v>
                </c:pt>
                <c:pt idx="1">
                  <c:v>4252</c:v>
                </c:pt>
                <c:pt idx="2">
                  <c:v>4775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2209792"/>
        <c:axId val="102236160"/>
      </c:barChart>
      <c:lineChart>
        <c:grouping val="standard"/>
        <c:varyColors val="0"/>
        <c:ser>
          <c:idx val="2"/>
          <c:order val="1"/>
          <c:tx>
            <c:strRef>
              <c:f>Sheet1!$A$3</c:f>
              <c:strCache>
                <c:ptCount val="1"/>
                <c:pt idx="0">
                  <c:v>Темп роста в % </c:v>
                </c:pt>
              </c:strCache>
            </c:strRef>
          </c:tx>
          <c:spPr>
            <a:ln w="22099">
              <a:solidFill>
                <a:srgbClr val="FF0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3.8083554491715202E-2"/>
                  <c:y val="4.5890577921470221E-2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200" baseline="0" dirty="0" smtClean="0"/>
                      <a:t>113</a:t>
                    </a:r>
                    <a:r>
                      <a:rPr lang="en-US" sz="1200" baseline="0" dirty="0" smtClean="0"/>
                      <a:t>,2</a:t>
                    </a:r>
                    <a:endParaRPr lang="en-US" sz="1200" dirty="0"/>
                  </a:p>
                </c:rich>
              </c:tx>
              <c:spPr>
                <a:noFill/>
                <a:ln w="22099">
                  <a:noFill/>
                </a:ln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7723684524230805E-2"/>
                  <c:y val="4.23433160961114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15141242937853114"/>
                  <c:y val="1.52542372881356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Mode val="edge"/>
                  <c:yMode val="edge"/>
                  <c:x val="0.17175141242937858"/>
                  <c:y val="2.2033898305084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Mode val="edge"/>
                  <c:yMode val="edge"/>
                  <c:x val="0.2"/>
                  <c:y val="1.01694915254237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Mode val="edge"/>
                  <c:yMode val="edge"/>
                  <c:x val="0.22598870056497186"/>
                  <c:y val="5.084745762711869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Mode val="edge"/>
                  <c:yMode val="edge"/>
                  <c:x val="0.25197740112994371"/>
                  <c:y val="6.779661016949158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Mode val="edge"/>
                  <c:yMode val="edge"/>
                  <c:x val="0.27909604519774023"/>
                  <c:y val="3.389830508474578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Mode val="edge"/>
                  <c:yMode val="edge"/>
                  <c:x val="0.3039548022598873"/>
                  <c:y val="6.779661016949158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Mode val="edge"/>
                  <c:yMode val="edge"/>
                  <c:x val="0.32881355932203404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2099">
                <a:noFill/>
              </a:ln>
            </c:spPr>
            <c:txPr>
              <a:bodyPr/>
              <a:lstStyle/>
              <a:p>
                <a:pPr>
                  <a:defRPr sz="125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2014 год (оценка) </c:v>
                </c:pt>
                <c:pt idx="1">
                  <c:v>2015 год (оценка) </c:v>
                </c:pt>
                <c:pt idx="2">
                  <c:v>2016 год (план) </c:v>
                </c:pt>
              </c:strCache>
            </c:strRef>
          </c:cat>
          <c:val>
            <c:numRef>
              <c:f>Sheet1!$B$3:$D$3</c:f>
              <c:numCache>
                <c:formatCode>0.0</c:formatCode>
                <c:ptCount val="3"/>
                <c:pt idx="0">
                  <c:v>100.4</c:v>
                </c:pt>
                <c:pt idx="1">
                  <c:v>113.2</c:v>
                </c:pt>
                <c:pt idx="2">
                  <c:v>112.3</c:v>
                </c:pt>
              </c:numCache>
            </c:numRef>
          </c:val>
          <c:smooth val="1"/>
        </c:ser>
        <c:ser>
          <c:idx val="0"/>
          <c:order val="2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ln w="11049">
              <a:solidFill>
                <a:srgbClr val="FF000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spPr>
              <a:noFill/>
              <a:ln w="22099">
                <a:noFill/>
              </a:ln>
            </c:spPr>
            <c:txPr>
              <a:bodyPr/>
              <a:lstStyle/>
              <a:p>
                <a:pPr>
                  <a:defRPr sz="696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2014 год (оценка) </c:v>
                </c:pt>
                <c:pt idx="1">
                  <c:v>2015 год (оценка) </c:v>
                </c:pt>
                <c:pt idx="2">
                  <c:v>2016 год (план) </c:v>
                </c:pt>
              </c:strCache>
            </c:str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ln w="11049">
              <a:solidFill>
                <a:srgbClr val="00FFFF"/>
              </a:solidFill>
              <a:prstDash val="solid"/>
            </a:ln>
          </c:spPr>
          <c:marker>
            <c:symbol val="x"/>
            <c:size val="4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dLbls>
            <c:spPr>
              <a:noFill/>
              <a:ln w="22099">
                <a:noFill/>
              </a:ln>
            </c:spPr>
            <c:txPr>
              <a:bodyPr/>
              <a:lstStyle/>
              <a:p>
                <a:pPr>
                  <a:defRPr sz="696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2014 год (оценка) </c:v>
                </c:pt>
                <c:pt idx="1">
                  <c:v>2015 год (оценка) </c:v>
                </c:pt>
                <c:pt idx="2">
                  <c:v>2016 год (план) </c:v>
                </c:pt>
              </c:strCache>
            </c:str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ln w="11049">
              <a:solidFill>
                <a:srgbClr val="0000FF"/>
              </a:solidFill>
              <a:prstDash val="solid"/>
            </a:ln>
          </c:spPr>
          <c:marker>
            <c:symbol val="star"/>
            <c:size val="4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dLbls>
            <c:spPr>
              <a:noFill/>
              <a:ln w="22099">
                <a:noFill/>
              </a:ln>
            </c:spPr>
            <c:txPr>
              <a:bodyPr/>
              <a:lstStyle/>
              <a:p>
                <a:pPr>
                  <a:defRPr sz="696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2014 год (оценка) </c:v>
                </c:pt>
                <c:pt idx="1">
                  <c:v>2015 год (оценка) </c:v>
                </c:pt>
                <c:pt idx="2">
                  <c:v>2016 год (план) </c:v>
                </c:pt>
              </c:strCache>
            </c:str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ln w="11049">
              <a:solidFill>
                <a:srgbClr val="FF00FF"/>
              </a:solidFill>
              <a:prstDash val="solid"/>
            </a:ln>
          </c:spPr>
          <c:marker>
            <c:symbol val="circle"/>
            <c:size val="4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dLbls>
            <c:spPr>
              <a:noFill/>
              <a:ln w="22099">
                <a:noFill/>
              </a:ln>
            </c:spPr>
            <c:txPr>
              <a:bodyPr/>
              <a:lstStyle/>
              <a:p>
                <a:pPr>
                  <a:defRPr sz="696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2014 год (оценка) </c:v>
                </c:pt>
                <c:pt idx="1">
                  <c:v>2015 год (оценка) </c:v>
                </c:pt>
                <c:pt idx="2">
                  <c:v>2016 год (план) </c:v>
                </c:pt>
              </c:strCache>
            </c:str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2238080"/>
        <c:axId val="102240256"/>
      </c:lineChart>
      <c:catAx>
        <c:axId val="102209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76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5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0223616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2236160"/>
        <c:scaling>
          <c:orientation val="minMax"/>
          <c:max val="5000"/>
          <c:min val="0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979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/>
                  <a:t>(млн. рублей)</a:t>
                </a:r>
              </a:p>
            </c:rich>
          </c:tx>
          <c:layout>
            <c:manualLayout>
              <c:xMode val="edge"/>
              <c:yMode val="edge"/>
              <c:x val="3.3898305084745788E-3"/>
              <c:y val="8.4745762711864493E-3"/>
            </c:manualLayout>
          </c:layout>
          <c:overlay val="0"/>
          <c:spPr>
            <a:noFill/>
            <a:ln w="22099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276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5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02209792"/>
        <c:crosses val="autoZero"/>
        <c:crossBetween val="between"/>
        <c:majorUnit val="500"/>
        <c:minorUnit val="100"/>
      </c:valAx>
      <c:catAx>
        <c:axId val="102238080"/>
        <c:scaling>
          <c:orientation val="minMax"/>
        </c:scaling>
        <c:delete val="1"/>
        <c:axPos val="b"/>
        <c:title>
          <c:tx>
            <c:rich>
              <a:bodyPr rot="-5400000" vert="horz"/>
              <a:lstStyle/>
              <a:p>
                <a:pPr algn="ctr">
                  <a:defRPr sz="979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/>
                  <a:t>(процент)</a:t>
                </a:r>
              </a:p>
            </c:rich>
          </c:tx>
          <c:layout>
            <c:manualLayout>
              <c:xMode val="edge"/>
              <c:yMode val="edge"/>
              <c:x val="0.9570621468926549"/>
              <c:y val="0.45593220338983065"/>
            </c:manualLayout>
          </c:layout>
          <c:overlay val="0"/>
          <c:spPr>
            <a:noFill/>
            <a:ln w="22099">
              <a:noFill/>
            </a:ln>
          </c:spPr>
        </c:title>
        <c:majorTickMark val="out"/>
        <c:minorTickMark val="none"/>
        <c:tickLblPos val="nextTo"/>
        <c:crossAx val="102240256"/>
        <c:crossesAt val="0"/>
        <c:auto val="1"/>
        <c:lblAlgn val="ctr"/>
        <c:lblOffset val="100"/>
        <c:noMultiLvlLbl val="0"/>
      </c:catAx>
      <c:valAx>
        <c:axId val="102240256"/>
        <c:scaling>
          <c:orientation val="minMax"/>
          <c:max val="150"/>
          <c:min val="0"/>
        </c:scaling>
        <c:delete val="0"/>
        <c:axPos val="r"/>
        <c:numFmt formatCode="0.0" sourceLinked="1"/>
        <c:majorTickMark val="out"/>
        <c:minorTickMark val="none"/>
        <c:tickLblPos val="nextTo"/>
        <c:spPr>
          <a:ln w="276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5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02238080"/>
        <c:crosses val="max"/>
        <c:crossBetween val="between"/>
        <c:majorUnit val="30"/>
        <c:minorUnit val="10"/>
      </c:valAx>
      <c:spPr>
        <a:noFill/>
        <a:ln w="25400">
          <a:noFill/>
        </a:ln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4011299435028249"/>
          <c:y val="0"/>
          <c:w val="0.72203389830508502"/>
          <c:h val="6.8736961325284895E-2"/>
        </c:manualLayout>
      </c:layout>
      <c:overlay val="0"/>
      <c:spPr>
        <a:noFill/>
        <a:ln w="22099">
          <a:noFill/>
        </a:ln>
      </c:spPr>
      <c:txPr>
        <a:bodyPr/>
        <a:lstStyle/>
        <a:p>
          <a:pPr>
            <a:defRPr sz="1118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92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840743734842419E-3"/>
          <c:y val="8.3740683690358864E-2"/>
          <c:w val="0.9558067206029317"/>
          <c:h val="0.62332507343022003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CC99FF"/>
            </a:solidFill>
            <a:ln w="9989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matte">
              <a:bevelT/>
              <a:bevelB/>
              <a:contourClr>
                <a:srgbClr val="000000"/>
              </a:contourClr>
            </a:sp3d>
          </c:spPr>
          <c:explosion val="16"/>
          <c:dPt>
            <c:idx val="0"/>
            <c:bubble3D val="0"/>
            <c:spPr>
              <a:solidFill>
                <a:srgbClr val="008000">
                  <a:alpha val="85000"/>
                </a:srgbClr>
              </a:solidFill>
              <a:ln w="9989">
                <a:solidFill>
                  <a:schemeClr val="tx1"/>
                </a:solidFill>
                <a:prstDash val="solid"/>
              </a:ln>
              <a:scene3d>
                <a:camera prst="orthographicFront"/>
                <a:lightRig rig="threePt" dir="t"/>
              </a:scene3d>
              <a:sp3d prstMaterial="matte">
                <a:bevelT/>
                <a:bevelB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7838BE">
                  <a:alpha val="91000"/>
                </a:srgbClr>
              </a:solidFill>
              <a:ln w="9989">
                <a:solidFill>
                  <a:schemeClr val="tx1"/>
                </a:solidFill>
                <a:prstDash val="solid"/>
              </a:ln>
              <a:scene3d>
                <a:camera prst="orthographicFront"/>
                <a:lightRig rig="threePt" dir="t"/>
              </a:scene3d>
              <a:sp3d prstMaterial="matte">
                <a:bevelT/>
                <a:bevelB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5.697299155309711E-2"/>
                  <c:y val="-7.3489920685795254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/>
                      <a:t>малые предприятия - </a:t>
                    </a:r>
                    <a:r>
                      <a:rPr lang="ru-RU" sz="1200" dirty="0" smtClean="0"/>
                      <a:t>210</a:t>
                    </a:r>
                    <a:endParaRPr lang="ru-RU" b="1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8061095232942287E-2"/>
                  <c:y val="6.9858114637250029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/>
                      <a:t>индивидуальные предприниматели - </a:t>
                    </a:r>
                    <a:r>
                      <a:rPr lang="ru-RU" sz="1200" dirty="0" smtClean="0"/>
                      <a:t>579</a:t>
                    </a:r>
                    <a:endParaRPr lang="ru-RU" b="1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22130299896587383"/>
                  <c:y val="6.6101694915254264E-2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200" b="1" i="0" u="none" strike="noStrike" baseline="0">
                        <a:solidFill>
                          <a:srgbClr val="000000"/>
                        </a:solidFill>
                        <a:latin typeface="Arial Black"/>
                      </a:rPr>
                      <a:t>управление товариществом собственников жилья; 2,24% </a:t>
                    </a:r>
                  </a:p>
                  <a:p>
                    <a:pPr>
                      <a:defRPr sz="12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200" b="1" i="0" u="none" strike="noStrike" baseline="0">
                        <a:solidFill>
                          <a:srgbClr val="000000"/>
                        </a:solidFill>
                        <a:latin typeface="Arial Black"/>
                      </a:rPr>
                      <a:t>(6 домов)</a:t>
                    </a:r>
                    <a:endParaRPr lang="ru-RU" sz="2006" b="1" i="0" u="none" strike="noStrike" baseline="0">
                      <a:solidFill>
                        <a:srgbClr val="000000"/>
                      </a:solidFill>
                      <a:latin typeface="Arial Black"/>
                    </a:endParaRPr>
                  </a:p>
                </c:rich>
              </c:tx>
              <c:spPr>
                <a:noFill/>
                <a:ln w="19979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37125129265770435"/>
                  <c:y val="6.7796610169491567E-3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200" b="1" i="0" u="none" strike="noStrike" baseline="0">
                        <a:solidFill>
                          <a:srgbClr val="000000"/>
                        </a:solidFill>
                        <a:latin typeface="Arial Black"/>
                      </a:rPr>
                      <a:t>Способ упраления не выбран; 16,79% </a:t>
                    </a:r>
                  </a:p>
                  <a:p>
                    <a:pPr>
                      <a:defRPr sz="12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200" b="1" i="0" u="none" strike="noStrike" baseline="0">
                        <a:solidFill>
                          <a:srgbClr val="000000"/>
                        </a:solidFill>
                        <a:latin typeface="Arial Black"/>
                      </a:rPr>
                      <a:t>(45 домов)</a:t>
                    </a:r>
                    <a:endParaRPr lang="ru-RU" sz="2006" b="1" i="0" u="none" strike="noStrike" baseline="0">
                      <a:solidFill>
                        <a:srgbClr val="000000"/>
                      </a:solidFill>
                      <a:latin typeface="Arial Black"/>
                    </a:endParaRPr>
                  </a:p>
                </c:rich>
              </c:tx>
              <c:spPr>
                <a:noFill/>
                <a:ln w="19979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25129265770423981"/>
                  <c:y val="9.3220338983050932E-2"/>
                </c:manualLayout>
              </c:layout>
              <c:spPr>
                <a:noFill/>
                <a:ln w="19979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 w="19979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1"/>
            <c:showVal val="1"/>
            <c:showCatName val="1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2"/>
                <c:pt idx="0">
                  <c:v>1</c:v>
                </c:pt>
                <c:pt idx="1">
                  <c:v>Индивидуальные предприниматели</c:v>
                </c:pt>
              </c:strCache>
            </c:strRef>
          </c:cat>
          <c:val>
            <c:numRef>
              <c:f>Sheet1!$B$2:$D$2</c:f>
              <c:numCache>
                <c:formatCode>0.0</c:formatCode>
                <c:ptCount val="2"/>
                <c:pt idx="0">
                  <c:v>210</c:v>
                </c:pt>
                <c:pt idx="1">
                  <c:v>579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  <c:spPr>
        <a:noFill/>
        <a:ln w="19979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006" b="1" i="0" u="none" strike="noStrike" baseline="0">
          <a:solidFill>
            <a:schemeClr val="tx1"/>
          </a:solidFill>
          <a:latin typeface="Arial Black"/>
          <a:ea typeface="Arial Black"/>
          <a:cs typeface="Arial Black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36307011920841503"/>
          <c:w val="0.91568254133934501"/>
          <c:h val="0.596466768478775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CC99FF"/>
            </a:solidFill>
            <a:ln w="11482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explosion val="21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1482">
                <a:solidFill>
                  <a:schemeClr val="tx1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/>
                <a:bevelB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1482">
                <a:solidFill>
                  <a:schemeClr val="tx1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/>
                <a:bevelB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0.63360993331812621"/>
                  <c:y val="-0.6688537680694022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Оформлено в  муниципальную собственность поселений - 610</a:t>
                    </a:r>
                    <a:endParaRPr lang="ru-RU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8360005382581815E-2"/>
                  <c:y val="-9.997799926950221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 Получено отказов - 84</a:t>
                    </a:r>
                    <a:endParaRPr lang="ru-RU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200" b="1" i="0" u="none" strike="noStrike" baseline="0">
                        <a:solidFill>
                          <a:srgbClr val="000000"/>
                        </a:solidFill>
                        <a:latin typeface="Arial Black"/>
                      </a:rPr>
                      <a:t>управление товариществом собственников жилья; 2,24% </a:t>
                    </a:r>
                  </a:p>
                  <a:p>
                    <a:pPr>
                      <a:defRPr sz="12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200" b="1" i="0" u="none" strike="noStrike" baseline="0">
                        <a:solidFill>
                          <a:srgbClr val="000000"/>
                        </a:solidFill>
                        <a:latin typeface="Arial Black"/>
                      </a:rPr>
                      <a:t>(6 домов)</a:t>
                    </a:r>
                    <a:endParaRPr lang="ru-RU" sz="2305" b="1" i="0" u="none" strike="noStrike" baseline="0">
                      <a:solidFill>
                        <a:srgbClr val="000000"/>
                      </a:solidFill>
                      <a:latin typeface="Arial Black"/>
                    </a:endParaRPr>
                  </a:p>
                </c:rich>
              </c:tx>
              <c:numFmt formatCode="0.0" sourceLinked="0"/>
              <c:spPr>
                <a:noFill/>
                <a:ln w="22964">
                  <a:noFill/>
                </a:ln>
              </c:spPr>
              <c:dLblPos val="ctr"/>
              <c:showLegendKey val="1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200" b="1" i="0" u="none" strike="noStrike" baseline="0">
                        <a:solidFill>
                          <a:srgbClr val="000000"/>
                        </a:solidFill>
                        <a:latin typeface="Arial Black"/>
                      </a:rPr>
                      <a:t>Способ упраления не выбран; 16,79% </a:t>
                    </a:r>
                  </a:p>
                  <a:p>
                    <a:pPr>
                      <a:defRPr sz="12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200" b="1" i="0" u="none" strike="noStrike" baseline="0">
                        <a:solidFill>
                          <a:srgbClr val="000000"/>
                        </a:solidFill>
                        <a:latin typeface="Arial Black"/>
                      </a:rPr>
                      <a:t>(45 домов)</a:t>
                    </a:r>
                    <a:endParaRPr lang="ru-RU" sz="2305" b="1" i="0" u="none" strike="noStrike" baseline="0">
                      <a:solidFill>
                        <a:srgbClr val="000000"/>
                      </a:solidFill>
                      <a:latin typeface="Arial Black"/>
                    </a:endParaRPr>
                  </a:p>
                </c:rich>
              </c:tx>
              <c:numFmt formatCode="0.0" sourceLinked="0"/>
              <c:spPr>
                <a:noFill/>
                <a:ln w="22964">
                  <a:noFill/>
                </a:ln>
              </c:spPr>
              <c:dLblPos val="ctr"/>
              <c:showLegendKey val="1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numFmt formatCode="0.0" sourceLinked="0"/>
              <c:spPr>
                <a:noFill/>
                <a:ln w="22964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1"/>
              <c:showVal val="1"/>
              <c:showCatName val="1"/>
              <c:showSerName val="0"/>
              <c:showPercent val="0"/>
              <c:showBubbleSize val="0"/>
            </c:dLbl>
            <c:numFmt formatCode="0.0" sourceLinked="0"/>
            <c:spPr>
              <a:noFill/>
              <a:ln w="22964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ctr"/>
            <c:showLegendKey val="1"/>
            <c:showVal val="1"/>
            <c:showCatName val="1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2"/>
                <c:pt idx="0">
                  <c:v>Зарегистрировано в собственность</c:v>
                </c:pt>
                <c:pt idx="1">
                  <c:v>Отказано в судебном порядке</c:v>
                </c:pt>
              </c:strCache>
            </c:strRef>
          </c:cat>
          <c:val>
            <c:numRef>
              <c:f>Sheet1!$B$2:$D$2</c:f>
              <c:numCache>
                <c:formatCode>0.0</c:formatCode>
                <c:ptCount val="2"/>
                <c:pt idx="0">
                  <c:v>610</c:v>
                </c:pt>
                <c:pt idx="1">
                  <c:v>89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296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305" b="1" i="0" u="none" strike="noStrike" baseline="0">
          <a:solidFill>
            <a:schemeClr val="tx1"/>
          </a:solidFill>
          <a:latin typeface="Arial Black"/>
          <a:ea typeface="Arial Black"/>
          <a:cs typeface="Arial Black"/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35782321564632"/>
          <c:y val="0.14811383704557191"/>
          <c:w val="0.77800407331975585"/>
          <c:h val="0.664717348927875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Зарплата!$B$2</c:f>
              <c:strCache>
                <c:ptCount val="1"/>
                <c:pt idx="0">
                  <c:v>в % к 2014 году</c:v>
                </c:pt>
              </c:strCache>
            </c:strRef>
          </c:tx>
          <c:spPr>
            <a:gradFill flip="none" rotWithShape="1">
              <a:gsLst>
                <a:gs pos="0">
                  <a:srgbClr val="7030A0"/>
                </a:gs>
                <a:gs pos="100000">
                  <a:srgbClr val="D686D2"/>
                </a:gs>
              </a:gsLst>
              <a:lin ang="16200000" scaled="1"/>
              <a:tileRect/>
            </a:gradFill>
            <a:ln w="12836">
              <a:solidFill>
                <a:srgbClr val="993366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c:spPr>
          <c:invertIfNegative val="0"/>
          <c:dPt>
            <c:idx val="13"/>
            <c:invertIfNegative val="0"/>
            <c:bubble3D val="0"/>
            <c:spPr>
              <a:gradFill flip="none" rotWithShape="1">
                <a:gsLst>
                  <a:gs pos="0">
                    <a:srgbClr val="C00000"/>
                  </a:gs>
                  <a:gs pos="100000">
                    <a:schemeClr val="accent6"/>
                  </a:gs>
                </a:gsLst>
                <a:lin ang="16200000" scaled="1"/>
                <a:tileRect/>
              </a:gradFill>
              <a:ln w="12836">
                <a:solidFill>
                  <a:srgbClr val="993366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c:spPr>
          </c:dPt>
          <c:dLbls>
            <c:dLbl>
              <c:idx val="13"/>
              <c:layout>
                <c:manualLayout>
                  <c:x val="2.1505376344086023E-2"/>
                  <c:y val="-5.3511700561240827E-2"/>
                </c:manualLayout>
              </c:layout>
              <c:tx>
                <c:rich>
                  <a:bodyPr rot="0" vert="horz"/>
                  <a:lstStyle/>
                  <a:p>
                    <a:pPr algn="ctr">
                      <a:defRPr sz="1200" b="1" i="0" u="none" strike="noStrike" baseline="0">
                        <a:solidFill>
                          <a:schemeClr val="tx1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 dirty="0" smtClean="0"/>
                      <a:t>103,8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numFmt formatCode="0.0" sourceLinked="0"/>
              <c:spPr>
                <a:solidFill>
                  <a:schemeClr val="bg1">
                    <a:alpha val="28000"/>
                  </a:schemeClr>
                </a:solidFill>
                <a:ln w="25673">
                  <a:noFill/>
                </a:ln>
              </c:spPr>
              <c:dLblPos val="outEnd"/>
              <c:showLegendKey val="1"/>
              <c:showVal val="1"/>
              <c:showCatName val="0"/>
              <c:showSerName val="0"/>
              <c:showPercent val="0"/>
              <c:showBubbleSize val="0"/>
            </c:dLbl>
            <c:numFmt formatCode="0.0" sourceLinked="0"/>
            <c:spPr>
              <a:solidFill>
                <a:schemeClr val="bg1">
                  <a:alpha val="28000"/>
                </a:schemeClr>
              </a:solidFill>
              <a:ln w="25673">
                <a:noFill/>
              </a:ln>
            </c:spPr>
            <c:txPr>
              <a:bodyPr rot="0" vert="horz"/>
              <a:lstStyle/>
              <a:p>
                <a:pPr algn="ctr">
                  <a:defRPr sz="985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Зарплата!$A$3:$A$24</c:f>
              <c:strCache>
                <c:ptCount val="22"/>
                <c:pt idx="0">
                  <c:v>Волотовский</c:v>
                </c:pt>
                <c:pt idx="1">
                  <c:v>Парфинский</c:v>
                </c:pt>
                <c:pt idx="2">
                  <c:v>Валдайский</c:v>
                </c:pt>
                <c:pt idx="3">
                  <c:v>Маревский</c:v>
                </c:pt>
                <c:pt idx="4">
                  <c:v>Солецкий</c:v>
                </c:pt>
                <c:pt idx="5">
                  <c:v>Холмский</c:v>
                </c:pt>
                <c:pt idx="6">
                  <c:v>Шимский</c:v>
                </c:pt>
                <c:pt idx="7">
                  <c:v>Маловишерский</c:v>
                </c:pt>
                <c:pt idx="8">
                  <c:v>Любытинский</c:v>
                </c:pt>
                <c:pt idx="9">
                  <c:v>Батецкий</c:v>
                </c:pt>
                <c:pt idx="10">
                  <c:v>Демянский</c:v>
                </c:pt>
                <c:pt idx="11">
                  <c:v>Великий Новгород</c:v>
                </c:pt>
                <c:pt idx="12">
                  <c:v>Поддорский</c:v>
                </c:pt>
                <c:pt idx="13">
                  <c:v>Окуловский</c:v>
                </c:pt>
                <c:pt idx="14">
                  <c:v>Хвойнинский</c:v>
                </c:pt>
                <c:pt idx="15">
                  <c:v>Новгородский</c:v>
                </c:pt>
                <c:pt idx="16">
                  <c:v>Крестецкий</c:v>
                </c:pt>
                <c:pt idx="17">
                  <c:v>Чудовский</c:v>
                </c:pt>
                <c:pt idx="18">
                  <c:v>Старорусский</c:v>
                </c:pt>
                <c:pt idx="19">
                  <c:v>Боровичский</c:v>
                </c:pt>
                <c:pt idx="20">
                  <c:v>Мошенской</c:v>
                </c:pt>
                <c:pt idx="21">
                  <c:v>Пестовский</c:v>
                </c:pt>
              </c:strCache>
            </c:strRef>
          </c:cat>
          <c:val>
            <c:numRef>
              <c:f>Зарплата!$B$3:$B$24</c:f>
              <c:numCache>
                <c:formatCode>General</c:formatCode>
                <c:ptCount val="22"/>
                <c:pt idx="0">
                  <c:v>290</c:v>
                </c:pt>
                <c:pt idx="1">
                  <c:v>188.6</c:v>
                </c:pt>
                <c:pt idx="2">
                  <c:v>179.7</c:v>
                </c:pt>
                <c:pt idx="3">
                  <c:v>174.2</c:v>
                </c:pt>
                <c:pt idx="4">
                  <c:v>142.6</c:v>
                </c:pt>
                <c:pt idx="5">
                  <c:v>132.4</c:v>
                </c:pt>
                <c:pt idx="6">
                  <c:v>129.30000000000001</c:v>
                </c:pt>
                <c:pt idx="7">
                  <c:v>123.9</c:v>
                </c:pt>
                <c:pt idx="8">
                  <c:v>123.5</c:v>
                </c:pt>
                <c:pt idx="9">
                  <c:v>119.1</c:v>
                </c:pt>
                <c:pt idx="10">
                  <c:v>116.7</c:v>
                </c:pt>
                <c:pt idx="11">
                  <c:v>110.9</c:v>
                </c:pt>
                <c:pt idx="12">
                  <c:v>109.6</c:v>
                </c:pt>
                <c:pt idx="13">
                  <c:v>103.8</c:v>
                </c:pt>
                <c:pt idx="14">
                  <c:v>101.9</c:v>
                </c:pt>
                <c:pt idx="15">
                  <c:v>87.6</c:v>
                </c:pt>
                <c:pt idx="16">
                  <c:v>84.4</c:v>
                </c:pt>
                <c:pt idx="17" formatCode="0.0">
                  <c:v>84.2</c:v>
                </c:pt>
                <c:pt idx="18">
                  <c:v>81.7</c:v>
                </c:pt>
                <c:pt idx="19">
                  <c:v>77.900000000000006</c:v>
                </c:pt>
                <c:pt idx="20">
                  <c:v>73.900000000000006</c:v>
                </c:pt>
                <c:pt idx="21">
                  <c:v>72.099999999999994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135165440"/>
        <c:axId val="135166976"/>
      </c:barChart>
      <c:catAx>
        <c:axId val="135165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209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935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5166976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35166976"/>
        <c:scaling>
          <c:orientation val="minMax"/>
          <c:max val="3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20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11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5165440"/>
        <c:crosses val="autoZero"/>
        <c:crossBetween val="between"/>
        <c:majorUnit val="50"/>
        <c:minorUnit val="20"/>
      </c:valAx>
      <c:spPr>
        <a:noFill/>
        <a:ln w="2567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4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5661290322580645E-2"/>
          <c:y val="0.15690059601667108"/>
          <c:w val="0.87369985141159057"/>
          <c:h val="0.743707093821510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Зарплата!$B$2</c:f>
              <c:strCache>
                <c:ptCount val="1"/>
                <c:pt idx="0">
                  <c:v>Инвестиции в основной капитал, млн. рублей</c:v>
                </c:pt>
              </c:strCache>
            </c:strRef>
          </c:tx>
          <c:spPr>
            <a:gradFill rotWithShape="0">
              <a:gsLst>
                <a:gs pos="0">
                  <a:srgbClr val="000000">
                    <a:gamma/>
                    <a:shade val="46275"/>
                    <a:invGamma/>
                  </a:srgbClr>
                </a:gs>
                <a:gs pos="50000">
                  <a:srgbClr val="00FFFF"/>
                </a:gs>
                <a:gs pos="100000">
                  <a:srgbClr val="0000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15569">
              <a:solidFill>
                <a:srgbClr val="0000FF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dLbls>
            <c:dLbl>
              <c:idx val="0"/>
              <c:layout>
                <c:manualLayout>
                  <c:x val="-6.8015771053830448E-3"/>
                  <c:y val="-1.20353940162201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7515929756971309E-3"/>
                  <c:y val="-1.80376509142386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1170942341884679E-4"/>
                  <c:y val="3.40008987710283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0185697771097677E-3"/>
                  <c:y val="-1.06509615870842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4241493341827679E-3"/>
                  <c:y val="-6.963505970666234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31138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Зарплата!$A$3:$A$4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Зарплата!$B$3:$B$4</c:f>
              <c:numCache>
                <c:formatCode>General</c:formatCode>
                <c:ptCount val="2"/>
                <c:pt idx="0">
                  <c:v>607</c:v>
                </c:pt>
                <c:pt idx="1">
                  <c:v>426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0"/>
        <c:axId val="135355392"/>
        <c:axId val="135369472"/>
      </c:barChart>
      <c:lineChart>
        <c:grouping val="standard"/>
        <c:varyColors val="0"/>
        <c:ser>
          <c:idx val="1"/>
          <c:order val="1"/>
          <c:tx>
            <c:strRef>
              <c:f>Зарплата!$C$2</c:f>
              <c:strCache>
                <c:ptCount val="1"/>
                <c:pt idx="0">
                  <c:v>индекс физического объема инвестиций в основной капитал в % к предыдущему году</c:v>
                </c:pt>
              </c:strCache>
            </c:strRef>
          </c:tx>
          <c:spPr>
            <a:ln w="46707">
              <a:solidFill>
                <a:srgbClr val="FF0000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5.0735071808925232E-2"/>
                  <c:y val="4.6191801367936464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dirty="0" smtClean="0"/>
                      <a:t>94,6</a:t>
                    </a:r>
                    <a:endParaRPr lang="ru-RU" dirty="0"/>
                  </a:p>
                </c:rich>
              </c:tx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2056134112268229E-2"/>
                  <c:y val="-4.9627791563275438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dirty="0" smtClean="0"/>
                      <a:t>60,0</a:t>
                    </a:r>
                    <a:endParaRPr lang="ru-RU" dirty="0"/>
                  </a:p>
                </c:rich>
              </c:tx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5070612141224301E-2"/>
                  <c:y val="4.4665012406947889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dirty="0" smtClean="0"/>
                      <a:t>154,7</a:t>
                    </a:r>
                    <a:endParaRPr lang="ru-RU" dirty="0"/>
                  </a:p>
                </c:rich>
              </c:tx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4494412177531688E-2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6871886936938723E-2"/>
                  <c:y val="4.1805889512148683E-2"/>
                </c:manualLayout>
              </c:layout>
              <c:numFmt formatCode="0.0" sourceLinked="0"/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Mode val="edge"/>
                  <c:yMode val="edge"/>
                  <c:x val="0.25557206537890065"/>
                  <c:y val="0"/>
                </c:manualLayout>
              </c:layout>
              <c:numFmt formatCode="0.0" sourceLinked="0"/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Mode val="edge"/>
                  <c:yMode val="edge"/>
                  <c:x val="0.31352154531946536"/>
                  <c:y val="0"/>
                </c:manualLayout>
              </c:layout>
              <c:numFmt formatCode="0.0" sourceLinked="0"/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Mode val="edge"/>
                  <c:yMode val="edge"/>
                  <c:x val="0.36255572065378899"/>
                  <c:y val="2.2883295194508018E-3"/>
                </c:manualLayout>
              </c:layout>
              <c:numFmt formatCode="0.0" sourceLinked="0"/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Mode val="edge"/>
                  <c:yMode val="edge"/>
                  <c:x val="0.40564635958395245"/>
                  <c:y val="0"/>
                </c:manualLayout>
              </c:layout>
              <c:numFmt formatCode="0.0" sourceLinked="0"/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Mode val="edge"/>
                  <c:yMode val="edge"/>
                  <c:x val="0.46805349182763756"/>
                  <c:y val="0"/>
                </c:manualLayout>
              </c:layout>
              <c:numFmt formatCode="0.0" sourceLinked="0"/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Mode val="edge"/>
                  <c:yMode val="edge"/>
                  <c:x val="0.4933135215453196"/>
                  <c:y val="4.5766590389016053E-3"/>
                </c:manualLayout>
              </c:layout>
              <c:numFmt formatCode="0.0" sourceLinked="0"/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Mode val="edge"/>
                  <c:yMode val="edge"/>
                  <c:x val="0.53194650817236233"/>
                  <c:y val="0"/>
                </c:manualLayout>
              </c:layout>
              <c:numFmt formatCode="0.0" sourceLinked="0"/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Mode val="edge"/>
                  <c:yMode val="edge"/>
                  <c:x val="0.57949479940564641"/>
                  <c:y val="0"/>
                </c:manualLayout>
              </c:layout>
              <c:numFmt formatCode="0.0" sourceLinked="0"/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Mode val="edge"/>
                  <c:yMode val="edge"/>
                  <c:x val="0.63298662704309083"/>
                  <c:y val="0"/>
                </c:manualLayout>
              </c:layout>
              <c:numFmt formatCode="0.0" sourceLinked="0"/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Mode val="edge"/>
                  <c:yMode val="edge"/>
                  <c:x val="0.66270430906389344"/>
                  <c:y val="2.2883295194508018E-3"/>
                </c:manualLayout>
              </c:layout>
              <c:numFmt formatCode="0.0" sourceLinked="0"/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Mode val="edge"/>
                  <c:yMode val="edge"/>
                  <c:x val="0.69836552748885583"/>
                  <c:y val="0"/>
                </c:manualLayout>
              </c:layout>
              <c:numFmt formatCode="0.0" sourceLinked="0"/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Mode val="edge"/>
                  <c:yMode val="edge"/>
                  <c:x val="0.75037147102526003"/>
                  <c:y val="0"/>
                </c:manualLayout>
              </c:layout>
              <c:numFmt formatCode="0.0" sourceLinked="0"/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Mode val="edge"/>
                  <c:yMode val="edge"/>
                  <c:x val="0.79643387815750366"/>
                  <c:y val="0"/>
                </c:manualLayout>
              </c:layout>
              <c:numFmt formatCode="0.0" sourceLinked="0"/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Mode val="edge"/>
                  <c:yMode val="edge"/>
                  <c:x val="0.83506686478454661"/>
                  <c:y val="4.5766590389016053E-3"/>
                </c:manualLayout>
              </c:layout>
              <c:numFmt formatCode="0.0" sourceLinked="0"/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Mode val="edge"/>
                  <c:yMode val="edge"/>
                  <c:x val="0.88558692421991048"/>
                  <c:y val="0"/>
                </c:manualLayout>
              </c:layout>
              <c:numFmt formatCode="0.0" sourceLinked="0"/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Mode val="edge"/>
                  <c:yMode val="edge"/>
                  <c:x val="0.81129271916790469"/>
                  <c:y val="0.22425629290617849"/>
                </c:manualLayout>
              </c:layout>
              <c:numFmt formatCode="0.0" sourceLinked="0"/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Mode val="edge"/>
                  <c:yMode val="edge"/>
                  <c:x val="0.85735512630014865"/>
                  <c:y val="0.11670480549199089"/>
                </c:manualLayout>
              </c:layout>
              <c:numFmt formatCode="0.0" sourceLinked="0"/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Mode val="edge"/>
                  <c:yMode val="edge"/>
                  <c:x val="0.88261515601783069"/>
                  <c:y val="0.3318077803203664"/>
                </c:manualLayout>
              </c:layout>
              <c:numFmt formatCode="0.0" sourceLinked="0"/>
              <c:spPr>
                <a:solidFill>
                  <a:schemeClr val="bg1">
                    <a:alpha val="81000"/>
                  </a:schemeClr>
                </a:solidFill>
                <a:ln w="31138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" sourceLinked="0"/>
            <c:spPr>
              <a:solidFill>
                <a:schemeClr val="bg1">
                  <a:alpha val="81000"/>
                </a:schemeClr>
              </a:solidFill>
              <a:ln w="31138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Зарплата!$A$3:$A$4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Зарплата!$C$3:$C$4</c:f>
              <c:numCache>
                <c:formatCode>General</c:formatCode>
                <c:ptCount val="2"/>
                <c:pt idx="0">
                  <c:v>94.6</c:v>
                </c:pt>
                <c:pt idx="1">
                  <c:v>60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5371008"/>
        <c:axId val="135372800"/>
      </c:lineChart>
      <c:catAx>
        <c:axId val="135355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89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26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35369472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35369472"/>
        <c:scaling>
          <c:orientation val="minMax"/>
          <c:max val="65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89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26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35355392"/>
        <c:crosses val="autoZero"/>
        <c:crossBetween val="between"/>
        <c:majorUnit val="50"/>
        <c:minorUnit val="50"/>
      </c:valAx>
      <c:catAx>
        <c:axId val="135371008"/>
        <c:scaling>
          <c:orientation val="minMax"/>
        </c:scaling>
        <c:delete val="1"/>
        <c:axPos val="b"/>
        <c:majorTickMark val="out"/>
        <c:minorTickMark val="none"/>
        <c:tickLblPos val="nextTo"/>
        <c:crossAx val="135372800"/>
        <c:crosses val="autoZero"/>
        <c:auto val="1"/>
        <c:lblAlgn val="ctr"/>
        <c:lblOffset val="100"/>
        <c:noMultiLvlLbl val="0"/>
      </c:catAx>
      <c:valAx>
        <c:axId val="135372800"/>
        <c:scaling>
          <c:orientation val="minMax"/>
          <c:max val="20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ln w="389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26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35371008"/>
        <c:crosses val="max"/>
        <c:crossBetween val="between"/>
        <c:majorUnit val="50"/>
        <c:minorUnit val="10"/>
      </c:valAx>
      <c:spPr>
        <a:noFill/>
        <a:ln w="31138">
          <a:noFill/>
        </a:ln>
      </c:spPr>
    </c:plotArea>
    <c:legend>
      <c:legendPos val="r"/>
      <c:layout>
        <c:manualLayout>
          <c:xMode val="edge"/>
          <c:yMode val="edge"/>
          <c:x val="3.38445516891034E-2"/>
          <c:y val="1.3729977116704805E-2"/>
          <c:w val="0.93256477012954031"/>
          <c:h val="9.6894082553834651E-2"/>
        </c:manualLayout>
      </c:layout>
      <c:overlay val="0"/>
      <c:spPr>
        <a:noFill/>
        <a:ln w="31138">
          <a:noFill/>
        </a:ln>
      </c:spPr>
      <c:txPr>
        <a:bodyPr/>
        <a:lstStyle/>
        <a:p>
          <a:pPr>
            <a:defRPr sz="1238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81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5"/>
      <c:hPercent val="58"/>
      <c:rotY val="20"/>
      <c:depthPercent val="100"/>
      <c:rAngAx val="1"/>
    </c:view3D>
    <c:floor>
      <c:thickness val="0"/>
      <c:spPr>
        <a:noFill/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1.4836608103726118E-3"/>
          <c:w val="0.88938149614878681"/>
          <c:h val="0.911147715085438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gradFill rotWithShape="0">
              <a:gsLst>
                <a:gs pos="0">
                  <a:srgbClr val="00FF00"/>
                </a:gs>
                <a:gs pos="100000">
                  <a:srgbClr val="008000"/>
                </a:gs>
              </a:gsLst>
              <a:lin ang="5400000" scaled="1"/>
            </a:gradFill>
            <a:ln w="24551">
              <a:noFill/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190500" h="190500"/>
              <a:bevelB w="190500" h="190500"/>
            </a:sp3d>
          </c:spPr>
          <c:invertIfNegative val="0"/>
          <c:dLbls>
            <c:dLbl>
              <c:idx val="0"/>
              <c:layout>
                <c:manualLayout>
                  <c:x val="7.0507163642634452E-3"/>
                  <c:y val="-2.6798402524101816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Arial" pitchFamily="34" charset="0"/>
                        <a:cs typeface="Arial" pitchFamily="34" charset="0"/>
                      </a:rPr>
                      <a:t>134 200,4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939204495594778E-2"/>
                  <c:y val="-2.659413973288213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>
                        <a:latin typeface="Arial" pitchFamily="34" charset="0"/>
                        <a:cs typeface="Arial" pitchFamily="34" charset="0"/>
                      </a:rPr>
                      <a:t>1</a:t>
                    </a:r>
                    <a:r>
                      <a:rPr lang="ru-RU" sz="1400" b="1" dirty="0" smtClean="0">
                        <a:latin typeface="Arial" pitchFamily="34" charset="0"/>
                        <a:cs typeface="Arial" pitchFamily="34" charset="0"/>
                      </a:rPr>
                      <a:t>83 752,2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329947741015855E-2"/>
                  <c:y val="-3.7777955875810849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Arial" pitchFamily="34" charset="0"/>
                        <a:cs typeface="Arial" pitchFamily="34" charset="0"/>
                      </a:rPr>
                      <a:t> 185 578,3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.0" sourceLinked="0"/>
            <c:spPr>
              <a:noFill/>
              <a:ln w="24551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 pitchFamily="34" charset="0"/>
                    <a:ea typeface="Calibri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Sheet1!$A$2:$A$2</c:f>
              <c:strCache>
                <c:ptCount val="1"/>
                <c:pt idx="0">
                  <c:v>2014 отчет</c:v>
                </c:pt>
              </c:strCache>
            </c:strRef>
          </c:cat>
          <c:val>
            <c:numRef>
              <c:f>Sheet1!$C$2:$C$4</c:f>
              <c:numCache>
                <c:formatCode>#,##0.0</c:formatCode>
                <c:ptCount val="3"/>
                <c:pt idx="0">
                  <c:v>134200.4</c:v>
                </c:pt>
                <c:pt idx="1">
                  <c:v>183752.2</c:v>
                </c:pt>
                <c:pt idx="2">
                  <c:v>185578.3</c:v>
                </c:pt>
              </c:numCache>
            </c:numRef>
          </c:val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gradFill rotWithShape="0">
              <a:gsLst>
                <a:gs pos="0">
                  <a:srgbClr val="00FFFF"/>
                </a:gs>
                <a:gs pos="100000">
                  <a:srgbClr val="0000FF"/>
                </a:gs>
              </a:gsLst>
              <a:lin ang="5400000" scaled="1"/>
            </a:gradFill>
            <a:ln w="24551">
              <a:noFill/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190500" h="190500"/>
              <a:bevelB w="190500" h="190500"/>
            </a:sp3d>
          </c:spPr>
          <c:invertIfNegative val="0"/>
          <c:dLbls>
            <c:dLbl>
              <c:idx val="0"/>
              <c:layout>
                <c:manualLayout>
                  <c:x val="5.8386472182780473E-3"/>
                  <c:y val="-8.89817033740347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91434677222724E-2"/>
                  <c:y val="-6.71292175434592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732068327524633E-2"/>
                  <c:y val="-7.45802426870554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4551">
                <a:noFill/>
              </a:ln>
            </c:spPr>
            <c:txPr>
              <a:bodyPr/>
              <a:lstStyle/>
              <a:p>
                <a:pPr>
                  <a:defRPr sz="1199" b="1" i="0" u="none" strike="noStrike" baseline="0">
                    <a:solidFill>
                      <a:srgbClr val="000000"/>
                    </a:solidFill>
                    <a:latin typeface="Arial" pitchFamily="34" charset="0"/>
                    <a:ea typeface="Calibri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Sheet1!$A$2:$A$2</c:f>
              <c:strCache>
                <c:ptCount val="1"/>
                <c:pt idx="0">
                  <c:v>2014 отчет</c:v>
                </c:pt>
              </c:strCache>
            </c:strRef>
          </c:cat>
          <c:val>
            <c:numRef>
              <c:f>Sheet1!$B$2:$B$4</c:f>
              <c:numCache>
                <c:formatCode>#,##0.0</c:formatCode>
                <c:ptCount val="3"/>
                <c:pt idx="0">
                  <c:v>15293.1</c:v>
                </c:pt>
                <c:pt idx="1">
                  <c:v>21440.5</c:v>
                </c:pt>
                <c:pt idx="2">
                  <c:v>21635.5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0">
              <a:gsLst>
                <a:gs pos="0">
                  <a:srgbClr val="FFFF00"/>
                </a:gs>
                <a:gs pos="100000">
                  <a:srgbClr val="FF6600"/>
                </a:gs>
              </a:gsLst>
              <a:lin ang="5400000" scaled="1"/>
            </a:gradFill>
            <a:ln w="24551">
              <a:noFill/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190500" h="190500"/>
              <a:bevelB w="190500" h="190500"/>
            </a:sp3d>
          </c:spPr>
          <c:invertIfNegative val="0"/>
          <c:dLbls>
            <c:dLbl>
              <c:idx val="0"/>
              <c:layout>
                <c:manualLayout>
                  <c:x val="8.1366597030636065E-3"/>
                  <c:y val="-2.852535960123137E-2"/>
                </c:manualLayout>
              </c:layout>
              <c:tx>
                <c:rich>
                  <a:bodyPr rot="-5400000"/>
                  <a:lstStyle/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defRPr>
                    </a:pPr>
                    <a:r>
                      <a:rPr lang="ru-RU" sz="1400" b="1" dirty="0" smtClean="0">
                        <a:latin typeface="Arial" pitchFamily="34" charset="0"/>
                        <a:cs typeface="Arial" pitchFamily="34" charset="0"/>
                      </a:rPr>
                      <a:t>517 780,6  </a:t>
                    </a: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defRPr>
                    </a:pPr>
                    <a:r>
                      <a:rPr lang="ru-RU" sz="1400" dirty="0" smtClean="0">
                        <a:latin typeface="Arial" pitchFamily="34" charset="0"/>
                        <a:cs typeface="Arial" pitchFamily="34" charset="0"/>
                      </a:rPr>
                      <a:t>в</a:t>
                    </a:r>
                    <a:r>
                      <a:rPr lang="ru-RU" sz="1400" baseline="0" dirty="0" smtClean="0">
                        <a:latin typeface="Arial" pitchFamily="34" charset="0"/>
                        <a:cs typeface="Arial" pitchFamily="34" charset="0"/>
                      </a:rPr>
                      <a:t> т.ч. обл.бюджет  -  478 545,2</a:t>
                    </a:r>
                    <a:r>
                      <a:rPr lang="ru-RU" sz="1400" dirty="0" smtClean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en-US" dirty="0"/>
                  </a:p>
                </c:rich>
              </c:tx>
              <c:numFmt formatCode="0.0" sourceLinked="0"/>
              <c:spPr>
                <a:noFill/>
                <a:ln w="24551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7322138086959564E-3"/>
                  <c:y val="-2.9353310718397696E-2"/>
                </c:manualLayout>
              </c:layout>
              <c:tx>
                <c:rich>
                  <a:bodyPr rot="-5400000"/>
                  <a:lstStyle/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defRPr>
                    </a:pPr>
                    <a:r>
                      <a:rPr lang="ru-RU" sz="1400" dirty="0" smtClean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ru-RU" sz="1400" b="1" dirty="0" smtClean="0">
                        <a:latin typeface="Arial" pitchFamily="34" charset="0"/>
                        <a:cs typeface="Arial" pitchFamily="34" charset="0"/>
                      </a:rPr>
                      <a:t>393 352,6  </a:t>
                    </a: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defRPr>
                    </a:pPr>
                    <a:r>
                      <a:rPr lang="ru-RU" sz="1400" dirty="0" smtClean="0">
                        <a:latin typeface="Arial" pitchFamily="34" charset="0"/>
                        <a:cs typeface="Arial" pitchFamily="34" charset="0"/>
                      </a:rPr>
                      <a:t>в т.ч. обл.бюджет – 366 245,0</a:t>
                    </a:r>
                    <a:endParaRPr lang="en-US" dirty="0"/>
                  </a:p>
                </c:rich>
              </c:tx>
              <c:numFmt formatCode="0.0" sourceLinked="0"/>
              <c:spPr>
                <a:noFill/>
                <a:ln w="24551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6353921480419471E-3"/>
                  <c:y val="-1.6716494742337752E-2"/>
                </c:manualLayout>
              </c:layout>
              <c:tx>
                <c:rich>
                  <a:bodyPr rot="-5400000"/>
                  <a:lstStyle/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defRPr>
                    </a:pPr>
                    <a:r>
                      <a:rPr lang="ru-RU" sz="1400" dirty="0" smtClean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ru-RU" sz="1400" b="1" dirty="0" smtClean="0">
                        <a:latin typeface="Arial" pitchFamily="34" charset="0"/>
                        <a:cs typeface="Arial" pitchFamily="34" charset="0"/>
                      </a:rPr>
                      <a:t>377 905,8 </a:t>
                    </a: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defRPr>
                    </a:pPr>
                    <a:r>
                      <a:rPr lang="ru-RU" sz="1400" dirty="0" smtClean="0">
                        <a:latin typeface="Arial" pitchFamily="34" charset="0"/>
                        <a:cs typeface="Arial" pitchFamily="34" charset="0"/>
                      </a:rPr>
                      <a:t> в т.ч. обл.бюджет  – 351 046,3</a:t>
                    </a:r>
                    <a:endParaRPr lang="en-US" dirty="0"/>
                  </a:p>
                </c:rich>
              </c:tx>
              <c:numFmt formatCode="0.0" sourceLinked="0"/>
              <c:spPr>
                <a:noFill/>
                <a:ln w="24551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.0" sourceLinked="0"/>
            <c:spPr>
              <a:noFill/>
              <a:ln w="24551">
                <a:noFill/>
              </a:ln>
            </c:spPr>
            <c:txPr>
              <a:bodyPr rot="-5400000" vert="horz"/>
              <a:lstStyle/>
              <a:p>
                <a:pPr algn="ctr">
                  <a:defRPr sz="1400" b="0" i="0" u="none" strike="noStrike" baseline="0">
                    <a:solidFill>
                      <a:srgbClr val="000000"/>
                    </a:solidFill>
                    <a:latin typeface="Arial" pitchFamily="34" charset="0"/>
                    <a:ea typeface="Calibri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Sheet1!$A$2:$A$2</c:f>
              <c:strCache>
                <c:ptCount val="1"/>
                <c:pt idx="0">
                  <c:v>2014 отчет</c:v>
                </c:pt>
              </c:strCache>
            </c:strRef>
          </c:cat>
          <c:val>
            <c:numRef>
              <c:f>Sheet1!$D$2:$D$4</c:f>
              <c:numCache>
                <c:formatCode>#,##0.0</c:formatCode>
                <c:ptCount val="3"/>
                <c:pt idx="0">
                  <c:v>517780.6</c:v>
                </c:pt>
                <c:pt idx="1">
                  <c:v>393352.6</c:v>
                </c:pt>
                <c:pt idx="2">
                  <c:v>377905.8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432448"/>
        <c:axId val="133433984"/>
        <c:axId val="0"/>
      </c:bar3DChart>
      <c:catAx>
        <c:axId val="133432448"/>
        <c:scaling>
          <c:orientation val="minMax"/>
        </c:scaling>
        <c:delete val="1"/>
        <c:axPos val="b"/>
        <c:majorTickMark val="out"/>
        <c:minorTickMark val="none"/>
        <c:tickLblPos val="nextTo"/>
        <c:crossAx val="133433984"/>
        <c:crosses val="autoZero"/>
        <c:auto val="1"/>
        <c:lblAlgn val="ctr"/>
        <c:lblOffset val="100"/>
        <c:noMultiLvlLbl val="0"/>
      </c:catAx>
      <c:valAx>
        <c:axId val="133433984"/>
        <c:scaling>
          <c:orientation val="minMax"/>
        </c:scaling>
        <c:delete val="1"/>
        <c:axPos val="l"/>
        <c:majorGridlines>
          <c:spPr>
            <a:ln w="3069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c:spPr>
        </c:majorGridlines>
        <c:numFmt formatCode="#,##0.0" sourceLinked="1"/>
        <c:majorTickMark val="out"/>
        <c:minorTickMark val="none"/>
        <c:tickLblPos val="nextTo"/>
        <c:crossAx val="133432448"/>
        <c:crosses val="autoZero"/>
        <c:crossBetween val="between"/>
      </c:valAx>
      <c:spPr>
        <a:noFill/>
        <a:ln w="25377">
          <a:noFill/>
        </a:ln>
      </c:spPr>
    </c:plotArea>
    <c:legend>
      <c:legendPos val="r"/>
      <c:layout>
        <c:manualLayout>
          <c:xMode val="edge"/>
          <c:yMode val="edge"/>
          <c:x val="0"/>
          <c:y val="0.91228531727651685"/>
          <c:w val="0.9392844071286669"/>
          <c:h val="8.7714682723483067E-2"/>
        </c:manualLayout>
      </c:layout>
      <c:overlay val="0"/>
      <c:txPr>
        <a:bodyPr/>
        <a:lstStyle/>
        <a:p>
          <a:pPr>
            <a:defRPr sz="1778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39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/>
              <a:t>тыс. </a:t>
            </a:r>
            <a:r>
              <a:rPr lang="ru-RU" sz="1400" dirty="0"/>
              <a:t>рублей</a:t>
            </a:r>
          </a:p>
        </c:rich>
      </c:tx>
      <c:layout>
        <c:manualLayout>
          <c:xMode val="edge"/>
          <c:yMode val="edge"/>
          <c:x val="0"/>
          <c:y val="2.2123893805309752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8208168642951248E-2"/>
          <c:y val="0.12168141592920353"/>
          <c:w val="0.94466403162055368"/>
          <c:h val="0.725663716814159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Зарплата!$B$2</c:f>
              <c:strCache>
                <c:ptCount val="1"/>
              </c:strCache>
            </c:strRef>
          </c:tx>
          <c:spPr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28755">
                  <a:srgbClr val="FF0000"/>
                </a:gs>
                <a:gs pos="81000">
                  <a:schemeClr val="accent6">
                    <a:lumMod val="75000"/>
                  </a:schemeClr>
                </a:gs>
              </a:gsLst>
              <a:lin ang="5400000" scaled="0"/>
            </a:gradFill>
            <a:scene3d>
              <a:camera prst="orthographicFront"/>
              <a:lightRig rig="balanced" dir="tr"/>
            </a:scene3d>
            <a:sp3d prstMaterial="dkEdge">
              <a:bevelT w="127000" h="120650"/>
              <a:bevelB/>
              <a:contourClr>
                <a:srgbClr val="000000"/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/>
                      <a:t> </a:t>
                    </a:r>
                    <a:r>
                      <a:rPr lang="ru-RU" dirty="0" smtClean="0"/>
                      <a:t>687661,7</a:t>
                    </a:r>
                    <a:endParaRPr lang="ru-RU" dirty="0"/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.0" sourceLinked="0"/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Зарплата!$A$3:$A$5</c:f>
              <c:strCache>
                <c:ptCount val="3"/>
                <c:pt idx="0">
                  <c:v>2014 год (отчет)</c:v>
                </c:pt>
                <c:pt idx="1">
                  <c:v>2015 год (план)</c:v>
                </c:pt>
                <c:pt idx="2">
                  <c:v>2015 год (отчет)</c:v>
                </c:pt>
              </c:strCache>
            </c:strRef>
          </c:cat>
          <c:val>
            <c:numRef>
              <c:f>Зарплата!$B$3:$B$5</c:f>
              <c:numCache>
                <c:formatCode>General</c:formatCode>
                <c:ptCount val="3"/>
                <c:pt idx="0">
                  <c:v>687661.7</c:v>
                </c:pt>
                <c:pt idx="1">
                  <c:v>587967</c:v>
                </c:pt>
                <c:pt idx="2">
                  <c:v>568012.9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2"/>
        <c:overlap val="-67"/>
        <c:axId val="136963968"/>
        <c:axId val="136965504"/>
      </c:barChart>
      <c:catAx>
        <c:axId val="136963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ru-RU"/>
          </a:p>
        </c:txPr>
        <c:crossAx val="136965504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36965504"/>
        <c:scaling>
          <c:orientation val="minMax"/>
          <c:max val="7500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36963968"/>
        <c:crosses val="autoZero"/>
        <c:crossBetween val="between"/>
        <c:majorUnit val="250000"/>
        <c:min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208168642951248E-2"/>
          <c:y val="6.2888392990237407E-2"/>
          <c:w val="0.71803693948029468"/>
          <c:h val="0.798293316089837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Зарплата!$B$2</c:f>
              <c:strCache>
                <c:ptCount val="1"/>
              </c:strCache>
            </c:strRef>
          </c:tx>
          <c:spPr>
            <a:gradFill>
              <a:gsLst>
                <a:gs pos="0">
                  <a:srgbClr val="7838BE"/>
                </a:gs>
                <a:gs pos="81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scene3d>
              <a:camera prst="orthographicFront"/>
              <a:lightRig rig="balanced" dir="tr"/>
            </a:scene3d>
            <a:sp3d prstMaterial="dkEdge">
              <a:bevelT w="127000" h="120650"/>
              <a:bevelB/>
              <a:contourClr>
                <a:srgbClr val="000000"/>
              </a:contourClr>
            </a:sp3d>
          </c:spPr>
          <c:invertIfNegative val="0"/>
          <c:dPt>
            <c:idx val="1"/>
            <c:invertIfNegative val="0"/>
            <c:bubble3D val="0"/>
            <c:spPr>
              <a:gradFill>
                <a:gsLst>
                  <a:gs pos="0">
                    <a:schemeClr val="accent6">
                      <a:lumMod val="75000"/>
                    </a:schemeClr>
                  </a:gs>
                  <a:gs pos="81000">
                    <a:srgbClr val="FFC000"/>
                  </a:gs>
                </a:gsLst>
                <a:lin ang="5400000" scaled="0"/>
              </a:gradFill>
              <a:scene3d>
                <a:camera prst="orthographicFront"/>
                <a:lightRig rig="balanced" dir="tr"/>
              </a:scene3d>
              <a:sp3d prstMaterial="dkEdge">
                <a:bevelT w="127000" h="120650"/>
                <a:bevelB/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0B050"/>
                  </a:gs>
                  <a:gs pos="81000">
                    <a:schemeClr val="accent3">
                      <a:lumMod val="75000"/>
                    </a:schemeClr>
                  </a:gs>
                </a:gsLst>
                <a:lin ang="5400000" scaled="0"/>
              </a:gradFill>
              <a:scene3d>
                <a:camera prst="orthographicFront"/>
                <a:lightRig rig="balanced" dir="tr"/>
              </a:scene3d>
              <a:sp3d prstMaterial="dkEdge">
                <a:bevelT w="127000" h="120650"/>
                <a:bevelB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>
                        <a:latin typeface="Arial" pitchFamily="34" charset="0"/>
                        <a:cs typeface="Arial" pitchFamily="34" charset="0"/>
                      </a:rPr>
                      <a:t>2471 ученик</a:t>
                    </a:r>
                    <a:endParaRPr lang="ru-RU"/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pPr>
                      <a:defRPr sz="120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sz="1200" smtClean="0">
                        <a:latin typeface="Arial" pitchFamily="34" charset="0"/>
                        <a:cs typeface="Arial" pitchFamily="34" charset="0"/>
                      </a:rPr>
                      <a:t>1380 воспитанников</a:t>
                    </a:r>
                    <a:endParaRPr lang="en-US" sz="1200"/>
                  </a:p>
                </c:rich>
              </c:tx>
              <c:numFmt formatCode="0.0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pPr>
                      <a:defRPr sz="120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sz="1200" smtClean="0">
                        <a:latin typeface="Arial" pitchFamily="34" charset="0"/>
                        <a:cs typeface="Arial" pitchFamily="34" charset="0"/>
                      </a:rPr>
                      <a:t>556 человек</a:t>
                    </a:r>
                    <a:endParaRPr lang="en-US" sz="1200"/>
                  </a:p>
                </c:rich>
              </c:tx>
              <c:numFmt formatCode="0.0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" sourceLinked="0"/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Зарплата!$A$3:$A$5</c:f>
              <c:strCache>
                <c:ptCount val="3"/>
                <c:pt idx="0">
                  <c:v>общеобразовательные организации</c:v>
                </c:pt>
                <c:pt idx="1">
                  <c:v>дошкольные образовательные организации</c:v>
                </c:pt>
                <c:pt idx="2">
                  <c:v>ДЮСШ</c:v>
                </c:pt>
              </c:strCache>
            </c:strRef>
          </c:cat>
          <c:val>
            <c:numRef>
              <c:f>Зарплата!$B$3:$B$5</c:f>
              <c:numCache>
                <c:formatCode>General</c:formatCode>
                <c:ptCount val="3"/>
                <c:pt idx="0">
                  <c:v>2471</c:v>
                </c:pt>
                <c:pt idx="1">
                  <c:v>1380</c:v>
                </c:pt>
                <c:pt idx="2">
                  <c:v>556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4"/>
        <c:axId val="138144000"/>
        <c:axId val="138027008"/>
      </c:barChart>
      <c:catAx>
        <c:axId val="138144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38027008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38027008"/>
        <c:scaling>
          <c:orientation val="minMax"/>
          <c:max val="25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38144000"/>
        <c:crosses val="autoZero"/>
        <c:crossBetween val="between"/>
        <c:majorUnit val="500"/>
        <c:minorUnit val="100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8797544710179745"/>
          <c:w val="0.98715501366762293"/>
          <c:h val="0.605197982277103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 Окуловской центральной больнице работает 425 человек: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explosion val="24"/>
          <c:dPt>
            <c:idx val="0"/>
            <c:bubble3D val="0"/>
            <c:spPr>
              <a:gradFill>
                <a:gsLst>
                  <a:gs pos="55000">
                    <a:schemeClr val="accent6">
                      <a:lumMod val="75000"/>
                    </a:schemeClr>
                  </a:gs>
                  <a:gs pos="93000">
                    <a:schemeClr val="accent6">
                      <a:lumMod val="60000"/>
                      <a:lumOff val="40000"/>
                    </a:schemeClr>
                  </a:gs>
                </a:gsLst>
                <a:lin ang="5400000" scaled="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1"/>
            <c:bubble3D val="0"/>
            <c:spPr>
              <a:gradFill>
                <a:gsLst>
                  <a:gs pos="23000">
                    <a:schemeClr val="bg2">
                      <a:lumMod val="50000"/>
                    </a:schemeClr>
                  </a:gs>
                  <a:gs pos="68000">
                    <a:schemeClr val="accent1">
                      <a:lumMod val="75000"/>
                    </a:schemeClr>
                  </a:gs>
                </a:gsLst>
                <a:lin ang="5400000" scaled="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2"/>
            <c:bubble3D val="0"/>
            <c:spPr>
              <a:gradFill>
                <a:gsLst>
                  <a:gs pos="55000">
                    <a:srgbClr val="FFFF00"/>
                  </a:gs>
                  <a:gs pos="93000">
                    <a:schemeClr val="accent5">
                      <a:lumMod val="75000"/>
                    </a:schemeClr>
                  </a:gs>
                </a:gsLst>
                <a:lin ang="5400000" scaled="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3"/>
            <c:bubble3D val="0"/>
            <c:spPr>
              <a:gradFill>
                <a:gsLst>
                  <a:gs pos="55000">
                    <a:schemeClr val="accent3">
                      <a:lumMod val="75000"/>
                    </a:schemeClr>
                  </a:gs>
                  <a:gs pos="93000">
                    <a:srgbClr val="00B050"/>
                  </a:gs>
                </a:gsLst>
                <a:lin ang="5400000" scaled="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cat>
            <c:strRef>
              <c:f>Лист1!$A$2:$A$5</c:f>
              <c:strCache>
                <c:ptCount val="4"/>
                <c:pt idx="0">
                  <c:v>Врачи - 55 человек</c:v>
                </c:pt>
                <c:pt idx="1">
                  <c:v>Средний медицинский персонал - 213 человек</c:v>
                </c:pt>
                <c:pt idx="2">
                  <c:v>Младший медицинский персонал- 55 человек</c:v>
                </c:pt>
                <c:pt idx="3">
                  <c:v>Прочий персонал - 100 человек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</c:v>
                </c:pt>
                <c:pt idx="1">
                  <c:v>213</c:v>
                </c:pt>
                <c:pt idx="2">
                  <c:v>55</c:v>
                </c:pt>
                <c:pt idx="3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</c:spPr>
    </c:plotArea>
    <c:legend>
      <c:legendPos val="b"/>
      <c:layout>
        <c:manualLayout>
          <c:xMode val="edge"/>
          <c:yMode val="edge"/>
          <c:x val="1.2912263742413835E-2"/>
          <c:y val="0.7548261530485828"/>
          <c:w val="0.7886370883950784"/>
          <c:h val="0.24517384695141775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32057911065151E-2"/>
          <c:y val="7.5038473091467203E-2"/>
          <c:w val="0.90211023046297034"/>
          <c:h val="0.5871007473792347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99CC00"/>
            </a:solidFill>
            <a:ln w="11505">
              <a:solidFill>
                <a:schemeClr val="tx1"/>
              </a:solidFill>
              <a:prstDash val="solid"/>
            </a:ln>
          </c:spPr>
          <c:explosion val="46"/>
          <c:dPt>
            <c:idx val="0"/>
            <c:bubble3D val="0"/>
            <c:spPr>
              <a:solidFill>
                <a:srgbClr val="FF6600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008000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00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0000FF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FF0000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00CCFF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2.4549921693499219E-2"/>
                  <c:y val="-7.478074790736050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5835583836466436E-2"/>
                  <c:y val="0.1653886879509958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3282076926573668E-2"/>
                  <c:y val="0.1065603747748849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0762253867065179E-2"/>
                  <c:y val="-0.1537052499167655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1966608954689139E-2"/>
                  <c:y val="-9.424194216809492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6.40814053585305E-3"/>
                  <c:y val="-0.1061459563477857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Mode val="edge"/>
                  <c:yMode val="edge"/>
                  <c:x val="0.1613236814891417"/>
                  <c:y val="8.3191850594227554E-2"/>
                </c:manualLayout>
              </c:layout>
              <c:spPr>
                <a:noFill/>
                <a:ln w="23010">
                  <a:noFill/>
                </a:ln>
              </c:spPr>
              <c:txPr>
                <a:bodyPr/>
                <a:lstStyle/>
                <a:p>
                  <a:pPr>
                    <a:defRPr sz="951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Mode val="edge"/>
                  <c:yMode val="edge"/>
                  <c:x val="0.16442605997931747"/>
                  <c:y val="4.2444821731748746E-2"/>
                </c:manualLayout>
              </c:layout>
              <c:spPr>
                <a:noFill/>
                <a:ln w="23010">
                  <a:noFill/>
                </a:ln>
              </c:spPr>
              <c:txPr>
                <a:bodyPr/>
                <a:lstStyle/>
                <a:p>
                  <a:pPr>
                    <a:defRPr sz="951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Mode val="edge"/>
                  <c:yMode val="edge"/>
                  <c:x val="0.2771458117890383"/>
                  <c:y val="3.3955857385398983E-2"/>
                </c:manualLayout>
              </c:layout>
              <c:spPr>
                <a:noFill/>
                <a:ln w="23010">
                  <a:noFill/>
                </a:ln>
              </c:spPr>
              <c:txPr>
                <a:bodyPr/>
                <a:lstStyle/>
                <a:p>
                  <a:pPr>
                    <a:defRPr sz="951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Mode val="edge"/>
                  <c:yMode val="edge"/>
                  <c:x val="0.1613236814891417"/>
                  <c:y val="1.3582342954159589E-2"/>
                </c:manualLayout>
              </c:layout>
              <c:spPr>
                <a:noFill/>
                <a:ln w="23010">
                  <a:noFill/>
                </a:ln>
              </c:spPr>
              <c:txPr>
                <a:bodyPr/>
                <a:lstStyle/>
                <a:p>
                  <a:pPr>
                    <a:defRPr sz="951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>
                <a:noFill/>
                <a:ln w="23010">
                  <a:noFill/>
                </a:ln>
              </c:spPr>
              <c:txPr>
                <a:bodyPr/>
                <a:lstStyle/>
                <a:p>
                  <a:pPr>
                    <a:defRPr sz="951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Mode val="edge"/>
                  <c:yMode val="edge"/>
                  <c:x val="0.20992761116856259"/>
                  <c:y val="2.2071307300509362E-2"/>
                </c:manualLayout>
              </c:layout>
              <c:spPr>
                <a:noFill/>
                <a:ln w="23010">
                  <a:noFill/>
                </a:ln>
              </c:spPr>
              <c:txPr>
                <a:bodyPr/>
                <a:lstStyle/>
                <a:p>
                  <a:pPr>
                    <a:defRPr sz="951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3010">
                <a:noFill/>
              </a:ln>
            </c:spPr>
            <c:txPr>
              <a:bodyPr/>
              <a:lstStyle/>
              <a:p>
                <a:pPr>
                  <a:defRPr sz="1087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5.3</c:v>
                </c:pt>
                <c:pt idx="1">
                  <c:v>56.7</c:v>
                </c:pt>
                <c:pt idx="2">
                  <c:v>3.3</c:v>
                </c:pt>
                <c:pt idx="3">
                  <c:v>23.5</c:v>
                </c:pt>
                <c:pt idx="4">
                  <c:v>0.5</c:v>
                </c:pt>
                <c:pt idx="5">
                  <c:v>10.7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solidFill>
              <a:schemeClr val="folHlink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</c:strCache>
            </c:strRef>
          </c:tx>
          <c:spPr>
            <a:solidFill>
              <a:schemeClr val="bg2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Sheet1!$B$6:$G$6</c:f>
              <c:numCache>
                <c:formatCode>General</c:formatCode>
                <c:ptCount val="6"/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</c:strCache>
            </c:strRef>
          </c:tx>
          <c:spPr>
            <a:solidFill>
              <a:schemeClr val="tx2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Sheet1!$B$7:$G$7</c:f>
              <c:numCache>
                <c:formatCode>General</c:formatCode>
                <c:ptCount val="6"/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</c:strCache>
            </c:strRef>
          </c:tx>
          <c:spPr>
            <a:solidFill>
              <a:srgbClr val="0066CC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Sheet1!$B$8:$G$8</c:f>
              <c:numCache>
                <c:formatCode>General</c:formatCode>
                <c:ptCount val="6"/>
              </c:numCache>
            </c:numRef>
          </c:val>
        </c:ser>
        <c:ser>
          <c:idx val="7"/>
          <c:order val="7"/>
          <c:tx>
            <c:strRef>
              <c:f>Sheet1!$A$9</c:f>
              <c:strCache>
                <c:ptCount val="1"/>
              </c:strCache>
            </c:strRef>
          </c:tx>
          <c:spPr>
            <a:solidFill>
              <a:srgbClr val="CCCCFF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Sheet1!$B$9:$G$9</c:f>
              <c:numCache>
                <c:formatCode>General</c:formatCode>
                <c:ptCount val="6"/>
              </c:numCache>
            </c:numRef>
          </c:val>
        </c:ser>
        <c:ser>
          <c:idx val="8"/>
          <c:order val="8"/>
          <c:tx>
            <c:strRef>
              <c:f>Sheet1!$A$10</c:f>
              <c:strCache>
                <c:ptCount val="1"/>
              </c:strCache>
            </c:strRef>
          </c:tx>
          <c:spPr>
            <a:solidFill>
              <a:srgbClr val="FF0000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Sheet1!$B$10:$G$10</c:f>
              <c:numCache>
                <c:formatCode>General</c:formatCode>
                <c:ptCount val="6"/>
              </c:numCache>
            </c:numRef>
          </c:val>
        </c:ser>
        <c:ser>
          <c:idx val="9"/>
          <c:order val="9"/>
          <c:tx>
            <c:strRef>
              <c:f>Sheet1!$A$11</c:f>
              <c:strCache>
                <c:ptCount val="1"/>
              </c:strCache>
            </c:strRef>
          </c:tx>
          <c:spPr>
            <a:solidFill>
              <a:srgbClr val="FFFF00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Sheet1!$B$11:$G$11</c:f>
              <c:numCache>
                <c:formatCode>General</c:formatCode>
                <c:ptCount val="6"/>
              </c:numCache>
            </c:numRef>
          </c:val>
        </c:ser>
        <c:ser>
          <c:idx val="10"/>
          <c:order val="10"/>
          <c:tx>
            <c:strRef>
              <c:f>Sheet1!$A$12</c:f>
              <c:strCache>
                <c:ptCount val="1"/>
              </c:strCache>
            </c:strRef>
          </c:tx>
          <c:spPr>
            <a:solidFill>
              <a:srgbClr val="00FF00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Sheet1!$B$12:$G$12</c:f>
              <c:numCache>
                <c:formatCode>General</c:formatCode>
                <c:ptCount val="6"/>
              </c:numCache>
            </c:numRef>
          </c:val>
        </c:ser>
        <c:ser>
          <c:idx val="11"/>
          <c:order val="11"/>
          <c:tx>
            <c:strRef>
              <c:f>Sheet1!$A$13</c:f>
              <c:strCache>
                <c:ptCount val="1"/>
              </c:strCache>
            </c:strRef>
          </c:tx>
          <c:spPr>
            <a:solidFill>
              <a:srgbClr val="00FFFF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Sheet1!$B$13:$G$13</c:f>
              <c:numCache>
                <c:formatCode>General</c:formatCode>
                <c:ptCount val="6"/>
              </c:numCache>
            </c:numRef>
          </c:val>
        </c:ser>
        <c:ser>
          <c:idx val="12"/>
          <c:order val="12"/>
          <c:tx>
            <c:strRef>
              <c:f>Sheet1!$A$14</c:f>
              <c:strCache>
                <c:ptCount val="1"/>
              </c:strCache>
            </c:strRef>
          </c:tx>
          <c:spPr>
            <a:solidFill>
              <a:srgbClr val="0000FF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Sheet1!$B$14:$G$14</c:f>
              <c:numCache>
                <c:formatCode>General</c:formatCode>
                <c:ptCount val="6"/>
              </c:numCache>
            </c:numRef>
          </c:val>
        </c:ser>
        <c:ser>
          <c:idx val="13"/>
          <c:order val="13"/>
          <c:tx>
            <c:strRef>
              <c:f>Sheet1!$A$15</c:f>
              <c:strCache>
                <c:ptCount val="1"/>
              </c:strCache>
            </c:strRef>
          </c:tx>
          <c:spPr>
            <a:solidFill>
              <a:srgbClr val="FF00FF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Sheet1!$B$15:$G$15</c:f>
              <c:numCache>
                <c:formatCode>General</c:formatCode>
                <c:ptCount val="6"/>
              </c:numCache>
            </c:numRef>
          </c:val>
        </c:ser>
        <c:ser>
          <c:idx val="14"/>
          <c:order val="14"/>
          <c:tx>
            <c:strRef>
              <c:f>Sheet1!$A$16</c:f>
              <c:strCache>
                <c:ptCount val="1"/>
              </c:strCache>
            </c:strRef>
          </c:tx>
          <c:spPr>
            <a:solidFill>
              <a:srgbClr val="008080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Sheet1!$B$16:$G$16</c:f>
              <c:numCache>
                <c:formatCode>General</c:formatCode>
                <c:ptCount val="6"/>
              </c:numCache>
            </c:numRef>
          </c:val>
        </c:ser>
        <c:ser>
          <c:idx val="15"/>
          <c:order val="15"/>
          <c:tx>
            <c:strRef>
              <c:f>Sheet1!$A$17</c:f>
              <c:strCache>
                <c:ptCount val="1"/>
              </c:strCache>
            </c:strRef>
          </c:tx>
          <c:spPr>
            <a:solidFill>
              <a:srgbClr val="0000FF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Sheet1!$B$17:$G$17</c:f>
              <c:numCache>
                <c:formatCode>General</c:formatCode>
                <c:ptCount val="6"/>
              </c:numCache>
            </c:numRef>
          </c:val>
        </c:ser>
        <c:ser>
          <c:idx val="16"/>
          <c:order val="16"/>
          <c:tx>
            <c:strRef>
              <c:f>Sheet1!$A$18</c:f>
              <c:strCache>
                <c:ptCount val="1"/>
              </c:strCache>
            </c:strRef>
          </c:tx>
          <c:spPr>
            <a:solidFill>
              <a:srgbClr val="00CCFF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Sheet1!$B$18:$G$18</c:f>
              <c:numCache>
                <c:formatCode>General</c:formatCode>
                <c:ptCount val="6"/>
              </c:numCache>
            </c:numRef>
          </c:val>
        </c:ser>
        <c:ser>
          <c:idx val="17"/>
          <c:order val="17"/>
          <c:tx>
            <c:strRef>
              <c:f>Sheet1!$A$19</c:f>
              <c:strCache>
                <c:ptCount val="1"/>
              </c:strCache>
            </c:strRef>
          </c:tx>
          <c:spPr>
            <a:solidFill>
              <a:srgbClr val="CCFFFF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Sheet1!$B$19:$G$19</c:f>
              <c:numCache>
                <c:formatCode>General</c:formatCode>
                <c:ptCount val="6"/>
              </c:numCache>
            </c:numRef>
          </c:val>
        </c:ser>
        <c:ser>
          <c:idx val="18"/>
          <c:order val="18"/>
          <c:tx>
            <c:strRef>
              <c:f>Sheet1!$A$20</c:f>
              <c:strCache>
                <c:ptCount val="1"/>
              </c:strCache>
            </c:strRef>
          </c:tx>
          <c:spPr>
            <a:solidFill>
              <a:srgbClr val="CCFFCC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Sheet1!$B$20:$G$20</c:f>
              <c:numCache>
                <c:formatCode>General</c:formatCode>
                <c:ptCount val="6"/>
              </c:numCache>
            </c:numRef>
          </c:val>
        </c:ser>
        <c:ser>
          <c:idx val="19"/>
          <c:order val="19"/>
          <c:tx>
            <c:strRef>
              <c:f>Sheet1!$A$21</c:f>
              <c:strCache>
                <c:ptCount val="1"/>
              </c:strCache>
            </c:strRef>
          </c:tx>
          <c:spPr>
            <a:solidFill>
              <a:srgbClr val="FFFF99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Sheet1!$B$21:$G$21</c:f>
              <c:numCache>
                <c:formatCode>General</c:formatCode>
                <c:ptCount val="6"/>
              </c:numCache>
            </c:numRef>
          </c:val>
        </c:ser>
        <c:ser>
          <c:idx val="20"/>
          <c:order val="20"/>
          <c:tx>
            <c:strRef>
              <c:f>Sheet1!$A$22</c:f>
              <c:strCache>
                <c:ptCount val="1"/>
              </c:strCache>
            </c:strRef>
          </c:tx>
          <c:spPr>
            <a:solidFill>
              <a:srgbClr val="99CCFF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Sheet1!$B$22:$G$22</c:f>
              <c:numCache>
                <c:formatCode>General</c:formatCode>
                <c:ptCount val="6"/>
              </c:numCache>
            </c:numRef>
          </c:val>
        </c:ser>
        <c:ser>
          <c:idx val="21"/>
          <c:order val="21"/>
          <c:tx>
            <c:strRef>
              <c:f>Sheet1!$A$23</c:f>
              <c:strCache>
                <c:ptCount val="1"/>
              </c:strCache>
            </c:strRef>
          </c:tx>
          <c:spPr>
            <a:solidFill>
              <a:srgbClr val="FF99CC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Sheet1!$B$23:$G$23</c:f>
              <c:numCache>
                <c:formatCode>General</c:formatCode>
                <c:ptCount val="6"/>
              </c:numCache>
            </c:numRef>
          </c:val>
        </c:ser>
        <c:ser>
          <c:idx val="22"/>
          <c:order val="22"/>
          <c:tx>
            <c:strRef>
              <c:f>Sheet1!$A$24</c:f>
              <c:strCache>
                <c:ptCount val="1"/>
              </c:strCache>
            </c:strRef>
          </c:tx>
          <c:spPr>
            <a:solidFill>
              <a:srgbClr val="CC99FF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Sheet1!$B$24:$G$24</c:f>
              <c:numCache>
                <c:formatCode>General</c:formatCode>
                <c:ptCount val="6"/>
              </c:numCache>
            </c:numRef>
          </c:val>
        </c:ser>
        <c:ser>
          <c:idx val="23"/>
          <c:order val="23"/>
          <c:tx>
            <c:strRef>
              <c:f>Sheet1!$A$25</c:f>
              <c:strCache>
                <c:ptCount val="1"/>
              </c:strCache>
            </c:strRef>
          </c:tx>
          <c:spPr>
            <a:solidFill>
              <a:srgbClr val="FFCC99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Sheet1!$B$25:$G$25</c:f>
              <c:numCache>
                <c:formatCode>General</c:formatCode>
                <c:ptCount val="6"/>
              </c:numCache>
            </c:numRef>
          </c:val>
        </c:ser>
        <c:ser>
          <c:idx val="24"/>
          <c:order val="24"/>
          <c:tx>
            <c:strRef>
              <c:f>Sheet1!$A$26</c:f>
              <c:strCache>
                <c:ptCount val="1"/>
              </c:strCache>
            </c:strRef>
          </c:tx>
          <c:spPr>
            <a:solidFill>
              <a:srgbClr val="3366FF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Sheet1!$B$26:$G$26</c:f>
              <c:numCache>
                <c:formatCode>General</c:formatCode>
                <c:ptCount val="6"/>
              </c:numCache>
            </c:numRef>
          </c:val>
        </c:ser>
        <c:ser>
          <c:idx val="25"/>
          <c:order val="25"/>
          <c:tx>
            <c:strRef>
              <c:f>Sheet1!$A$27</c:f>
              <c:strCache>
                <c:ptCount val="1"/>
              </c:strCache>
            </c:strRef>
          </c:tx>
          <c:spPr>
            <a:solidFill>
              <a:srgbClr val="33CCCC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Sheet1!$B$27:$G$27</c:f>
              <c:numCache>
                <c:formatCode>General</c:formatCode>
                <c:ptCount val="6"/>
              </c:numCache>
            </c:numRef>
          </c:val>
        </c:ser>
        <c:ser>
          <c:idx val="26"/>
          <c:order val="26"/>
          <c:tx>
            <c:strRef>
              <c:f>Sheet1!$A$28</c:f>
              <c:strCache>
                <c:ptCount val="1"/>
              </c:strCache>
            </c:strRef>
          </c:tx>
          <c:spPr>
            <a:solidFill>
              <a:srgbClr val="99CC00"/>
            </a:solidFill>
            <a:ln w="11505">
              <a:solidFill>
                <a:schemeClr val="tx1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chemeClr val="accent1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50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  <c:pt idx="3">
                  <c:v>Оптовая и розничная торговля;</c:v>
                </c:pt>
                <c:pt idx="4">
                  <c:v>Строительство</c:v>
                </c:pt>
                <c:pt idx="5">
                  <c:v>Прочие виды деятельности (гостиницы и рестораны, транспорт и связь, сфера услуг)</c:v>
                </c:pt>
              </c:strCache>
            </c:strRef>
          </c:cat>
          <c:val>
            <c:numRef>
              <c:f>Sheet1!$B$28:$G$28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3010">
          <a:noFill/>
        </a:ln>
      </c:spPr>
    </c:plotArea>
    <c:legend>
      <c:legendPos val="b"/>
      <c:layout>
        <c:manualLayout>
          <c:xMode val="edge"/>
          <c:yMode val="edge"/>
          <c:x val="7.2272617232999825E-2"/>
          <c:y val="0.68081495746014509"/>
          <c:w val="0.87176835573940048"/>
          <c:h val="0.31918505942275055"/>
        </c:manualLayout>
      </c:layout>
      <c:overlay val="0"/>
      <c:spPr>
        <a:noFill/>
        <a:ln w="23010">
          <a:noFill/>
        </a:ln>
      </c:spPr>
      <c:txPr>
        <a:bodyPr/>
        <a:lstStyle/>
        <a:p>
          <a:pPr>
            <a:defRPr sz="120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8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5"/>
      <c:hPercent val="58"/>
      <c:rotY val="20"/>
      <c:depthPercent val="100"/>
      <c:rAngAx val="1"/>
    </c:view3D>
    <c:floor>
      <c:thickness val="0"/>
      <c:spPr>
        <a:noFill/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1.1251713228382358E-2"/>
          <c:w val="0.88938149614878614"/>
          <c:h val="0.85253958805163355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gradFill rotWithShape="0">
              <a:gsLst>
                <a:gs pos="0">
                  <a:srgbClr val="00FF00"/>
                </a:gs>
                <a:gs pos="100000">
                  <a:srgbClr val="008000"/>
                </a:gs>
              </a:gsLst>
              <a:lin ang="5400000" scaled="1"/>
            </a:gradFill>
            <a:ln w="24588">
              <a:noFill/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190500" h="190500"/>
              <a:bevelB w="190500" h="190500"/>
            </a:sp3d>
          </c:spPr>
          <c:invertIfNegative val="0"/>
          <c:dLbls>
            <c:dLbl>
              <c:idx val="0"/>
              <c:layout>
                <c:manualLayout>
                  <c:x val="0.18938014173288584"/>
                  <c:y val="-4.3933090940287516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8938014173288584"/>
                  <c:y val="-5.0523054581330613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Sheet1!$A$2:$A$2</c:f>
              <c:strCache>
                <c:ptCount val="1"/>
                <c:pt idx="0">
                  <c:v>2015 план</c:v>
                </c:pt>
              </c:strCache>
            </c:strRef>
          </c:cat>
          <c:val>
            <c:numRef>
              <c:f>Sheet1!$C$2:$C$3</c:f>
              <c:numCache>
                <c:formatCode>#,##0.0</c:formatCode>
                <c:ptCount val="2"/>
                <c:pt idx="0">
                  <c:v>237467.1</c:v>
                </c:pt>
                <c:pt idx="1">
                  <c:v>241150.5</c:v>
                </c:pt>
              </c:numCache>
            </c:numRef>
          </c:val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gradFill rotWithShape="0">
              <a:gsLst>
                <a:gs pos="0">
                  <a:srgbClr val="00FFFF"/>
                </a:gs>
                <a:gs pos="100000">
                  <a:srgbClr val="0000FF"/>
                </a:gs>
              </a:gsLst>
              <a:lin ang="5400000" scaled="1"/>
            </a:gradFill>
            <a:ln w="24588">
              <a:noFill/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190500" h="190500"/>
              <a:bevelB w="190500" h="190500"/>
            </a:sp3d>
          </c:spPr>
          <c:invertIfNegative val="0"/>
          <c:dLbls>
            <c:dLbl>
              <c:idx val="0"/>
              <c:layout>
                <c:manualLayout>
                  <c:x val="0.1835975419853168"/>
                  <c:y val="-6.2730746020206826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8353004037802728"/>
                  <c:y val="-5.5654750940021133E-2"/>
                </c:manualLayout>
              </c:layout>
              <c:spPr/>
              <c:txPr>
                <a:bodyPr anchor="b" anchorCtr="1"/>
                <a:lstStyle/>
                <a:p>
                  <a:pPr>
                    <a:defRPr/>
                  </a:pPr>
                  <a:endParaRPr lang="ru-RU"/>
                </a:p>
              </c:txPr>
              <c:showLegendKey val="1"/>
              <c:showVal val="1"/>
              <c:showCatName val="0"/>
              <c:showSerName val="0"/>
              <c:showPercent val="0"/>
              <c:showBubbleSize val="0"/>
            </c:dLbl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Sheet1!$A$2:$A$2</c:f>
              <c:strCache>
                <c:ptCount val="1"/>
                <c:pt idx="0">
                  <c:v>2015 план</c:v>
                </c:pt>
              </c:strCache>
            </c:strRef>
          </c:cat>
          <c:val>
            <c:numRef>
              <c:f>Sheet1!$B$2:$B$3</c:f>
              <c:numCache>
                <c:formatCode>#,##0.0</c:formatCode>
                <c:ptCount val="2"/>
                <c:pt idx="0">
                  <c:v>27747</c:v>
                </c:pt>
                <c:pt idx="1">
                  <c:v>27945.8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0">
              <a:gsLst>
                <a:gs pos="0">
                  <a:srgbClr val="FFFF00"/>
                </a:gs>
                <a:gs pos="100000">
                  <a:srgbClr val="FF6600"/>
                </a:gs>
              </a:gsLst>
              <a:lin ang="5400000" scaled="1"/>
            </a:gradFill>
            <a:ln w="24588">
              <a:noFill/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190500" h="190500"/>
              <a:bevelB w="190500" h="190500"/>
            </a:sp3d>
          </c:spPr>
          <c:invertIfNegative val="0"/>
          <c:dLbls>
            <c:dLbl>
              <c:idx val="0"/>
              <c:layout>
                <c:manualLayout>
                  <c:x val="0.18938014173288584"/>
                  <c:y val="-4.6129745487301789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8938014173288584"/>
                  <c:y val="-4.1736436393273103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Sheet1!$A$2:$A$2</c:f>
              <c:strCache>
                <c:ptCount val="1"/>
                <c:pt idx="0">
                  <c:v>2015 план</c:v>
                </c:pt>
              </c:strCache>
            </c:strRef>
          </c:cat>
          <c:val>
            <c:numRef>
              <c:f>Sheet1!$D$2:$D$3</c:f>
              <c:numCache>
                <c:formatCode>#,##0.0</c:formatCode>
                <c:ptCount val="2"/>
                <c:pt idx="0">
                  <c:v>387391.1</c:v>
                </c:pt>
                <c:pt idx="1">
                  <c:v>372025.9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1161088"/>
        <c:axId val="131171072"/>
        <c:axId val="0"/>
      </c:bar3DChart>
      <c:catAx>
        <c:axId val="131161088"/>
        <c:scaling>
          <c:orientation val="minMax"/>
        </c:scaling>
        <c:delete val="1"/>
        <c:axPos val="b"/>
        <c:majorTickMark val="out"/>
        <c:minorTickMark val="none"/>
        <c:tickLblPos val="nextTo"/>
        <c:crossAx val="131171072"/>
        <c:crosses val="autoZero"/>
        <c:auto val="1"/>
        <c:lblAlgn val="ctr"/>
        <c:lblOffset val="100"/>
        <c:noMultiLvlLbl val="0"/>
      </c:catAx>
      <c:valAx>
        <c:axId val="13117107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crossAx val="131161088"/>
        <c:crosses val="autoZero"/>
        <c:crossBetween val="between"/>
      </c:valAx>
      <c:spPr>
        <a:noFill/>
        <a:ln w="25393">
          <a:noFill/>
        </a:ln>
      </c:spPr>
    </c:plotArea>
    <c:legend>
      <c:legendPos val="r"/>
      <c:layout>
        <c:manualLayout>
          <c:xMode val="edge"/>
          <c:yMode val="edge"/>
          <c:x val="1.5159315941457217E-2"/>
          <c:y val="0.92400684289463819"/>
          <c:w val="0.86804464681998283"/>
          <c:h val="7.5993157105361822E-2"/>
        </c:manualLayout>
      </c:layout>
      <c:overlay val="0"/>
      <c:txPr>
        <a:bodyPr/>
        <a:lstStyle/>
        <a:p>
          <a:pPr>
            <a:defRPr sz="1782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43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/>
              <a:t>млн. рублей</a:t>
            </a:r>
          </a:p>
        </c:rich>
      </c:tx>
      <c:layout>
        <c:manualLayout>
          <c:xMode val="edge"/>
          <c:yMode val="edge"/>
          <c:x val="0"/>
          <c:y val="2.2123893805309752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8208168642951248E-2"/>
          <c:y val="0.12168141592920353"/>
          <c:w val="0.94466403162055368"/>
          <c:h val="0.725663716814159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Зарплата!$B$2</c:f>
              <c:strCache>
                <c:ptCount val="1"/>
              </c:strCache>
            </c:strRef>
          </c:tx>
          <c:spPr>
            <a:gradFill>
              <a:gsLst>
                <a:gs pos="0">
                  <a:srgbClr val="00B050"/>
                </a:gs>
                <a:gs pos="81000">
                  <a:schemeClr val="accent3">
                    <a:lumMod val="69000"/>
                  </a:schemeClr>
                </a:gs>
              </a:gsLst>
              <a:lin ang="5400000" scaled="0"/>
            </a:gradFill>
            <a:scene3d>
              <a:camera prst="orthographicFront"/>
              <a:lightRig rig="balanced" dir="tr"/>
            </a:scene3d>
            <a:sp3d prstMaterial="dkEdge">
              <a:bevelT w="127000" h="120650"/>
              <a:bevelB/>
              <a:contourClr>
                <a:srgbClr val="000000"/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 120,0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.0" sourceLinked="0"/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Зарплата!$A$3:$A$6</c:f>
              <c:strCache>
                <c:ptCount val="4"/>
                <c:pt idx="0">
                  <c:v>2013 год (отчет)</c:v>
                </c:pt>
                <c:pt idx="1">
                  <c:v>2014 год (отчет)</c:v>
                </c:pt>
                <c:pt idx="2">
                  <c:v>2015 год (план)</c:v>
                </c:pt>
                <c:pt idx="3">
                  <c:v>2015 год (отчет)</c:v>
                </c:pt>
              </c:strCache>
            </c:strRef>
          </c:cat>
          <c:val>
            <c:numRef>
              <c:f>Зарплата!$B$3:$B$6</c:f>
              <c:numCache>
                <c:formatCode>General</c:formatCode>
                <c:ptCount val="4"/>
                <c:pt idx="0">
                  <c:v>657</c:v>
                </c:pt>
                <c:pt idx="1">
                  <c:v>708.8</c:v>
                </c:pt>
                <c:pt idx="2">
                  <c:v>640.29999999999995</c:v>
                </c:pt>
                <c:pt idx="3">
                  <c:v>613.1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2"/>
        <c:axId val="131571712"/>
        <c:axId val="131573248"/>
      </c:barChart>
      <c:catAx>
        <c:axId val="131571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ru-RU"/>
          </a:p>
        </c:txPr>
        <c:crossAx val="131573248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31573248"/>
        <c:scaling>
          <c:orientation val="minMax"/>
          <c:max val="75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31571712"/>
        <c:crosses val="autoZero"/>
        <c:crossBetween val="between"/>
        <c:majorUnit val="250"/>
        <c:min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-5400000" vert="horz"/>
          <a:lstStyle/>
          <a:p>
            <a:pPr algn="ctr">
              <a:defRPr sz="1226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 dirty="0"/>
              <a:t>в % к </a:t>
            </a:r>
            <a:r>
              <a:rPr lang="ru-RU" dirty="0" smtClean="0"/>
              <a:t>2014 </a:t>
            </a:r>
            <a:r>
              <a:rPr lang="ru-RU" dirty="0"/>
              <a:t>году</a:t>
            </a:r>
          </a:p>
        </c:rich>
      </c:tx>
      <c:layout>
        <c:manualLayout>
          <c:xMode val="edge"/>
          <c:yMode val="edge"/>
          <c:x val="0"/>
          <c:y val="0.36261261261261285"/>
        </c:manualLayout>
      </c:layout>
      <c:overlay val="0"/>
      <c:spPr>
        <a:noFill/>
        <a:ln w="31144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0181543116490214E-2"/>
          <c:y val="0.1238738738738739"/>
          <c:w val="0.9001512859304085"/>
          <c:h val="0.648648648648649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Зарплата!$B$2</c:f>
              <c:strCache>
                <c:ptCount val="1"/>
                <c:pt idx="0">
                  <c:v>в % к 2014 году</c:v>
                </c:pt>
              </c:strCache>
            </c:strRef>
          </c:tx>
          <c:spPr>
            <a:gradFill rotWithShape="0">
              <a:gsLst>
                <a:gs pos="0">
                  <a:srgbClr val="800080"/>
                </a:gs>
                <a:gs pos="50000">
                  <a:srgbClr val="CC99FF"/>
                </a:gs>
                <a:gs pos="100000">
                  <a:srgbClr val="7838BE"/>
                </a:gs>
              </a:gsLst>
              <a:lin ang="0" scaled="1"/>
            </a:gradFill>
            <a:ln w="15572">
              <a:solidFill>
                <a:srgbClr val="0000FF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B0F0"/>
                  </a:gs>
                  <a:gs pos="50000">
                    <a:srgbClr val="CC99FF"/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  <a:tileRect/>
              </a:gradFill>
              <a:ln w="15572">
                <a:solidFill>
                  <a:srgbClr val="0000FF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50000">
                    <a:srgbClr val="CC99FF"/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  <a:tileRect/>
              </a:gradFill>
              <a:ln w="15572">
                <a:solidFill>
                  <a:srgbClr val="0000FF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Lbls>
            <c:dLbl>
              <c:idx val="0"/>
              <c:tx>
                <c:rich>
                  <a:bodyPr rot="0" vert="horz"/>
                  <a:lstStyle/>
                  <a:p>
                    <a:pPr algn="ctr">
                      <a:defRPr sz="1012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dirty="0"/>
                      <a:t> </a:t>
                    </a:r>
                    <a:r>
                      <a:rPr lang="ru-RU" dirty="0" smtClean="0"/>
                      <a:t>177,6</a:t>
                    </a:r>
                    <a:endParaRPr lang="ru-RU" dirty="0"/>
                  </a:p>
                </c:rich>
              </c:tx>
              <c:spPr>
                <a:solidFill>
                  <a:schemeClr val="accent2">
                    <a:lumMod val="20000"/>
                    <a:lumOff val="80000"/>
                    <a:alpha val="68000"/>
                  </a:schemeClr>
                </a:solidFill>
                <a:ln w="31144">
                  <a:noFill/>
                </a:ln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200" dirty="0">
                        <a:solidFill>
                          <a:srgbClr val="C00000"/>
                        </a:solidFill>
                      </a:rPr>
                      <a:t>132,5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" sourceLinked="0"/>
            <c:spPr>
              <a:solidFill>
                <a:schemeClr val="accent2">
                  <a:lumMod val="20000"/>
                  <a:lumOff val="80000"/>
                  <a:alpha val="68000"/>
                </a:schemeClr>
              </a:solidFill>
              <a:ln w="31144">
                <a:noFill/>
              </a:ln>
            </c:spPr>
            <c:txPr>
              <a:bodyPr rot="0" vert="horz"/>
              <a:lstStyle/>
              <a:p>
                <a:pPr algn="ctr">
                  <a:defRPr sz="1012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Зарплата!$A$3:$A$16</c:f>
              <c:strCache>
                <c:ptCount val="14"/>
                <c:pt idx="0">
                  <c:v>Хвойнинский</c:v>
                </c:pt>
                <c:pt idx="1">
                  <c:v>Валдайский</c:v>
                </c:pt>
                <c:pt idx="2">
                  <c:v>Окуловский</c:v>
                </c:pt>
                <c:pt idx="3">
                  <c:v>Великий Новгород</c:v>
                </c:pt>
                <c:pt idx="4">
                  <c:v>Новгородский</c:v>
                </c:pt>
                <c:pt idx="5">
                  <c:v>По области</c:v>
                </c:pt>
                <c:pt idx="6">
                  <c:v>Крестецкий</c:v>
                </c:pt>
                <c:pt idx="7">
                  <c:v>Чудовский</c:v>
                </c:pt>
                <c:pt idx="8">
                  <c:v>Любытинский</c:v>
                </c:pt>
                <c:pt idx="9">
                  <c:v>Старорусский</c:v>
                </c:pt>
                <c:pt idx="10">
                  <c:v>Маловишерский</c:v>
                </c:pt>
                <c:pt idx="11">
                  <c:v>Парфинский</c:v>
                </c:pt>
                <c:pt idx="12">
                  <c:v>Боровичский</c:v>
                </c:pt>
                <c:pt idx="13">
                  <c:v>Демянский</c:v>
                </c:pt>
              </c:strCache>
            </c:strRef>
          </c:cat>
          <c:val>
            <c:numRef>
              <c:f>Зарплата!$B$3:$B$16</c:f>
              <c:numCache>
                <c:formatCode>General</c:formatCode>
                <c:ptCount val="14"/>
                <c:pt idx="0">
                  <c:v>177.6</c:v>
                </c:pt>
                <c:pt idx="1">
                  <c:v>170.8</c:v>
                </c:pt>
                <c:pt idx="2">
                  <c:v>132.5</c:v>
                </c:pt>
                <c:pt idx="3">
                  <c:v>130.5</c:v>
                </c:pt>
                <c:pt idx="4">
                  <c:v>127.8</c:v>
                </c:pt>
                <c:pt idx="5">
                  <c:v>125.7</c:v>
                </c:pt>
                <c:pt idx="6">
                  <c:v>121</c:v>
                </c:pt>
                <c:pt idx="7">
                  <c:v>119.7</c:v>
                </c:pt>
                <c:pt idx="8">
                  <c:v>119.4</c:v>
                </c:pt>
                <c:pt idx="9">
                  <c:v>116.6</c:v>
                </c:pt>
                <c:pt idx="10">
                  <c:v>115.1</c:v>
                </c:pt>
                <c:pt idx="11">
                  <c:v>112.6</c:v>
                </c:pt>
                <c:pt idx="12">
                  <c:v>105.5</c:v>
                </c:pt>
                <c:pt idx="13">
                  <c:v>19.100000000000001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131426560"/>
        <c:axId val="131428352"/>
      </c:barChart>
      <c:catAx>
        <c:axId val="131426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893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981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1428352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31428352"/>
        <c:scaling>
          <c:orientation val="minMax"/>
          <c:max val="21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89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81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1426560"/>
        <c:crosses val="autoZero"/>
        <c:crossBetween val="between"/>
        <c:majorUnit val="30"/>
        <c:minorUnit val="20"/>
      </c:valAx>
      <c:spPr>
        <a:noFill/>
        <a:ln w="3114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81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98795180722891"/>
          <c:y val="4.5174537987679682E-2"/>
          <c:w val="0.82228915662650626"/>
          <c:h val="0.737166324435318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Зарплата!$B$2</c:f>
              <c:strCache>
                <c:ptCount val="1"/>
                <c:pt idx="0">
                  <c:v>Рублей</c:v>
                </c:pt>
              </c:strCache>
            </c:strRef>
          </c:tx>
          <c:spPr>
            <a:gradFill rotWithShape="0">
              <a:gsLst>
                <a:gs pos="31000">
                  <a:srgbClr val="00B050"/>
                </a:gs>
                <a:gs pos="100000">
                  <a:srgbClr val="CCFFFF"/>
                </a:gs>
              </a:gsLst>
              <a:lin ang="5400000" scaled="1"/>
            </a:gradFill>
            <a:ln w="15549">
              <a:solidFill>
                <a:srgbClr val="0000FF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4"/>
            <c:invertIfNegative val="0"/>
            <c:bubble3D val="0"/>
            <c:spPr>
              <a:gradFill rotWithShape="0">
                <a:gsLst>
                  <a:gs pos="31000">
                    <a:srgbClr val="00B050"/>
                  </a:gs>
                  <a:gs pos="100000">
                    <a:srgbClr val="CCFFFF"/>
                  </a:gs>
                </a:gsLst>
                <a:lin ang="5400000" scaled="1"/>
              </a:gradFill>
              <a:ln w="15549">
                <a:solidFill>
                  <a:srgbClr val="8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gradFill rotWithShape="0">
                <a:gsLst>
                  <a:gs pos="31000">
                    <a:schemeClr val="accent6">
                      <a:lumMod val="75000"/>
                    </a:schemeClr>
                  </a:gs>
                  <a:gs pos="100000">
                    <a:srgbClr val="CCFFFF"/>
                  </a:gs>
                </a:gsLst>
                <a:lin ang="5400000" scaled="1"/>
              </a:gradFill>
              <a:ln w="15549">
                <a:solidFill>
                  <a:srgbClr val="0000FF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numFmt formatCode="0.0" sourceLinked="0"/>
            <c:spPr>
              <a:noFill/>
              <a:ln w="31097">
                <a:noFill/>
              </a:ln>
            </c:spPr>
            <c:txPr>
              <a:bodyPr rot="-5400000" vert="horz"/>
              <a:lstStyle/>
              <a:p>
                <a:pPr algn="ctr">
                  <a:defRPr sz="1102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Зарплата!$A$3:$A$24</c:f>
              <c:strCache>
                <c:ptCount val="22"/>
                <c:pt idx="0">
                  <c:v>Великий Новгород</c:v>
                </c:pt>
                <c:pt idx="1">
                  <c:v>Валдайский</c:v>
                </c:pt>
                <c:pt idx="2">
                  <c:v>Боровичский</c:v>
                </c:pt>
                <c:pt idx="3">
                  <c:v>Крестецкий</c:v>
                </c:pt>
                <c:pt idx="4">
                  <c:v>Чудовский</c:v>
                </c:pt>
                <c:pt idx="5">
                  <c:v>Окуловский</c:v>
                </c:pt>
                <c:pt idx="6">
                  <c:v>Демянский</c:v>
                </c:pt>
                <c:pt idx="7">
                  <c:v>Старорусский</c:v>
                </c:pt>
                <c:pt idx="8">
                  <c:v>Любытинский</c:v>
                </c:pt>
                <c:pt idx="9">
                  <c:v>Хвойнинский</c:v>
                </c:pt>
                <c:pt idx="10">
                  <c:v>Маревский</c:v>
                </c:pt>
                <c:pt idx="11">
                  <c:v>Маловишерский</c:v>
                </c:pt>
                <c:pt idx="12">
                  <c:v>Солецкий</c:v>
                </c:pt>
                <c:pt idx="13">
                  <c:v>Пестовский</c:v>
                </c:pt>
                <c:pt idx="14">
                  <c:v>Холмский</c:v>
                </c:pt>
                <c:pt idx="15">
                  <c:v>Мошенской</c:v>
                </c:pt>
                <c:pt idx="16">
                  <c:v>Парфинский</c:v>
                </c:pt>
                <c:pt idx="17">
                  <c:v>Волотовский</c:v>
                </c:pt>
                <c:pt idx="18">
                  <c:v>Шимский</c:v>
                </c:pt>
                <c:pt idx="19">
                  <c:v>Новгородский</c:v>
                </c:pt>
                <c:pt idx="20">
                  <c:v>Батецкий</c:v>
                </c:pt>
                <c:pt idx="21">
                  <c:v>Поддорский</c:v>
                </c:pt>
              </c:strCache>
            </c:strRef>
          </c:cat>
          <c:val>
            <c:numRef>
              <c:f>Зарплата!$B$3:$B$24</c:f>
              <c:numCache>
                <c:formatCode>General</c:formatCode>
                <c:ptCount val="22"/>
                <c:pt idx="0">
                  <c:v>255056</c:v>
                </c:pt>
                <c:pt idx="1">
                  <c:v>206552</c:v>
                </c:pt>
                <c:pt idx="2">
                  <c:v>197327</c:v>
                </c:pt>
                <c:pt idx="3">
                  <c:v>189264</c:v>
                </c:pt>
                <c:pt idx="4">
                  <c:v>146299</c:v>
                </c:pt>
                <c:pt idx="5">
                  <c:v>133690</c:v>
                </c:pt>
                <c:pt idx="6">
                  <c:v>131182</c:v>
                </c:pt>
                <c:pt idx="7">
                  <c:v>129410</c:v>
                </c:pt>
                <c:pt idx="8">
                  <c:v>124081</c:v>
                </c:pt>
                <c:pt idx="9">
                  <c:v>118496</c:v>
                </c:pt>
                <c:pt idx="10">
                  <c:v>115070</c:v>
                </c:pt>
                <c:pt idx="11">
                  <c:v>113275</c:v>
                </c:pt>
                <c:pt idx="12">
                  <c:v>109583</c:v>
                </c:pt>
                <c:pt idx="13">
                  <c:v>109476</c:v>
                </c:pt>
                <c:pt idx="14">
                  <c:v>88127</c:v>
                </c:pt>
                <c:pt idx="15">
                  <c:v>85628</c:v>
                </c:pt>
                <c:pt idx="16">
                  <c:v>69915</c:v>
                </c:pt>
                <c:pt idx="17">
                  <c:v>69902</c:v>
                </c:pt>
                <c:pt idx="18">
                  <c:v>66140</c:v>
                </c:pt>
                <c:pt idx="19">
                  <c:v>63461</c:v>
                </c:pt>
                <c:pt idx="20">
                  <c:v>61494</c:v>
                </c:pt>
                <c:pt idx="21">
                  <c:v>54449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131468672"/>
        <c:axId val="131482752"/>
      </c:barChart>
      <c:lineChart>
        <c:grouping val="standard"/>
        <c:varyColors val="0"/>
        <c:ser>
          <c:idx val="1"/>
          <c:order val="1"/>
          <c:tx>
            <c:strRef>
              <c:f>Зарплата!$C$2</c:f>
              <c:strCache>
                <c:ptCount val="1"/>
                <c:pt idx="0">
                  <c:v>в % к 2014году</c:v>
                </c:pt>
              </c:strCache>
            </c:strRef>
          </c:tx>
          <c:spPr>
            <a:ln w="15549">
              <a:solidFill>
                <a:srgbClr val="800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800000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7663356786806294E-2"/>
                  <c:y val="-2.8630755660417478E-2"/>
                </c:manualLayout>
              </c:layout>
              <c:numFmt formatCode="0.0" sourceLinked="0"/>
              <c:spPr>
                <a:solidFill>
                  <a:schemeClr val="bg1">
                    <a:alpha val="75000"/>
                  </a:schemeClr>
                </a:solidFill>
                <a:ln w="31097">
                  <a:noFill/>
                </a:ln>
              </c:spPr>
              <c:txPr>
                <a:bodyPr/>
                <a:lstStyle/>
                <a:p>
                  <a:pPr>
                    <a:defRPr sz="979" b="1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776596209212347E-2"/>
                  <c:y val="3.1338219940515777E-2"/>
                </c:manualLayout>
              </c:layout>
              <c:numFmt formatCode="0.0" sourceLinked="0"/>
              <c:spPr>
                <a:solidFill>
                  <a:schemeClr val="bg1">
                    <a:alpha val="70000"/>
                  </a:schemeClr>
                </a:solidFill>
                <a:ln w="31097">
                  <a:noFill/>
                </a:ln>
              </c:spPr>
              <c:txPr>
                <a:bodyPr/>
                <a:lstStyle/>
                <a:p>
                  <a:pPr>
                    <a:defRPr sz="979" b="1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50273882612311E-2"/>
                  <c:y val="2.7272889858321693E-2"/>
                </c:manualLayout>
              </c:layout>
              <c:numFmt formatCode="0.0" sourceLinked="0"/>
              <c:spPr>
                <a:solidFill>
                  <a:schemeClr val="bg1">
                    <a:alpha val="77000"/>
                  </a:schemeClr>
                </a:solidFill>
                <a:ln w="31097">
                  <a:noFill/>
                </a:ln>
              </c:spPr>
              <c:txPr>
                <a:bodyPr/>
                <a:lstStyle/>
                <a:p>
                  <a:pPr>
                    <a:defRPr sz="979" b="1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059746679203659E-2"/>
                  <c:y val="-3.5488585356240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9345112468960788E-2"/>
                  <c:y val="2.92356200864256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1516513981355604E-2"/>
                  <c:y val="-1.946009986927506E-2"/>
                </c:manualLayout>
              </c:layout>
              <c:numFmt formatCode="0.0" sourceLinked="0"/>
              <c:spPr>
                <a:noFill/>
                <a:ln w="31097">
                  <a:noFill/>
                </a:ln>
              </c:spPr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C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4996336911031081E-2"/>
                  <c:y val="1.9752661909637145E-2"/>
                </c:manualLayout>
              </c:layout>
              <c:tx>
                <c:rich>
                  <a:bodyPr/>
                  <a:lstStyle/>
                  <a:p>
                    <a:pPr>
                      <a:defRPr sz="900" b="1" i="0" u="none" strike="noStrike" baseline="0">
                        <a:solidFill>
                          <a:schemeClr val="tx1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900" dirty="0" smtClean="0">
                        <a:solidFill>
                          <a:schemeClr val="tx1"/>
                        </a:solidFill>
                      </a:rPr>
                      <a:t>96,2</a:t>
                    </a:r>
                    <a:endParaRPr lang="en-US" sz="900" dirty="0">
                      <a:solidFill>
                        <a:schemeClr val="tx1"/>
                      </a:solidFill>
                    </a:endParaRPr>
                  </a:p>
                </c:rich>
              </c:tx>
              <c:numFmt formatCode="0.0" sourceLinked="0"/>
              <c:spPr>
                <a:noFill/>
                <a:ln w="31097">
                  <a:noFill/>
                </a:ln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0016597917036607E-2"/>
                  <c:y val="-3.39554185391874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4.5879946746934394E-2"/>
                  <c:y val="1.71609401668446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3817841135470249E-2"/>
                  <c:y val="-1.86721732669158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9793164045253468E-2"/>
                  <c:y val="3.18701969377831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6250641647041242E-2"/>
                  <c:y val="-3.01505935263814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301766239613566E-2"/>
                  <c:y val="3.5643133700515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2314873305639411E-2"/>
                  <c:y val="-2.89310788621732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447852168403117E-2"/>
                  <c:y val="3.71705640069728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9093780899732278E-2"/>
                  <c:y val="-2.86790098377782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4837087150466111E-2"/>
                  <c:y val="3.33534223684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3067140781970046E-2"/>
                  <c:y val="-2.46516419580532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815605438255844E-2"/>
                  <c:y val="2.77255680326536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5.5422293510947088E-2"/>
                  <c:y val="-8.692838202730987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4.2843585615850145E-2"/>
                  <c:y val="3.07581574867874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1495499737285423E-2"/>
                  <c:y val="-3.85029160588062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3.8632781504460471E-2"/>
                  <c:y val="2.08862129039546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" sourceLinked="0"/>
            <c:spPr>
              <a:noFill/>
              <a:ln w="31097">
                <a:noFill/>
              </a:ln>
            </c:spPr>
            <c:txPr>
              <a:bodyPr/>
              <a:lstStyle/>
              <a:p>
                <a:pPr>
                  <a:defRPr sz="979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Зарплата!$A$3:$A$24</c:f>
              <c:strCache>
                <c:ptCount val="22"/>
                <c:pt idx="0">
                  <c:v>Великий Новгород</c:v>
                </c:pt>
                <c:pt idx="1">
                  <c:v>Валдайский</c:v>
                </c:pt>
                <c:pt idx="2">
                  <c:v>Боровичский</c:v>
                </c:pt>
                <c:pt idx="3">
                  <c:v>Крестецкий</c:v>
                </c:pt>
                <c:pt idx="4">
                  <c:v>Чудовский</c:v>
                </c:pt>
                <c:pt idx="5">
                  <c:v>Окуловский</c:v>
                </c:pt>
                <c:pt idx="6">
                  <c:v>Демянский</c:v>
                </c:pt>
                <c:pt idx="7">
                  <c:v>Старорусский</c:v>
                </c:pt>
                <c:pt idx="8">
                  <c:v>Любытинский</c:v>
                </c:pt>
                <c:pt idx="9">
                  <c:v>Хвойнинский</c:v>
                </c:pt>
                <c:pt idx="10">
                  <c:v>Маревский</c:v>
                </c:pt>
                <c:pt idx="11">
                  <c:v>Маловишерский</c:v>
                </c:pt>
                <c:pt idx="12">
                  <c:v>Солецкий</c:v>
                </c:pt>
                <c:pt idx="13">
                  <c:v>Пестовский</c:v>
                </c:pt>
                <c:pt idx="14">
                  <c:v>Холмский</c:v>
                </c:pt>
                <c:pt idx="15">
                  <c:v>Мошенской</c:v>
                </c:pt>
                <c:pt idx="16">
                  <c:v>Парфинский</c:v>
                </c:pt>
                <c:pt idx="17">
                  <c:v>Волотовский</c:v>
                </c:pt>
                <c:pt idx="18">
                  <c:v>Шимский</c:v>
                </c:pt>
                <c:pt idx="19">
                  <c:v>Новгородский</c:v>
                </c:pt>
                <c:pt idx="20">
                  <c:v>Батецкий</c:v>
                </c:pt>
                <c:pt idx="21">
                  <c:v>Поддорский</c:v>
                </c:pt>
              </c:strCache>
            </c:strRef>
          </c:cat>
          <c:val>
            <c:numRef>
              <c:f>Зарплата!$C$3:$C$24</c:f>
              <c:numCache>
                <c:formatCode>General</c:formatCode>
                <c:ptCount val="22"/>
                <c:pt idx="0">
                  <c:v>95.9</c:v>
                </c:pt>
                <c:pt idx="1">
                  <c:v>90.8</c:v>
                </c:pt>
                <c:pt idx="2">
                  <c:v>95.5</c:v>
                </c:pt>
                <c:pt idx="3">
                  <c:v>99.1</c:v>
                </c:pt>
                <c:pt idx="4">
                  <c:v>91.8</c:v>
                </c:pt>
                <c:pt idx="5">
                  <c:v>100.7</c:v>
                </c:pt>
                <c:pt idx="6">
                  <c:v>96.2</c:v>
                </c:pt>
                <c:pt idx="7">
                  <c:v>97.9</c:v>
                </c:pt>
                <c:pt idx="8">
                  <c:v>94.4</c:v>
                </c:pt>
                <c:pt idx="9">
                  <c:v>95.6</c:v>
                </c:pt>
                <c:pt idx="10">
                  <c:v>93.4</c:v>
                </c:pt>
                <c:pt idx="11">
                  <c:v>95.7</c:v>
                </c:pt>
                <c:pt idx="12">
                  <c:v>92.4</c:v>
                </c:pt>
                <c:pt idx="13">
                  <c:v>97.2</c:v>
                </c:pt>
                <c:pt idx="14">
                  <c:v>92.6</c:v>
                </c:pt>
                <c:pt idx="15">
                  <c:v>91.8</c:v>
                </c:pt>
                <c:pt idx="16">
                  <c:v>93.5</c:v>
                </c:pt>
                <c:pt idx="17">
                  <c:v>99</c:v>
                </c:pt>
                <c:pt idx="18">
                  <c:v>91.7</c:v>
                </c:pt>
                <c:pt idx="19">
                  <c:v>96.7</c:v>
                </c:pt>
                <c:pt idx="20">
                  <c:v>98.5</c:v>
                </c:pt>
                <c:pt idx="21">
                  <c:v>94.1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1484672"/>
        <c:axId val="131515136"/>
      </c:lineChart>
      <c:catAx>
        <c:axId val="131468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887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1482752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31482752"/>
        <c:scaling>
          <c:orientation val="minMax"/>
          <c:max val="2750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979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dirty="0"/>
                  <a:t>(рублей)</a:t>
                </a:r>
              </a:p>
            </c:rich>
          </c:tx>
          <c:layout>
            <c:manualLayout>
              <c:xMode val="edge"/>
              <c:yMode val="edge"/>
              <c:x val="2.1566133068620579E-2"/>
              <c:y val="0.35728945150185232"/>
            </c:manualLayout>
          </c:layout>
          <c:overlay val="0"/>
          <c:spPr>
            <a:noFill/>
            <a:ln w="3109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88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79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1468672"/>
        <c:crosses val="autoZero"/>
        <c:crossBetween val="between"/>
        <c:majorUnit val="25000"/>
        <c:minorUnit val="5000"/>
      </c:valAx>
      <c:catAx>
        <c:axId val="131484672"/>
        <c:scaling>
          <c:orientation val="minMax"/>
        </c:scaling>
        <c:delete val="1"/>
        <c:axPos val="b"/>
        <c:majorTickMark val="out"/>
        <c:minorTickMark val="none"/>
        <c:tickLblPos val="nextTo"/>
        <c:crossAx val="131515136"/>
        <c:crossesAt val="60"/>
        <c:auto val="1"/>
        <c:lblAlgn val="ctr"/>
        <c:lblOffset val="100"/>
        <c:noMultiLvlLbl val="0"/>
      </c:catAx>
      <c:valAx>
        <c:axId val="131515136"/>
        <c:scaling>
          <c:orientation val="minMax"/>
          <c:max val="120"/>
          <c:min val="40"/>
        </c:scaling>
        <c:delete val="0"/>
        <c:axPos val="r"/>
        <c:title>
          <c:tx>
            <c:rich>
              <a:bodyPr rot="0" vert="horz"/>
              <a:lstStyle/>
              <a:p>
                <a:pPr>
                  <a:defRPr sz="979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dirty="0"/>
                  <a:t>(в % к </a:t>
                </a:r>
                <a:r>
                  <a:rPr lang="ru-RU" dirty="0" smtClean="0"/>
                  <a:t>2014 </a:t>
                </a:r>
                <a:r>
                  <a:rPr lang="ru-RU" dirty="0"/>
                  <a:t>г.)</a:t>
                </a:r>
              </a:p>
            </c:rich>
          </c:tx>
          <c:layout>
            <c:manualLayout>
              <c:xMode val="edge"/>
              <c:yMode val="edge"/>
              <c:x val="0.83116034529101412"/>
              <c:y val="2.7215862194168074E-2"/>
            </c:manualLayout>
          </c:layout>
          <c:overlay val="0"/>
          <c:spPr>
            <a:noFill/>
            <a:ln w="3109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88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79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1484672"/>
        <c:crosses val="max"/>
        <c:crossBetween val="between"/>
        <c:majorUnit val="20"/>
        <c:minorUnit val="5"/>
      </c:valAx>
      <c:spPr>
        <a:noFill/>
        <a:ln w="31097">
          <a:noFill/>
        </a:ln>
      </c:spPr>
    </c:plotArea>
    <c:legend>
      <c:legendPos val="r"/>
      <c:layout>
        <c:manualLayout>
          <c:xMode val="edge"/>
          <c:yMode val="edge"/>
          <c:x val="0.15512048192771091"/>
          <c:y val="0.93634496919917864"/>
          <c:w val="0.7213855421686749"/>
          <c:h val="6.5708418891170434E-2"/>
        </c:manualLayout>
      </c:layout>
      <c:overlay val="0"/>
      <c:spPr>
        <a:noFill/>
        <a:ln w="31097">
          <a:noFill/>
        </a:ln>
      </c:spPr>
      <c:txPr>
        <a:bodyPr/>
        <a:lstStyle/>
        <a:p>
          <a:pPr>
            <a:defRPr sz="1065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79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98795180722891"/>
          <c:y val="4.5174537987679682E-2"/>
          <c:w val="0.82228915662650626"/>
          <c:h val="0.737166324435318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Зарплата!$B$2</c:f>
              <c:strCache>
                <c:ptCount val="1"/>
                <c:pt idx="0">
                  <c:v>Рублей</c:v>
                </c:pt>
              </c:strCache>
            </c:strRef>
          </c:tx>
          <c:spPr>
            <a:gradFill rotWithShape="0">
              <a:gsLst>
                <a:gs pos="31000">
                  <a:srgbClr val="7838BE"/>
                </a:gs>
                <a:gs pos="100000">
                  <a:srgbClr val="CCFFFF"/>
                </a:gs>
              </a:gsLst>
              <a:lin ang="5400000" scaled="1"/>
            </a:gradFill>
            <a:ln w="15549">
              <a:solidFill>
                <a:srgbClr val="0000FF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4"/>
            <c:invertIfNegative val="0"/>
            <c:bubble3D val="0"/>
            <c:spPr>
              <a:gradFill rotWithShape="0">
                <a:gsLst>
                  <a:gs pos="31000">
                    <a:srgbClr val="7838BE"/>
                  </a:gs>
                  <a:gs pos="100000">
                    <a:srgbClr val="CCFFFF"/>
                  </a:gs>
                </a:gsLst>
                <a:lin ang="5400000" scaled="1"/>
              </a:gradFill>
              <a:ln w="15549">
                <a:solidFill>
                  <a:srgbClr val="8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invertIfNegative val="0"/>
            <c:bubble3D val="0"/>
            <c:spPr>
              <a:gradFill rotWithShape="0">
                <a:gsLst>
                  <a:gs pos="31000">
                    <a:schemeClr val="accent6">
                      <a:lumMod val="75000"/>
                    </a:schemeClr>
                  </a:gs>
                  <a:gs pos="86000">
                    <a:srgbClr val="CCFFFF"/>
                  </a:gs>
                </a:gsLst>
                <a:lin ang="5400000" scaled="1"/>
              </a:gradFill>
              <a:ln w="15549">
                <a:solidFill>
                  <a:srgbClr val="0000FF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numFmt formatCode="0.0" sourceLinked="0"/>
            <c:spPr>
              <a:noFill/>
              <a:ln w="31097">
                <a:noFill/>
              </a:ln>
            </c:spPr>
            <c:txPr>
              <a:bodyPr rot="-5400000" vert="horz"/>
              <a:lstStyle/>
              <a:p>
                <a:pPr algn="ctr">
                  <a:defRPr sz="1102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Зарплата!$A$3:$A$24</c:f>
              <c:strCache>
                <c:ptCount val="22"/>
                <c:pt idx="0">
                  <c:v>Великий Новгород</c:v>
                </c:pt>
                <c:pt idx="1">
                  <c:v>Боровичский</c:v>
                </c:pt>
                <c:pt idx="2">
                  <c:v>Чудовский</c:v>
                </c:pt>
                <c:pt idx="3">
                  <c:v>Крестецкий</c:v>
                </c:pt>
                <c:pt idx="4">
                  <c:v>Старорусский</c:v>
                </c:pt>
                <c:pt idx="5">
                  <c:v>Валдайский</c:v>
                </c:pt>
                <c:pt idx="6">
                  <c:v>Демянский</c:v>
                </c:pt>
                <c:pt idx="7">
                  <c:v>Окуловский</c:v>
                </c:pt>
                <c:pt idx="8">
                  <c:v>Пестовский</c:v>
                </c:pt>
                <c:pt idx="9">
                  <c:v>Батецкий</c:v>
                </c:pt>
                <c:pt idx="10">
                  <c:v>Волотовский</c:v>
                </c:pt>
                <c:pt idx="11">
                  <c:v>Хвойнинский</c:v>
                </c:pt>
                <c:pt idx="12">
                  <c:v>Мошенской</c:v>
                </c:pt>
                <c:pt idx="13">
                  <c:v>Новгородский</c:v>
                </c:pt>
                <c:pt idx="14">
                  <c:v>Маревский</c:v>
                </c:pt>
                <c:pt idx="15">
                  <c:v>Солецкий</c:v>
                </c:pt>
                <c:pt idx="16">
                  <c:v>Шимский</c:v>
                </c:pt>
                <c:pt idx="17">
                  <c:v>Поддорский</c:v>
                </c:pt>
                <c:pt idx="18">
                  <c:v>Маловишерский</c:v>
                </c:pt>
                <c:pt idx="19">
                  <c:v>Холмский</c:v>
                </c:pt>
                <c:pt idx="20">
                  <c:v>Парфинский</c:v>
                </c:pt>
                <c:pt idx="21">
                  <c:v>Любытинский</c:v>
                </c:pt>
              </c:strCache>
            </c:strRef>
          </c:cat>
          <c:val>
            <c:numRef>
              <c:f>Зарплата!$B$3:$B$24</c:f>
              <c:numCache>
                <c:formatCode>General</c:formatCode>
                <c:ptCount val="22"/>
                <c:pt idx="0">
                  <c:v>11748</c:v>
                </c:pt>
                <c:pt idx="1">
                  <c:v>8993</c:v>
                </c:pt>
                <c:pt idx="2">
                  <c:v>8559</c:v>
                </c:pt>
                <c:pt idx="3">
                  <c:v>8549</c:v>
                </c:pt>
                <c:pt idx="4">
                  <c:v>8013</c:v>
                </c:pt>
                <c:pt idx="5">
                  <c:v>7544</c:v>
                </c:pt>
                <c:pt idx="6">
                  <c:v>6899</c:v>
                </c:pt>
                <c:pt idx="7">
                  <c:v>6324</c:v>
                </c:pt>
                <c:pt idx="8">
                  <c:v>5988</c:v>
                </c:pt>
                <c:pt idx="9">
                  <c:v>5783</c:v>
                </c:pt>
                <c:pt idx="10">
                  <c:v>5661</c:v>
                </c:pt>
                <c:pt idx="11">
                  <c:v>4328</c:v>
                </c:pt>
                <c:pt idx="12">
                  <c:v>3916</c:v>
                </c:pt>
                <c:pt idx="13">
                  <c:v>3371</c:v>
                </c:pt>
                <c:pt idx="14">
                  <c:v>3173</c:v>
                </c:pt>
                <c:pt idx="15">
                  <c:v>3065</c:v>
                </c:pt>
                <c:pt idx="16">
                  <c:v>2801</c:v>
                </c:pt>
                <c:pt idx="17">
                  <c:v>2667</c:v>
                </c:pt>
                <c:pt idx="18">
                  <c:v>2512</c:v>
                </c:pt>
                <c:pt idx="19">
                  <c:v>2501</c:v>
                </c:pt>
                <c:pt idx="20">
                  <c:v>2322</c:v>
                </c:pt>
                <c:pt idx="21">
                  <c:v>2318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134016000"/>
        <c:axId val="134021888"/>
      </c:barChart>
      <c:lineChart>
        <c:grouping val="standard"/>
        <c:varyColors val="0"/>
        <c:ser>
          <c:idx val="1"/>
          <c:order val="1"/>
          <c:tx>
            <c:strRef>
              <c:f>Зарплата!$C$2</c:f>
              <c:strCache>
                <c:ptCount val="1"/>
                <c:pt idx="0">
                  <c:v>в % к 2014году</c:v>
                </c:pt>
              </c:strCache>
            </c:strRef>
          </c:tx>
          <c:spPr>
            <a:ln w="15549">
              <a:solidFill>
                <a:srgbClr val="800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800000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4786255633432005E-2"/>
                  <c:y val="2.913862921048976E-2"/>
                </c:manualLayout>
              </c:layout>
              <c:numFmt formatCode="0.0" sourceLinked="0"/>
              <c:spPr>
                <a:solidFill>
                  <a:schemeClr val="bg1">
                    <a:alpha val="68000"/>
                  </a:schemeClr>
                </a:solidFill>
                <a:ln w="31097">
                  <a:noFill/>
                </a:ln>
              </c:spPr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776596209212347E-2"/>
                  <c:y val="3.1338219940515777E-2"/>
                </c:manualLayout>
              </c:layout>
              <c:numFmt formatCode="0.0" sourceLinked="0"/>
              <c:spPr>
                <a:solidFill>
                  <a:schemeClr val="bg1">
                    <a:alpha val="73000"/>
                  </a:schemeClr>
                </a:solidFill>
                <a:ln w="31097">
                  <a:noFill/>
                </a:ln>
              </c:spPr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7376587864161985E-2"/>
                  <c:y val="-1.77249741350860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8817118221223405E-2"/>
                  <c:y val="-2.0489297358438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587740926941035E-2"/>
                  <c:y val="2.28071850807531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6180086270607619E-2"/>
                  <c:y val="2.55375389055662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9643346132311757E-2"/>
                  <c:y val="-2.9530712940285586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>
                        <a:solidFill>
                          <a:schemeClr val="tx1"/>
                        </a:solidFill>
                      </a:rPr>
                      <a:t>96,2</a:t>
                    </a:r>
                    <a:endParaRPr lang="en-US" sz="900" dirty="0">
                      <a:solidFill>
                        <a:schemeClr val="tx1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2285784671268421E-2"/>
                  <c:y val="-3.3955368854751491E-2"/>
                </c:manualLayout>
              </c:layout>
              <c:numFmt formatCode="0.0" sourceLinked="0"/>
              <c:spPr>
                <a:noFill/>
                <a:ln w="31097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chemeClr val="accent6">
                          <a:lumMod val="50000"/>
                        </a:schemeClr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4.5879946746934394E-2"/>
                  <c:y val="1.71609401668446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2720905406645648E-3"/>
                  <c:y val="2.708124726932440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5.1359297113874026E-2"/>
                  <c:y val="-6.699400770852010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6250641647041242E-2"/>
                  <c:y val="-3.01505935263814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301766239613566E-2"/>
                  <c:y val="3.5643133700515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2314873305639411E-2"/>
                  <c:y val="-2.89310788621732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8316769378710992E-2"/>
                  <c:y val="3.2885053150457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9093780899732278E-2"/>
                  <c:y val="-2.86790098377782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4837087150466111E-2"/>
                  <c:y val="3.33534223684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3067140781970046E-2"/>
                  <c:y val="-2.46516419580532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121123554292801E-2"/>
                  <c:y val="-2.1557806817269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4.0017912747646697E-2"/>
                  <c:y val="2.55912486493891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1.6656138318239474E-2"/>
                  <c:y val="2.64726466302724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1495499737285423E-2"/>
                  <c:y val="-3.85029160588062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3.8632781504460471E-2"/>
                  <c:y val="2.08862129039546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" sourceLinked="0"/>
            <c:spPr>
              <a:noFill/>
              <a:ln w="31097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Зарплата!$A$3:$A$24</c:f>
              <c:strCache>
                <c:ptCount val="22"/>
                <c:pt idx="0">
                  <c:v>Великий Новгород</c:v>
                </c:pt>
                <c:pt idx="1">
                  <c:v>Боровичский</c:v>
                </c:pt>
                <c:pt idx="2">
                  <c:v>Чудовский</c:v>
                </c:pt>
                <c:pt idx="3">
                  <c:v>Крестецкий</c:v>
                </c:pt>
                <c:pt idx="4">
                  <c:v>Старорусский</c:v>
                </c:pt>
                <c:pt idx="5">
                  <c:v>Валдайский</c:v>
                </c:pt>
                <c:pt idx="6">
                  <c:v>Демянский</c:v>
                </c:pt>
                <c:pt idx="7">
                  <c:v>Окуловский</c:v>
                </c:pt>
                <c:pt idx="8">
                  <c:v>Пестовский</c:v>
                </c:pt>
                <c:pt idx="9">
                  <c:v>Батецкий</c:v>
                </c:pt>
                <c:pt idx="10">
                  <c:v>Волотовский</c:v>
                </c:pt>
                <c:pt idx="11">
                  <c:v>Хвойнинский</c:v>
                </c:pt>
                <c:pt idx="12">
                  <c:v>Мошенской</c:v>
                </c:pt>
                <c:pt idx="13">
                  <c:v>Новгородский</c:v>
                </c:pt>
                <c:pt idx="14">
                  <c:v>Маревский</c:v>
                </c:pt>
                <c:pt idx="15">
                  <c:v>Солецкий</c:v>
                </c:pt>
                <c:pt idx="16">
                  <c:v>Шимский</c:v>
                </c:pt>
                <c:pt idx="17">
                  <c:v>Поддорский</c:v>
                </c:pt>
                <c:pt idx="18">
                  <c:v>Маловишерский</c:v>
                </c:pt>
                <c:pt idx="19">
                  <c:v>Холмский</c:v>
                </c:pt>
                <c:pt idx="20">
                  <c:v>Парфинский</c:v>
                </c:pt>
                <c:pt idx="21">
                  <c:v>Любытинский</c:v>
                </c:pt>
              </c:strCache>
            </c:strRef>
          </c:cat>
          <c:val>
            <c:numRef>
              <c:f>Зарплата!$C$3:$C$24</c:f>
              <c:numCache>
                <c:formatCode>General</c:formatCode>
                <c:ptCount val="22"/>
                <c:pt idx="0">
                  <c:v>100.3</c:v>
                </c:pt>
                <c:pt idx="1">
                  <c:v>88.1</c:v>
                </c:pt>
                <c:pt idx="2">
                  <c:v>100.9</c:v>
                </c:pt>
                <c:pt idx="3">
                  <c:v>95.7</c:v>
                </c:pt>
                <c:pt idx="4">
                  <c:v>94.8</c:v>
                </c:pt>
                <c:pt idx="5">
                  <c:v>92.8</c:v>
                </c:pt>
                <c:pt idx="6">
                  <c:v>94.3</c:v>
                </c:pt>
                <c:pt idx="7">
                  <c:v>97.2</c:v>
                </c:pt>
                <c:pt idx="8">
                  <c:v>93</c:v>
                </c:pt>
                <c:pt idx="9">
                  <c:v>79.8</c:v>
                </c:pt>
                <c:pt idx="10">
                  <c:v>95.6</c:v>
                </c:pt>
                <c:pt idx="11">
                  <c:v>95.4</c:v>
                </c:pt>
                <c:pt idx="12">
                  <c:v>90.6</c:v>
                </c:pt>
                <c:pt idx="13">
                  <c:v>94.4</c:v>
                </c:pt>
                <c:pt idx="14">
                  <c:v>93.3</c:v>
                </c:pt>
                <c:pt idx="15">
                  <c:v>96.3</c:v>
                </c:pt>
                <c:pt idx="16">
                  <c:v>92</c:v>
                </c:pt>
                <c:pt idx="17">
                  <c:v>94.3</c:v>
                </c:pt>
                <c:pt idx="18">
                  <c:v>95.3</c:v>
                </c:pt>
                <c:pt idx="19">
                  <c:v>91.4</c:v>
                </c:pt>
                <c:pt idx="20">
                  <c:v>92.5</c:v>
                </c:pt>
                <c:pt idx="21">
                  <c:v>93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4023808"/>
        <c:axId val="134070656"/>
      </c:lineChart>
      <c:catAx>
        <c:axId val="134016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887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4021888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34021888"/>
        <c:scaling>
          <c:orientation val="minMax"/>
          <c:max val="125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979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dirty="0"/>
                  <a:t>(рублей)</a:t>
                </a:r>
              </a:p>
            </c:rich>
          </c:tx>
          <c:layout>
            <c:manualLayout>
              <c:xMode val="edge"/>
              <c:yMode val="edge"/>
              <c:x val="2.1566133068620579E-2"/>
              <c:y val="0.35728945150185232"/>
            </c:manualLayout>
          </c:layout>
          <c:overlay val="0"/>
          <c:spPr>
            <a:noFill/>
            <a:ln w="3109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88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79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4016000"/>
        <c:crosses val="autoZero"/>
        <c:crossBetween val="between"/>
        <c:majorUnit val="2500"/>
        <c:minorUnit val="1000"/>
      </c:valAx>
      <c:catAx>
        <c:axId val="134023808"/>
        <c:scaling>
          <c:orientation val="minMax"/>
        </c:scaling>
        <c:delete val="1"/>
        <c:axPos val="b"/>
        <c:majorTickMark val="out"/>
        <c:minorTickMark val="none"/>
        <c:tickLblPos val="nextTo"/>
        <c:crossAx val="134070656"/>
        <c:crossesAt val="60"/>
        <c:auto val="1"/>
        <c:lblAlgn val="ctr"/>
        <c:lblOffset val="100"/>
        <c:noMultiLvlLbl val="0"/>
      </c:catAx>
      <c:valAx>
        <c:axId val="134070656"/>
        <c:scaling>
          <c:orientation val="minMax"/>
          <c:max val="120"/>
          <c:min val="40"/>
        </c:scaling>
        <c:delete val="0"/>
        <c:axPos val="r"/>
        <c:title>
          <c:tx>
            <c:rich>
              <a:bodyPr rot="0" vert="horz"/>
              <a:lstStyle/>
              <a:p>
                <a:pPr>
                  <a:defRPr sz="979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dirty="0"/>
                  <a:t>(в % к </a:t>
                </a:r>
                <a:r>
                  <a:rPr lang="ru-RU" dirty="0" smtClean="0"/>
                  <a:t>2014 </a:t>
                </a:r>
                <a:r>
                  <a:rPr lang="ru-RU" dirty="0"/>
                  <a:t>г.)</a:t>
                </a:r>
              </a:p>
            </c:rich>
          </c:tx>
          <c:layout>
            <c:manualLayout>
              <c:xMode val="edge"/>
              <c:yMode val="edge"/>
              <c:x val="0.83116034529101412"/>
              <c:y val="6.3642704474545772E-2"/>
            </c:manualLayout>
          </c:layout>
          <c:overlay val="0"/>
          <c:spPr>
            <a:noFill/>
            <a:ln w="3109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88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79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4023808"/>
        <c:crosses val="max"/>
        <c:crossBetween val="between"/>
        <c:majorUnit val="20"/>
        <c:minorUnit val="5"/>
      </c:valAx>
      <c:spPr>
        <a:noFill/>
        <a:ln w="31097">
          <a:noFill/>
        </a:ln>
      </c:spPr>
    </c:plotArea>
    <c:legend>
      <c:legendPos val="r"/>
      <c:layout>
        <c:manualLayout>
          <c:xMode val="edge"/>
          <c:yMode val="edge"/>
          <c:x val="0.15512048192771091"/>
          <c:y val="0.93634496919917864"/>
          <c:w val="0.7213855421686749"/>
          <c:h val="6.5708418891170434E-2"/>
        </c:manualLayout>
      </c:layout>
      <c:overlay val="0"/>
      <c:spPr>
        <a:noFill/>
        <a:ln w="31097">
          <a:noFill/>
        </a:ln>
      </c:spPr>
      <c:txPr>
        <a:bodyPr/>
        <a:lstStyle/>
        <a:p>
          <a:pPr>
            <a:defRPr sz="1065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79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356288990685191E-2"/>
          <c:y val="0.22103058407956053"/>
          <c:w val="0.86653386388105158"/>
          <c:h val="0.5633890685172608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CC99FF"/>
            </a:solidFill>
            <a:ln w="11482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explosion val="13"/>
          <c:dPt>
            <c:idx val="1"/>
            <c:bubble3D val="0"/>
            <c:spPr>
              <a:solidFill>
                <a:srgbClr val="FF0000"/>
              </a:solidFill>
              <a:ln w="11482">
                <a:solidFill>
                  <a:schemeClr val="tx1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/>
                <a:bevelB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0.24500776040478608"/>
                  <c:y val="-0.14628468489409316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/>
                      <a:t>Юридические лица - </a:t>
                    </a:r>
                    <a:r>
                      <a:rPr lang="ru-RU" sz="1200" dirty="0" smtClean="0"/>
                      <a:t>57</a:t>
                    </a:r>
                    <a:endParaRPr lang="ru-RU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310068999435764E-2"/>
                  <c:y val="-0.3742328334419453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/>
                      <a:t>Индивидуальные предприниматели - </a:t>
                    </a:r>
                    <a:r>
                      <a:rPr lang="ru-RU" sz="1200" dirty="0" smtClean="0"/>
                      <a:t>89</a:t>
                    </a:r>
                    <a:endParaRPr lang="ru-RU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22130299896587383"/>
                  <c:y val="6.6101694915254264E-2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200" b="1" i="0" u="none" strike="noStrike" baseline="0">
                        <a:solidFill>
                          <a:srgbClr val="000000"/>
                        </a:solidFill>
                        <a:latin typeface="Arial Black"/>
                      </a:rPr>
                      <a:t>управление товариществом собственников жилья; 2,24% </a:t>
                    </a:r>
                  </a:p>
                  <a:p>
                    <a:pPr>
                      <a:defRPr sz="12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200" b="1" i="0" u="none" strike="noStrike" baseline="0">
                        <a:solidFill>
                          <a:srgbClr val="000000"/>
                        </a:solidFill>
                        <a:latin typeface="Arial Black"/>
                      </a:rPr>
                      <a:t>(6 домов)</a:t>
                    </a:r>
                    <a:endParaRPr lang="ru-RU" sz="2305" b="1" i="0" u="none" strike="noStrike" baseline="0">
                      <a:solidFill>
                        <a:srgbClr val="000000"/>
                      </a:solidFill>
                      <a:latin typeface="Arial Black"/>
                    </a:endParaRPr>
                  </a:p>
                </c:rich>
              </c:tx>
              <c:numFmt formatCode="0.0" sourceLinked="0"/>
              <c:spPr>
                <a:noFill/>
                <a:ln w="22964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37125129265770435"/>
                  <c:y val="6.7796610169491567E-3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200" b="1" i="0" u="none" strike="noStrike" baseline="0">
                        <a:solidFill>
                          <a:srgbClr val="000000"/>
                        </a:solidFill>
                        <a:latin typeface="Arial Black"/>
                      </a:rPr>
                      <a:t>Способ упраления не выбран; 16,79% </a:t>
                    </a:r>
                  </a:p>
                  <a:p>
                    <a:pPr>
                      <a:defRPr sz="12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200" b="1" i="0" u="none" strike="noStrike" baseline="0">
                        <a:solidFill>
                          <a:srgbClr val="000000"/>
                        </a:solidFill>
                        <a:latin typeface="Arial Black"/>
                      </a:rPr>
                      <a:t>(45 домов)</a:t>
                    </a:r>
                    <a:endParaRPr lang="ru-RU" sz="2305" b="1" i="0" u="none" strike="noStrike" baseline="0">
                      <a:solidFill>
                        <a:srgbClr val="000000"/>
                      </a:solidFill>
                      <a:latin typeface="Arial Black"/>
                    </a:endParaRPr>
                  </a:p>
                </c:rich>
              </c:tx>
              <c:numFmt formatCode="0.0" sourceLinked="0"/>
              <c:spPr>
                <a:noFill/>
                <a:ln w="22964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25129265770423981"/>
                  <c:y val="9.3220338983050932E-2"/>
                </c:manualLayout>
              </c:layout>
              <c:numFmt formatCode="0.0" sourceLinked="0"/>
              <c:spPr>
                <a:noFill/>
                <a:ln w="22964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</c:dLbl>
            <c:numFmt formatCode="0.0" sourceLinked="0"/>
            <c:spPr>
              <a:noFill/>
              <a:ln w="22964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1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Sheet1!$B$1:$D$1</c:f>
              <c:strCache>
                <c:ptCount val="2"/>
                <c:pt idx="0">
                  <c:v>Юридические лица</c:v>
                </c:pt>
                <c:pt idx="1">
                  <c:v>Индивидуальные предприниматели</c:v>
                </c:pt>
              </c:strCache>
            </c:strRef>
          </c:cat>
          <c:val>
            <c:numRef>
              <c:f>Sheet1!$B$2:$D$2</c:f>
              <c:numCache>
                <c:formatCode>0.0</c:formatCode>
                <c:ptCount val="2"/>
                <c:pt idx="0">
                  <c:v>57</c:v>
                </c:pt>
                <c:pt idx="1">
                  <c:v>89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 w="2296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305" b="1" i="0" u="none" strike="noStrike" baseline="0">
          <a:solidFill>
            <a:schemeClr val="tx1"/>
          </a:solidFill>
          <a:latin typeface="Arial Black"/>
          <a:ea typeface="Arial Black"/>
          <a:cs typeface="Arial Black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4695212513680309E-2"/>
          <c:y val="4.6121593291404597E-2"/>
          <c:w val="0.86825537052173662"/>
          <c:h val="0.714884696016771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Зарплата!$B$2</c:f>
              <c:strCache>
                <c:ptCount val="1"/>
                <c:pt idx="0">
                  <c:v>2015 год, в рублях</c:v>
                </c:pt>
              </c:strCache>
            </c:strRef>
          </c:tx>
          <c:spPr>
            <a:gradFill rotWithShape="0">
              <a:gsLst>
                <a:gs pos="0">
                  <a:srgbClr val="FFF200"/>
                </a:gs>
                <a:gs pos="70000">
                  <a:schemeClr val="accent6">
                    <a:lumMod val="60000"/>
                    <a:lumOff val="40000"/>
                  </a:schemeClr>
                </a:gs>
                <a:gs pos="100000">
                  <a:srgbClr val="FF7DBE"/>
                </a:gs>
              </a:gsLst>
              <a:lin ang="5400000" scaled="0"/>
            </a:gradFill>
            <a:ln w="15229">
              <a:solidFill>
                <a:srgbClr val="0000FF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3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5229">
                <a:solidFill>
                  <a:srgbClr val="0000FF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3"/>
            <c:invertIfNegative val="0"/>
            <c:bubble3D val="0"/>
            <c:spPr>
              <a:gradFill rotWithShape="0">
                <a:gsLst>
                  <a:gs pos="0">
                    <a:srgbClr val="00B050"/>
                  </a:gs>
                  <a:gs pos="81000">
                    <a:schemeClr val="accent3">
                      <a:lumMod val="75000"/>
                    </a:schemeClr>
                  </a:gs>
                </a:gsLst>
                <a:lin ang="5400000" scaled="0"/>
              </a:gradFill>
              <a:ln w="15229">
                <a:solidFill>
                  <a:srgbClr val="8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numFmt formatCode="0.0" sourceLinked="0"/>
            <c:spPr>
              <a:noFill/>
              <a:ln w="30458">
                <a:noFill/>
              </a:ln>
            </c:spPr>
            <c:txPr>
              <a:bodyPr rot="-5400000" vert="horz"/>
              <a:lstStyle/>
              <a:p>
                <a:pPr algn="ctr">
                  <a:defRPr sz="1079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Зарплата!$A$3:$A$25</c:f>
              <c:strCache>
                <c:ptCount val="23"/>
                <c:pt idx="0">
                  <c:v>В. Новгород</c:v>
                </c:pt>
                <c:pt idx="1">
                  <c:v>Чудовский</c:v>
                </c:pt>
                <c:pt idx="2">
                  <c:v>Крестецкий</c:v>
                </c:pt>
                <c:pt idx="3">
                  <c:v>в среднем по обл.</c:v>
                </c:pt>
                <c:pt idx="4">
                  <c:v>Новгородский</c:v>
                </c:pt>
                <c:pt idx="5">
                  <c:v>Старорусский</c:v>
                </c:pt>
                <c:pt idx="6">
                  <c:v>Маловишерский</c:v>
                </c:pt>
                <c:pt idx="7">
                  <c:v>Шимский</c:v>
                </c:pt>
                <c:pt idx="8">
                  <c:v>Хвойнинский</c:v>
                </c:pt>
                <c:pt idx="9">
                  <c:v>Пестовский</c:v>
                </c:pt>
                <c:pt idx="10">
                  <c:v>Боровичский</c:v>
                </c:pt>
                <c:pt idx="11">
                  <c:v>Любытинский</c:v>
                </c:pt>
                <c:pt idx="12">
                  <c:v>Валдайский</c:v>
                </c:pt>
                <c:pt idx="13">
                  <c:v>Окуловский</c:v>
                </c:pt>
                <c:pt idx="14">
                  <c:v>Парфинский</c:v>
                </c:pt>
                <c:pt idx="15">
                  <c:v>Батецкий</c:v>
                </c:pt>
                <c:pt idx="16">
                  <c:v>Поддорский</c:v>
                </c:pt>
                <c:pt idx="17">
                  <c:v>Солецкий</c:v>
                </c:pt>
                <c:pt idx="18">
                  <c:v>Волотовский</c:v>
                </c:pt>
                <c:pt idx="19">
                  <c:v>Холмский</c:v>
                </c:pt>
                <c:pt idx="20">
                  <c:v>Демянский</c:v>
                </c:pt>
                <c:pt idx="21">
                  <c:v>Мошенской</c:v>
                </c:pt>
                <c:pt idx="22">
                  <c:v>Маревский</c:v>
                </c:pt>
              </c:strCache>
            </c:strRef>
          </c:cat>
          <c:val>
            <c:numRef>
              <c:f>Зарплата!$B$3:$B$25</c:f>
              <c:numCache>
                <c:formatCode>0.0</c:formatCode>
                <c:ptCount val="23"/>
                <c:pt idx="0">
                  <c:v>32349.7</c:v>
                </c:pt>
                <c:pt idx="1">
                  <c:v>32001.1</c:v>
                </c:pt>
                <c:pt idx="2">
                  <c:v>31844.799999999999</c:v>
                </c:pt>
                <c:pt idx="3">
                  <c:v>29169.7</c:v>
                </c:pt>
                <c:pt idx="4">
                  <c:v>29098.1</c:v>
                </c:pt>
                <c:pt idx="5">
                  <c:v>28316.6</c:v>
                </c:pt>
                <c:pt idx="6">
                  <c:v>27205</c:v>
                </c:pt>
                <c:pt idx="7">
                  <c:v>26070.3</c:v>
                </c:pt>
                <c:pt idx="8">
                  <c:v>25986.7</c:v>
                </c:pt>
                <c:pt idx="9">
                  <c:v>25778.2</c:v>
                </c:pt>
                <c:pt idx="10">
                  <c:v>25212.1</c:v>
                </c:pt>
                <c:pt idx="11">
                  <c:v>24726.400000000001</c:v>
                </c:pt>
                <c:pt idx="12">
                  <c:v>24122.2</c:v>
                </c:pt>
                <c:pt idx="13">
                  <c:v>23293.599999999999</c:v>
                </c:pt>
                <c:pt idx="14">
                  <c:v>22059.4</c:v>
                </c:pt>
                <c:pt idx="15">
                  <c:v>21963.8</c:v>
                </c:pt>
                <c:pt idx="16">
                  <c:v>21401.8</c:v>
                </c:pt>
                <c:pt idx="17">
                  <c:v>21289.4</c:v>
                </c:pt>
                <c:pt idx="18">
                  <c:v>20987.5</c:v>
                </c:pt>
                <c:pt idx="19">
                  <c:v>20932.3</c:v>
                </c:pt>
                <c:pt idx="20">
                  <c:v>20837.900000000001</c:v>
                </c:pt>
                <c:pt idx="21">
                  <c:v>19956.599999999999</c:v>
                </c:pt>
                <c:pt idx="22">
                  <c:v>18451.900000000001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134301568"/>
        <c:axId val="134303104"/>
      </c:barChart>
      <c:lineChart>
        <c:grouping val="standard"/>
        <c:varyColors val="0"/>
        <c:ser>
          <c:idx val="1"/>
          <c:order val="1"/>
          <c:tx>
            <c:strRef>
              <c:f>Зарплата!$C$2</c:f>
              <c:strCache>
                <c:ptCount val="1"/>
                <c:pt idx="0">
                  <c:v>в % к 2014 году</c:v>
                </c:pt>
              </c:strCache>
            </c:strRef>
          </c:tx>
          <c:spPr>
            <a:ln w="15229">
              <a:solidFill>
                <a:srgbClr val="8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800000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6843803503239581E-2"/>
                  <c:y val="2.39042560991854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6339927847313821E-2"/>
                  <c:y val="-1.3655741167734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7597942098254577E-2"/>
                  <c:y val="-1.6597886306290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84462894574138E-2"/>
                  <c:y val="8.82106653767934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6078648609991983E-2"/>
                  <c:y val="2.57847076570434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1314464838004177E-2"/>
                  <c:y val="-2.93964525474235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8972480623547304E-2"/>
                  <c:y val="-3.02967462753828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4.8647931933012492E-2"/>
                  <c:y val="1.81111379835747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7372643616791942E-2"/>
                  <c:y val="3.0881375120810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1927069701998207E-2"/>
                  <c:y val="-2.94781601593348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0644330369672526E-2"/>
                  <c:y val="3.29003165456907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8.1612803202727163E-3"/>
                  <c:y val="-1.07581862242348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8687564913379491E-2"/>
                  <c:y val="2.12255235788538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3506991746409184E-2"/>
                  <c:y val="-4.7348376128588963E-2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200" dirty="0" smtClean="0">
                        <a:solidFill>
                          <a:srgbClr val="C00000"/>
                        </a:solidFill>
                      </a:rPr>
                      <a:t>104,3</a:t>
                    </a:r>
                    <a:endParaRPr lang="ru-RU" sz="1200" dirty="0">
                      <a:solidFill>
                        <a:srgbClr val="C00000"/>
                      </a:solidFill>
                    </a:endParaRPr>
                  </a:p>
                </c:rich>
              </c:tx>
              <c:spPr>
                <a:solidFill>
                  <a:schemeClr val="bg1">
                    <a:alpha val="47000"/>
                  </a:schemeClr>
                </a:solidFill>
                <a:ln w="3807">
                  <a:noFill/>
                  <a:prstDash val="solid"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7416777495727991E-2"/>
                  <c:y val="2.31984184627660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8494411064683744E-2"/>
                  <c:y val="-3.38944173224507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7322783102061964E-2"/>
                  <c:y val="-2.94350413579771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6058359488512257E-2"/>
                  <c:y val="2.5859871948904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4.5863149677799447E-2"/>
                  <c:y val="-1.70550798226323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3725938963829195E-2"/>
                  <c:y val="1.35312503093396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3.0964558718501425E-2"/>
                  <c:y val="-1.48389076547952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2273766344564039E-2"/>
                  <c:y val="3.54973434959482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4.0888640261994867E-2"/>
                  <c:y val="-1.36122868115022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" sourceLinked="0"/>
            <c:spPr>
              <a:solidFill>
                <a:schemeClr val="bg1">
                  <a:alpha val="47000"/>
                </a:schemeClr>
              </a:solidFill>
              <a:ln w="30458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Зарплата!$A$3:$A$25</c:f>
              <c:strCache>
                <c:ptCount val="23"/>
                <c:pt idx="0">
                  <c:v>В. Новгород</c:v>
                </c:pt>
                <c:pt idx="1">
                  <c:v>Чудовский</c:v>
                </c:pt>
                <c:pt idx="2">
                  <c:v>Крестецкий</c:v>
                </c:pt>
                <c:pt idx="3">
                  <c:v>в среднем по обл.</c:v>
                </c:pt>
                <c:pt idx="4">
                  <c:v>Новгородский</c:v>
                </c:pt>
                <c:pt idx="5">
                  <c:v>Старорусский</c:v>
                </c:pt>
                <c:pt idx="6">
                  <c:v>Маловишерский</c:v>
                </c:pt>
                <c:pt idx="7">
                  <c:v>Шимский</c:v>
                </c:pt>
                <c:pt idx="8">
                  <c:v>Хвойнинский</c:v>
                </c:pt>
                <c:pt idx="9">
                  <c:v>Пестовский</c:v>
                </c:pt>
                <c:pt idx="10">
                  <c:v>Боровичский</c:v>
                </c:pt>
                <c:pt idx="11">
                  <c:v>Любытинский</c:v>
                </c:pt>
                <c:pt idx="12">
                  <c:v>Валдайский</c:v>
                </c:pt>
                <c:pt idx="13">
                  <c:v>Окуловский</c:v>
                </c:pt>
                <c:pt idx="14">
                  <c:v>Парфинский</c:v>
                </c:pt>
                <c:pt idx="15">
                  <c:v>Батецкий</c:v>
                </c:pt>
                <c:pt idx="16">
                  <c:v>Поддорский</c:v>
                </c:pt>
                <c:pt idx="17">
                  <c:v>Солецкий</c:v>
                </c:pt>
                <c:pt idx="18">
                  <c:v>Волотовский</c:v>
                </c:pt>
                <c:pt idx="19">
                  <c:v>Холмский</c:v>
                </c:pt>
                <c:pt idx="20">
                  <c:v>Демянский</c:v>
                </c:pt>
                <c:pt idx="21">
                  <c:v>Мошенской</c:v>
                </c:pt>
                <c:pt idx="22">
                  <c:v>Маревский</c:v>
                </c:pt>
              </c:strCache>
            </c:strRef>
          </c:cat>
          <c:val>
            <c:numRef>
              <c:f>Зарплата!$C$3:$C$25</c:f>
              <c:numCache>
                <c:formatCode>0.0</c:formatCode>
                <c:ptCount val="23"/>
                <c:pt idx="0">
                  <c:v>103.6</c:v>
                </c:pt>
                <c:pt idx="1">
                  <c:v>107.5</c:v>
                </c:pt>
                <c:pt idx="2">
                  <c:v>113.2</c:v>
                </c:pt>
                <c:pt idx="3">
                  <c:v>104.6</c:v>
                </c:pt>
                <c:pt idx="4">
                  <c:v>104.9</c:v>
                </c:pt>
                <c:pt idx="5">
                  <c:v>108</c:v>
                </c:pt>
                <c:pt idx="6">
                  <c:v>106.3</c:v>
                </c:pt>
                <c:pt idx="7">
                  <c:v>102.1</c:v>
                </c:pt>
                <c:pt idx="8">
                  <c:v>106.8</c:v>
                </c:pt>
                <c:pt idx="9">
                  <c:v>107.8</c:v>
                </c:pt>
                <c:pt idx="10">
                  <c:v>104.7</c:v>
                </c:pt>
                <c:pt idx="11">
                  <c:v>110.2</c:v>
                </c:pt>
                <c:pt idx="12">
                  <c:v>103.9</c:v>
                </c:pt>
                <c:pt idx="13">
                  <c:v>104.3</c:v>
                </c:pt>
                <c:pt idx="14">
                  <c:v>103.3</c:v>
                </c:pt>
                <c:pt idx="15">
                  <c:v>108.2</c:v>
                </c:pt>
                <c:pt idx="16">
                  <c:v>104.5</c:v>
                </c:pt>
                <c:pt idx="17">
                  <c:v>100.9</c:v>
                </c:pt>
                <c:pt idx="18">
                  <c:v>103</c:v>
                </c:pt>
                <c:pt idx="19">
                  <c:v>103.2</c:v>
                </c:pt>
                <c:pt idx="20">
                  <c:v>106.3</c:v>
                </c:pt>
                <c:pt idx="21">
                  <c:v>100.7</c:v>
                </c:pt>
                <c:pt idx="22">
                  <c:v>104.7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4313472"/>
        <c:axId val="134315008"/>
      </c:lineChart>
      <c:catAx>
        <c:axId val="134301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807">
            <a:solidFill>
              <a:srgbClr val="000000"/>
            </a:solidFill>
            <a:prstDash val="solid"/>
          </a:ln>
        </c:spPr>
        <c:txPr>
          <a:bodyPr rot="-2940000" vert="horz"/>
          <a:lstStyle/>
          <a:p>
            <a:pPr>
              <a:defRPr sz="1019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4303104"/>
        <c:crossesAt val="6000"/>
        <c:auto val="1"/>
        <c:lblAlgn val="ctr"/>
        <c:lblOffset val="100"/>
        <c:tickLblSkip val="1"/>
        <c:tickMarkSkip val="1"/>
        <c:noMultiLvlLbl val="0"/>
      </c:catAx>
      <c:valAx>
        <c:axId val="134303104"/>
        <c:scaling>
          <c:orientation val="minMax"/>
          <c:max val="35000"/>
          <c:min val="500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959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dirty="0"/>
                  <a:t>(рублей)</a:t>
                </a:r>
              </a:p>
            </c:rich>
          </c:tx>
          <c:layout>
            <c:manualLayout>
              <c:xMode val="edge"/>
              <c:yMode val="edge"/>
              <c:x val="7.9509270497059359E-2"/>
              <c:y val="2.7416482110644153E-2"/>
            </c:manualLayout>
          </c:layout>
          <c:overlay val="0"/>
          <c:spPr>
            <a:noFill/>
            <a:ln w="30458">
              <a:noFill/>
            </a:ln>
          </c:spPr>
        </c:title>
        <c:numFmt formatCode="0.0" sourceLinked="1"/>
        <c:majorTickMark val="out"/>
        <c:minorTickMark val="none"/>
        <c:tickLblPos val="nextTo"/>
        <c:spPr>
          <a:ln w="380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59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4301568"/>
        <c:crosses val="autoZero"/>
        <c:crossBetween val="between"/>
        <c:majorUnit val="15000"/>
        <c:minorUnit val="2000"/>
      </c:valAx>
      <c:catAx>
        <c:axId val="134313472"/>
        <c:scaling>
          <c:orientation val="minMax"/>
        </c:scaling>
        <c:delete val="1"/>
        <c:axPos val="b"/>
        <c:majorTickMark val="out"/>
        <c:minorTickMark val="none"/>
        <c:tickLblPos val="nextTo"/>
        <c:crossAx val="134315008"/>
        <c:crossesAt val="80"/>
        <c:auto val="1"/>
        <c:lblAlgn val="ctr"/>
        <c:lblOffset val="100"/>
        <c:noMultiLvlLbl val="0"/>
      </c:catAx>
      <c:valAx>
        <c:axId val="134315008"/>
        <c:scaling>
          <c:orientation val="minMax"/>
          <c:max val="125"/>
          <c:min val="75"/>
        </c:scaling>
        <c:delete val="0"/>
        <c:axPos val="r"/>
        <c:numFmt formatCode="0.0" sourceLinked="1"/>
        <c:majorTickMark val="out"/>
        <c:minorTickMark val="none"/>
        <c:tickLblPos val="nextTo"/>
        <c:spPr>
          <a:ln w="380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59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4313472"/>
        <c:crosses val="max"/>
        <c:crossBetween val="between"/>
        <c:majorUnit val="10"/>
        <c:minorUnit val="5"/>
      </c:valAx>
      <c:spPr>
        <a:noFill/>
        <a:ln w="30458">
          <a:noFill/>
        </a:ln>
      </c:spPr>
    </c:plotArea>
    <c:legend>
      <c:legendPos val="r"/>
      <c:layout>
        <c:manualLayout>
          <c:xMode val="edge"/>
          <c:yMode val="edge"/>
          <c:x val="0.15274580523042844"/>
          <c:y val="0.905213969082309"/>
          <c:w val="0.71706586826347352"/>
          <c:h val="3.2993600800768151E-2"/>
        </c:manualLayout>
      </c:layout>
      <c:overlay val="0"/>
      <c:spPr>
        <a:noFill/>
        <a:ln w="30458">
          <a:noFill/>
        </a:ln>
      </c:spPr>
      <c:txPr>
        <a:bodyPr/>
        <a:lstStyle/>
        <a:p>
          <a:pPr>
            <a:defRPr sz="1043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9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image" Target="../media/image60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322CED-7463-4E44-831F-2E1F7FFEB746}" type="doc">
      <dgm:prSet loTypeId="urn:microsoft.com/office/officeart/2005/8/layout/list1" loCatId="list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F8F52333-9103-48F8-8864-6609C51D99FB}">
      <dgm:prSet phldrT="[Текст]" custT="1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ООО «Органик </a:t>
          </a:r>
          <a:r>
            <a:rPr lang="ru-RU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Фармасьютикалз</a:t>
          </a:r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» </a:t>
          </a: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производство изделий гигиены полости рта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06A26DA-79E5-4051-A437-51E2E5EFF145}" type="parTrans" cxnId="{DDA88063-20A8-4CAE-BBB7-C333666DC08B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D379DC3-2B51-4974-9AEF-94969A56ED0A}" type="sibTrans" cxnId="{DDA88063-20A8-4CAE-BBB7-C333666DC08B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2C94D1F-2FCC-4867-9DF4-FE455ECE5023}">
      <dgm:prSet phldrT="[Текст]" custT="1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ООО «Завод </a:t>
          </a:r>
          <a:r>
            <a:rPr lang="ru-RU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Агрокабель</a:t>
          </a:r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» – </a:t>
          </a: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производство кабельно-проводниковой продукции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BE365FD-EE04-4DB3-81C4-D811EAA299D4}" type="parTrans" cxnId="{DAD877B5-4661-4A9A-8402-DC22461F6594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18A9BBB-2EC2-4C93-8161-CD942E7C9607}" type="sibTrans" cxnId="{DAD877B5-4661-4A9A-8402-DC22461F6594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C5DC298-6D9D-4FF2-8EE3-D67548B96B50}">
      <dgm:prSet phldrT="[Текст]" custT="1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ЗАО «Окуловский завод мебельной фурнитуры» </a:t>
          </a: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производство фурнитуры для мебели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A56045C-C4BF-4825-B44A-BEE85937C944}" type="parTrans" cxnId="{D4174302-26E5-439C-AF0E-C92309160785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4F901AF-5ADC-421B-B81D-6EF628D75CD9}" type="sibTrans" cxnId="{D4174302-26E5-439C-AF0E-C92309160785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F0E420C-20A9-44EC-956C-1D3DB39B613A}">
      <dgm:prSet phldrT="[Текст]" custT="1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ОАО «Угловский известковый комбинат» – </a:t>
          </a: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производство извести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6D47E03-90EF-4D34-8BF0-BC95C1C158C6}" type="parTrans" cxnId="{FBBA22F7-0F27-4200-AD8E-7A0C47F051AC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1D0E8A5-075C-453F-B37B-9E304F4CD26A}" type="sibTrans" cxnId="{FBBA22F7-0F27-4200-AD8E-7A0C47F051AC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964A7C3-75CE-4444-ACE2-F299A830E52E}">
      <dgm:prSet phldrT="[Текст]" custT="1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Филиал ООО «</a:t>
          </a:r>
          <a:r>
            <a:rPr lang="ru-RU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Окуловская</a:t>
          </a:r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бумажная фабрика» – </a:t>
          </a: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производство изделий из бумажного литья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8F8372D-3134-48B8-98B9-A4238CB8AF26}" type="parTrans" cxnId="{F7B9DFE8-8506-48A0-8103-E7409A51CF2B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0E1F965-788B-4378-9A74-4249393DCC6F}" type="sibTrans" cxnId="{F7B9DFE8-8506-48A0-8103-E7409A51CF2B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D72F2C7-EDDB-4DE7-8421-221958ADB13B}">
      <dgm:prSet phldrT="[Текст]" custT="1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ООО «ОЛЕС Трейд» </a:t>
          </a: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глубокая лесопереработка, производство изделий из клееного бруса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C11E5D3-B529-4659-90D8-15038E97DE7C}" type="parTrans" cxnId="{4FACFD87-F409-4DC2-AF66-A7335CEC06CB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768FC48-A48F-43D8-8ACC-2CB2A5A9E04A}" type="sibTrans" cxnId="{4FACFD87-F409-4DC2-AF66-A7335CEC06CB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D486000-4591-4A88-989C-6557D6AA1F31}">
      <dgm:prSet phldrT="[Текст]" custT="1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ООО «</a:t>
          </a:r>
          <a:r>
            <a:rPr lang="ru-RU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Экосервис</a:t>
          </a:r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» </a:t>
          </a: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производство </a:t>
          </a:r>
          <a:r>
            <a:rPr lang="ru-RU" sz="14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межвенцового</a:t>
          </a: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утеплителя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621AEE9-C60F-4FED-A28C-99FCACB39C1B}" type="parTrans" cxnId="{7EA3E828-764B-4ABB-8E4F-49C005A8684A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80E7887-0077-4F2C-A9AD-517E5054212D}" type="sibTrans" cxnId="{7EA3E828-764B-4ABB-8E4F-49C005A8684A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2A50E32-C050-45F2-8C8A-9D1E320E09DF}">
      <dgm:prSet phldrT="[Текст]" custT="1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ООО «ОЗРИ» </a:t>
          </a: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производство изделий из пластмассы, нанесение покрытий на металлы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03499FB-3366-41CC-B5D0-949BFE40821C}" type="parTrans" cxnId="{3644FF12-B290-4F4C-AE0B-4FFEBE1B448E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324C3E9-CE13-4DBB-8E45-2191D20278E3}" type="sibTrans" cxnId="{3644FF12-B290-4F4C-AE0B-4FFEBE1B448E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85334F1-F51B-4F48-8C29-F8731709FEE4}" type="pres">
      <dgm:prSet presAssocID="{A9322CED-7463-4E44-831F-2E1F7FFEB7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BE7679-C41F-4A5F-8C7C-B36031D209E2}" type="pres">
      <dgm:prSet presAssocID="{F8F52333-9103-48F8-8864-6609C51D99FB}" presName="parentLin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78B2F13B-3DD7-4495-90B8-55CA0D486467}" type="pres">
      <dgm:prSet presAssocID="{F8F52333-9103-48F8-8864-6609C51D99FB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0801F26A-DDF0-43B0-9BB4-0ED353C76B1A}" type="pres">
      <dgm:prSet presAssocID="{F8F52333-9103-48F8-8864-6609C51D99FB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E6F2E7-690B-4F85-A67A-F2D88C80CE4D}" type="pres">
      <dgm:prSet presAssocID="{F8F52333-9103-48F8-8864-6609C51D99FB}" presName="negativeSpace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52DF5AA8-3224-401F-A114-4AD38761769A}" type="pres">
      <dgm:prSet presAssocID="{F8F52333-9103-48F8-8864-6609C51D99FB}" presName="childText" presStyleLbl="conFgAcc1" presStyleIdx="0" presStyleCnt="8" custScaleX="81464" custLinFactNeighborX="-793" custLinFactNeighborY="-9674">
        <dgm:presLayoutVars>
          <dgm:bulletEnabled val="1"/>
        </dgm:presLayoutVars>
      </dgm:prSet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 prst="coolSlant"/>
          <a:bevelB w="165100" h="254000" prst="coolSlant"/>
        </a:sp3d>
      </dgm:spPr>
      <dgm:t>
        <a:bodyPr/>
        <a:lstStyle/>
        <a:p>
          <a:endParaRPr lang="ru-RU"/>
        </a:p>
      </dgm:t>
    </dgm:pt>
    <dgm:pt modelId="{9F2884EA-ECD1-48AF-AB35-CCC01023BD00}" type="pres">
      <dgm:prSet presAssocID="{9D379DC3-2B51-4974-9AEF-94969A56ED0A}" presName="spaceBetweenRectangles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C3752A95-32EA-4755-B9D4-83B600F6062D}" type="pres">
      <dgm:prSet presAssocID="{62C94D1F-2FCC-4867-9DF4-FE455ECE5023}" presName="parentLin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DD103DFA-CF0D-4684-B75C-EC0E425B07AD}" type="pres">
      <dgm:prSet presAssocID="{62C94D1F-2FCC-4867-9DF4-FE455ECE5023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B05C2E02-BF13-4F68-82BE-73D989257057}" type="pres">
      <dgm:prSet presAssocID="{62C94D1F-2FCC-4867-9DF4-FE455ECE5023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94B661-CC8D-4CFC-AFA0-5278C2485EDC}" type="pres">
      <dgm:prSet presAssocID="{62C94D1F-2FCC-4867-9DF4-FE455ECE5023}" presName="negativeSpace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2FB860D3-85F8-4A12-BD34-3AA63000077E}" type="pres">
      <dgm:prSet presAssocID="{62C94D1F-2FCC-4867-9DF4-FE455ECE5023}" presName="childText" presStyleLbl="conFgAcc1" presStyleIdx="1" presStyleCnt="8" custScaleX="81464">
        <dgm:presLayoutVars>
          <dgm:bulletEnabled val="1"/>
        </dgm:presLayoutVars>
      </dgm:prSet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 prst="coolSlant"/>
          <a:bevelB w="165100" h="254000" prst="coolSlant"/>
        </a:sp3d>
      </dgm:spPr>
      <dgm:t>
        <a:bodyPr/>
        <a:lstStyle/>
        <a:p>
          <a:endParaRPr lang="ru-RU"/>
        </a:p>
      </dgm:t>
    </dgm:pt>
    <dgm:pt modelId="{721F1110-4FCC-4766-9133-7395078640E2}" type="pres">
      <dgm:prSet presAssocID="{318A9BBB-2EC2-4C93-8161-CD942E7C9607}" presName="spaceBetweenRectangles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C9A15BB1-452D-4BD6-AA98-21494B54443F}" type="pres">
      <dgm:prSet presAssocID="{FC5DC298-6D9D-4FF2-8EE3-D67548B96B50}" presName="parentLin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B218970A-DBDF-4478-A900-7F7AB15BFF69}" type="pres">
      <dgm:prSet presAssocID="{FC5DC298-6D9D-4FF2-8EE3-D67548B96B50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82300B3C-9070-495D-9D53-5397116F00A1}" type="pres">
      <dgm:prSet presAssocID="{FC5DC298-6D9D-4FF2-8EE3-D67548B96B50}" presName="parentText" presStyleLbl="node1" presStyleIdx="2" presStyleCnt="8" custLinFactNeighborX="6224" custLinFactNeighborY="-162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9395E1-0B95-4BE6-9793-6EEBA1E05CFF}" type="pres">
      <dgm:prSet presAssocID="{FC5DC298-6D9D-4FF2-8EE3-D67548B96B50}" presName="negativeSpace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0ADBB042-886E-4D12-BCDC-EAD02C28015E}" type="pres">
      <dgm:prSet presAssocID="{FC5DC298-6D9D-4FF2-8EE3-D67548B96B50}" presName="childText" presStyleLbl="conFgAcc1" presStyleIdx="2" presStyleCnt="8" custScaleX="81464" custLinFactNeighborX="-217" custLinFactNeighborY="-1939">
        <dgm:presLayoutVars>
          <dgm:bulletEnabled val="1"/>
        </dgm:presLayoutVars>
      </dgm:prSet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 prst="coolSlant"/>
          <a:bevelB w="165100" h="254000" prst="coolSlant"/>
        </a:sp3d>
      </dgm:spPr>
      <dgm:t>
        <a:bodyPr/>
        <a:lstStyle/>
        <a:p>
          <a:endParaRPr lang="ru-RU"/>
        </a:p>
      </dgm:t>
    </dgm:pt>
    <dgm:pt modelId="{385F54D9-3BED-4253-AF92-CDA5E689AD01}" type="pres">
      <dgm:prSet presAssocID="{44F901AF-5ADC-421B-B81D-6EF628D75CD9}" presName="spaceBetweenRectangles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05E83C12-C1E9-4EB2-9805-8A7E4A73C949}" type="pres">
      <dgm:prSet presAssocID="{DF0E420C-20A9-44EC-956C-1D3DB39B613A}" presName="parentLin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8650389D-6519-4269-B169-4995E0E8212B}" type="pres">
      <dgm:prSet presAssocID="{DF0E420C-20A9-44EC-956C-1D3DB39B613A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F8209664-59B9-40C9-A167-896DB11D9850}" type="pres">
      <dgm:prSet presAssocID="{DF0E420C-20A9-44EC-956C-1D3DB39B613A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5521B8-97FF-4BE7-8DC1-E57C731F420B}" type="pres">
      <dgm:prSet presAssocID="{DF0E420C-20A9-44EC-956C-1D3DB39B613A}" presName="negativeSpace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B45F5E1F-8892-4653-9493-B5291D7800F4}" type="pres">
      <dgm:prSet presAssocID="{DF0E420C-20A9-44EC-956C-1D3DB39B613A}" presName="childText" presStyleLbl="conFgAcc1" presStyleIdx="3" presStyleCnt="8" custScaleX="81464" custLinFactNeighborX="-959" custLinFactNeighborY="50001">
        <dgm:presLayoutVars>
          <dgm:bulletEnabled val="1"/>
        </dgm:presLayoutVars>
      </dgm:prSet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 prst="coolSlant"/>
          <a:bevelB w="165100" h="254000" prst="coolSlant"/>
        </a:sp3d>
      </dgm:spPr>
      <dgm:t>
        <a:bodyPr/>
        <a:lstStyle/>
        <a:p>
          <a:endParaRPr lang="ru-RU"/>
        </a:p>
      </dgm:t>
    </dgm:pt>
    <dgm:pt modelId="{F46AE259-7A3E-45C3-A97F-6BC4E8A4D2FC}" type="pres">
      <dgm:prSet presAssocID="{61D0E8A5-075C-453F-B37B-9E304F4CD26A}" presName="spaceBetweenRectangles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2EAA2BA8-954B-4AB8-A532-4748E8408031}" type="pres">
      <dgm:prSet presAssocID="{2964A7C3-75CE-4444-ACE2-F299A830E52E}" presName="parentLin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A4C13842-5918-40AC-AED2-F0CEF6F72BA1}" type="pres">
      <dgm:prSet presAssocID="{2964A7C3-75CE-4444-ACE2-F299A830E52E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01CF4326-DDEB-4F90-A0BF-536C228592A8}" type="pres">
      <dgm:prSet presAssocID="{2964A7C3-75CE-4444-ACE2-F299A830E52E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777BC0-A12F-4512-B33B-18075949FE42}" type="pres">
      <dgm:prSet presAssocID="{2964A7C3-75CE-4444-ACE2-F299A830E52E}" presName="negativeSpace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041D41E1-7DFB-4308-86F5-0A49AB0E84FD}" type="pres">
      <dgm:prSet presAssocID="{2964A7C3-75CE-4444-ACE2-F299A830E52E}" presName="childText" presStyleLbl="conFgAcc1" presStyleIdx="4" presStyleCnt="8" custScaleX="81464" custLinFactNeighborX="-644" custLinFactNeighborY="32537">
        <dgm:presLayoutVars>
          <dgm:bulletEnabled val="1"/>
        </dgm:presLayoutVars>
      </dgm:prSet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 prst="coolSlant"/>
          <a:bevelB w="165100" h="254000" prst="coolSlant"/>
        </a:sp3d>
      </dgm:spPr>
      <dgm:t>
        <a:bodyPr/>
        <a:lstStyle/>
        <a:p>
          <a:endParaRPr lang="ru-RU"/>
        </a:p>
      </dgm:t>
    </dgm:pt>
    <dgm:pt modelId="{E93EDC6A-219C-49F2-9AE7-FC193EB64734}" type="pres">
      <dgm:prSet presAssocID="{10E1F965-788B-4378-9A74-4249393DCC6F}" presName="spaceBetweenRectangles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726F6C11-0C82-456B-9BA2-ED515DC296CE}" type="pres">
      <dgm:prSet presAssocID="{5D72F2C7-EDDB-4DE7-8421-221958ADB13B}" presName="parentLin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78EFD4F0-5281-4574-BAFB-E215EDA7D150}" type="pres">
      <dgm:prSet presAssocID="{5D72F2C7-EDDB-4DE7-8421-221958ADB13B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0CC8D93A-CA6F-433A-A58C-56888B39B33E}" type="pres">
      <dgm:prSet presAssocID="{5D72F2C7-EDDB-4DE7-8421-221958ADB13B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C51989-5AD8-46CC-AEEF-85DA780A816C}" type="pres">
      <dgm:prSet presAssocID="{5D72F2C7-EDDB-4DE7-8421-221958ADB13B}" presName="negativeSpace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45FD1893-2CB7-420F-BABC-BB34AE2BFE3E}" type="pres">
      <dgm:prSet presAssocID="{5D72F2C7-EDDB-4DE7-8421-221958ADB13B}" presName="childText" presStyleLbl="conFgAcc1" presStyleIdx="5" presStyleCnt="8" custScaleX="81464">
        <dgm:presLayoutVars>
          <dgm:bulletEnabled val="1"/>
        </dgm:presLayoutVars>
      </dgm:prSet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 prst="coolSlant"/>
          <a:bevelB w="165100" h="254000" prst="coolSlant"/>
        </a:sp3d>
      </dgm:spPr>
      <dgm:t>
        <a:bodyPr/>
        <a:lstStyle/>
        <a:p>
          <a:endParaRPr lang="ru-RU"/>
        </a:p>
      </dgm:t>
    </dgm:pt>
    <dgm:pt modelId="{40EFBC68-1817-47A4-BB6B-4C788F3A77BA}" type="pres">
      <dgm:prSet presAssocID="{6768FC48-A48F-43D8-8ACC-2CB2A5A9E04A}" presName="spaceBetweenRectangles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BBE2E481-21F7-493A-9285-C78D9596B00D}" type="pres">
      <dgm:prSet presAssocID="{C2A50E32-C050-45F2-8C8A-9D1E320E09DF}" presName="parentLin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B7F7C0D0-6C49-46A1-8DFD-ADDEA2DD5D7F}" type="pres">
      <dgm:prSet presAssocID="{C2A50E32-C050-45F2-8C8A-9D1E320E09DF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69F23C37-81C0-42E9-9515-EBC3A110FBF4}" type="pres">
      <dgm:prSet presAssocID="{C2A50E32-C050-45F2-8C8A-9D1E320E09DF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BCC68-9E42-4B4A-92A7-F0EBBDF504ED}" type="pres">
      <dgm:prSet presAssocID="{C2A50E32-C050-45F2-8C8A-9D1E320E09DF}" presName="negativeSpace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3CCC2CCD-8459-4F19-9BE3-2EE1D6AAA480}" type="pres">
      <dgm:prSet presAssocID="{C2A50E32-C050-45F2-8C8A-9D1E320E09DF}" presName="childText" presStyleLbl="conFgAcc1" presStyleIdx="6" presStyleCnt="8" custScaleX="81464">
        <dgm:presLayoutVars>
          <dgm:bulletEnabled val="1"/>
        </dgm:presLayoutVars>
      </dgm:prSet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 prst="coolSlant"/>
          <a:bevelB w="165100" h="254000" prst="coolSlant"/>
        </a:sp3d>
      </dgm:spPr>
      <dgm:t>
        <a:bodyPr/>
        <a:lstStyle/>
        <a:p>
          <a:endParaRPr lang="ru-RU"/>
        </a:p>
      </dgm:t>
    </dgm:pt>
    <dgm:pt modelId="{238CBFAB-AE72-47D6-9F4C-94130906502F}" type="pres">
      <dgm:prSet presAssocID="{2324C3E9-CE13-4DBB-8E45-2191D20278E3}" presName="spaceBetweenRectangles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E2E0B26E-06C1-47B3-986C-2C4C5A7D708B}" type="pres">
      <dgm:prSet presAssocID="{3D486000-4591-4A88-989C-6557D6AA1F31}" presName="parentLin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10800F55-416A-4598-BF2D-5841F9D78BDA}" type="pres">
      <dgm:prSet presAssocID="{3D486000-4591-4A88-989C-6557D6AA1F31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B1BE207E-C510-475C-99DF-DDE22B221F57}" type="pres">
      <dgm:prSet presAssocID="{3D486000-4591-4A88-989C-6557D6AA1F31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5D0584-995D-4D33-972B-9383A0AC8600}" type="pres">
      <dgm:prSet presAssocID="{3D486000-4591-4A88-989C-6557D6AA1F31}" presName="negativeSpace" presStyleCnt="0"/>
      <dgm:spPr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CEF55691-1440-401B-9B76-41504DE1F590}" type="pres">
      <dgm:prSet presAssocID="{3D486000-4591-4A88-989C-6557D6AA1F31}" presName="childText" presStyleLbl="conFgAcc1" presStyleIdx="7" presStyleCnt="8" custScaleX="81464">
        <dgm:presLayoutVars>
          <dgm:bulletEnabled val="1"/>
        </dgm:presLayoutVars>
      </dgm:prSet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 prst="coolSlant"/>
          <a:bevelB w="165100" h="254000" prst="coolSlant"/>
        </a:sp3d>
      </dgm:spPr>
      <dgm:t>
        <a:bodyPr/>
        <a:lstStyle/>
        <a:p>
          <a:endParaRPr lang="ru-RU"/>
        </a:p>
      </dgm:t>
    </dgm:pt>
  </dgm:ptLst>
  <dgm:cxnLst>
    <dgm:cxn modelId="{68F3C5C2-837D-497D-AF43-A11F04833DD1}" type="presOf" srcId="{2964A7C3-75CE-4444-ACE2-F299A830E52E}" destId="{01CF4326-DDEB-4F90-A0BF-536C228592A8}" srcOrd="1" destOrd="0" presId="urn:microsoft.com/office/officeart/2005/8/layout/list1"/>
    <dgm:cxn modelId="{7C41B3E7-D4EA-4156-AF76-2CD96450E5EF}" type="presOf" srcId="{A9322CED-7463-4E44-831F-2E1F7FFEB746}" destId="{A85334F1-F51B-4F48-8C29-F8731709FEE4}" srcOrd="0" destOrd="0" presId="urn:microsoft.com/office/officeart/2005/8/layout/list1"/>
    <dgm:cxn modelId="{67E0C3F1-43D4-4DC3-BB72-5AA98CF200FB}" type="presOf" srcId="{3D486000-4591-4A88-989C-6557D6AA1F31}" destId="{10800F55-416A-4598-BF2D-5841F9D78BDA}" srcOrd="0" destOrd="0" presId="urn:microsoft.com/office/officeart/2005/8/layout/list1"/>
    <dgm:cxn modelId="{DAD877B5-4661-4A9A-8402-DC22461F6594}" srcId="{A9322CED-7463-4E44-831F-2E1F7FFEB746}" destId="{62C94D1F-2FCC-4867-9DF4-FE455ECE5023}" srcOrd="1" destOrd="0" parTransId="{DBE365FD-EE04-4DB3-81C4-D811EAA299D4}" sibTransId="{318A9BBB-2EC2-4C93-8161-CD942E7C9607}"/>
    <dgm:cxn modelId="{67B2BAF0-2FE0-441E-8F62-8013AB963B81}" type="presOf" srcId="{F8F52333-9103-48F8-8864-6609C51D99FB}" destId="{0801F26A-DDF0-43B0-9BB4-0ED353C76B1A}" srcOrd="1" destOrd="0" presId="urn:microsoft.com/office/officeart/2005/8/layout/list1"/>
    <dgm:cxn modelId="{D20D7893-92DB-4706-B0A2-44FDE790F53B}" type="presOf" srcId="{DF0E420C-20A9-44EC-956C-1D3DB39B613A}" destId="{8650389D-6519-4269-B169-4995E0E8212B}" srcOrd="0" destOrd="0" presId="urn:microsoft.com/office/officeart/2005/8/layout/list1"/>
    <dgm:cxn modelId="{F7B9DFE8-8506-48A0-8103-E7409A51CF2B}" srcId="{A9322CED-7463-4E44-831F-2E1F7FFEB746}" destId="{2964A7C3-75CE-4444-ACE2-F299A830E52E}" srcOrd="4" destOrd="0" parTransId="{F8F8372D-3134-48B8-98B9-A4238CB8AF26}" sibTransId="{10E1F965-788B-4378-9A74-4249393DCC6F}"/>
    <dgm:cxn modelId="{FBBA22F7-0F27-4200-AD8E-7A0C47F051AC}" srcId="{A9322CED-7463-4E44-831F-2E1F7FFEB746}" destId="{DF0E420C-20A9-44EC-956C-1D3DB39B613A}" srcOrd="3" destOrd="0" parTransId="{C6D47E03-90EF-4D34-8BF0-BC95C1C158C6}" sibTransId="{61D0E8A5-075C-453F-B37B-9E304F4CD26A}"/>
    <dgm:cxn modelId="{287CEE7B-9DB2-4426-AD0A-A82E8A5A6B43}" type="presOf" srcId="{DF0E420C-20A9-44EC-956C-1D3DB39B613A}" destId="{F8209664-59B9-40C9-A167-896DB11D9850}" srcOrd="1" destOrd="0" presId="urn:microsoft.com/office/officeart/2005/8/layout/list1"/>
    <dgm:cxn modelId="{3ABEE159-E9B5-4BAB-81F0-79ED67FBFEAE}" type="presOf" srcId="{F8F52333-9103-48F8-8864-6609C51D99FB}" destId="{78B2F13B-3DD7-4495-90B8-55CA0D486467}" srcOrd="0" destOrd="0" presId="urn:microsoft.com/office/officeart/2005/8/layout/list1"/>
    <dgm:cxn modelId="{3B2012A5-CA49-4000-B99F-72668ACA8C22}" type="presOf" srcId="{3D486000-4591-4A88-989C-6557D6AA1F31}" destId="{B1BE207E-C510-475C-99DF-DDE22B221F57}" srcOrd="1" destOrd="0" presId="urn:microsoft.com/office/officeart/2005/8/layout/list1"/>
    <dgm:cxn modelId="{7EA3E828-764B-4ABB-8E4F-49C005A8684A}" srcId="{A9322CED-7463-4E44-831F-2E1F7FFEB746}" destId="{3D486000-4591-4A88-989C-6557D6AA1F31}" srcOrd="7" destOrd="0" parTransId="{8621AEE9-C60F-4FED-A28C-99FCACB39C1B}" sibTransId="{F80E7887-0077-4F2C-A9AD-517E5054212D}"/>
    <dgm:cxn modelId="{00D2382F-86D2-484B-BFC0-1F18209D2208}" type="presOf" srcId="{C2A50E32-C050-45F2-8C8A-9D1E320E09DF}" destId="{B7F7C0D0-6C49-46A1-8DFD-ADDEA2DD5D7F}" srcOrd="0" destOrd="0" presId="urn:microsoft.com/office/officeart/2005/8/layout/list1"/>
    <dgm:cxn modelId="{CDB83B42-1D93-413B-ABFB-E1541FBC490E}" type="presOf" srcId="{FC5DC298-6D9D-4FF2-8EE3-D67548B96B50}" destId="{B218970A-DBDF-4478-A900-7F7AB15BFF69}" srcOrd="0" destOrd="0" presId="urn:microsoft.com/office/officeart/2005/8/layout/list1"/>
    <dgm:cxn modelId="{3644FF12-B290-4F4C-AE0B-4FFEBE1B448E}" srcId="{A9322CED-7463-4E44-831F-2E1F7FFEB746}" destId="{C2A50E32-C050-45F2-8C8A-9D1E320E09DF}" srcOrd="6" destOrd="0" parTransId="{203499FB-3366-41CC-B5D0-949BFE40821C}" sibTransId="{2324C3E9-CE13-4DBB-8E45-2191D20278E3}"/>
    <dgm:cxn modelId="{7A631C86-9786-4AF7-9900-ACECCC7A186A}" type="presOf" srcId="{C2A50E32-C050-45F2-8C8A-9D1E320E09DF}" destId="{69F23C37-81C0-42E9-9515-EBC3A110FBF4}" srcOrd="1" destOrd="0" presId="urn:microsoft.com/office/officeart/2005/8/layout/list1"/>
    <dgm:cxn modelId="{6B40067B-F5A4-4B62-A080-ABF40416D759}" type="presOf" srcId="{62C94D1F-2FCC-4867-9DF4-FE455ECE5023}" destId="{DD103DFA-CF0D-4684-B75C-EC0E425B07AD}" srcOrd="0" destOrd="0" presId="urn:microsoft.com/office/officeart/2005/8/layout/list1"/>
    <dgm:cxn modelId="{4FACFD87-F409-4DC2-AF66-A7335CEC06CB}" srcId="{A9322CED-7463-4E44-831F-2E1F7FFEB746}" destId="{5D72F2C7-EDDB-4DE7-8421-221958ADB13B}" srcOrd="5" destOrd="0" parTransId="{0C11E5D3-B529-4659-90D8-15038E97DE7C}" sibTransId="{6768FC48-A48F-43D8-8ACC-2CB2A5A9E04A}"/>
    <dgm:cxn modelId="{D4174302-26E5-439C-AF0E-C92309160785}" srcId="{A9322CED-7463-4E44-831F-2E1F7FFEB746}" destId="{FC5DC298-6D9D-4FF2-8EE3-D67548B96B50}" srcOrd="2" destOrd="0" parTransId="{9A56045C-C4BF-4825-B44A-BEE85937C944}" sibTransId="{44F901AF-5ADC-421B-B81D-6EF628D75CD9}"/>
    <dgm:cxn modelId="{DDA88063-20A8-4CAE-BBB7-C333666DC08B}" srcId="{A9322CED-7463-4E44-831F-2E1F7FFEB746}" destId="{F8F52333-9103-48F8-8864-6609C51D99FB}" srcOrd="0" destOrd="0" parTransId="{B06A26DA-79E5-4051-A437-51E2E5EFF145}" sibTransId="{9D379DC3-2B51-4974-9AEF-94969A56ED0A}"/>
    <dgm:cxn modelId="{A1432318-3772-4755-8CD3-961D22E4E90D}" type="presOf" srcId="{2964A7C3-75CE-4444-ACE2-F299A830E52E}" destId="{A4C13842-5918-40AC-AED2-F0CEF6F72BA1}" srcOrd="0" destOrd="0" presId="urn:microsoft.com/office/officeart/2005/8/layout/list1"/>
    <dgm:cxn modelId="{75127785-4029-4EA2-9BD4-01F6A6F78AB4}" type="presOf" srcId="{5D72F2C7-EDDB-4DE7-8421-221958ADB13B}" destId="{0CC8D93A-CA6F-433A-A58C-56888B39B33E}" srcOrd="1" destOrd="0" presId="urn:microsoft.com/office/officeart/2005/8/layout/list1"/>
    <dgm:cxn modelId="{3564C438-D6E7-4A70-BFF9-A229F8FAACF9}" type="presOf" srcId="{FC5DC298-6D9D-4FF2-8EE3-D67548B96B50}" destId="{82300B3C-9070-495D-9D53-5397116F00A1}" srcOrd="1" destOrd="0" presId="urn:microsoft.com/office/officeart/2005/8/layout/list1"/>
    <dgm:cxn modelId="{9CF05552-F624-4D27-B7EF-26487C1ADC19}" type="presOf" srcId="{5D72F2C7-EDDB-4DE7-8421-221958ADB13B}" destId="{78EFD4F0-5281-4574-BAFB-E215EDA7D150}" srcOrd="0" destOrd="0" presId="urn:microsoft.com/office/officeart/2005/8/layout/list1"/>
    <dgm:cxn modelId="{29C9FA8C-F59E-4F7C-B53F-D9AC931FF8EB}" type="presOf" srcId="{62C94D1F-2FCC-4867-9DF4-FE455ECE5023}" destId="{B05C2E02-BF13-4F68-82BE-73D989257057}" srcOrd="1" destOrd="0" presId="urn:microsoft.com/office/officeart/2005/8/layout/list1"/>
    <dgm:cxn modelId="{1D584FF6-808C-432A-B67B-4CF016E0A4CA}" type="presParOf" srcId="{A85334F1-F51B-4F48-8C29-F8731709FEE4}" destId="{B0BE7679-C41F-4A5F-8C7C-B36031D209E2}" srcOrd="0" destOrd="0" presId="urn:microsoft.com/office/officeart/2005/8/layout/list1"/>
    <dgm:cxn modelId="{8B4A2E9D-E21A-4647-B8F1-FEFB288C12AF}" type="presParOf" srcId="{B0BE7679-C41F-4A5F-8C7C-B36031D209E2}" destId="{78B2F13B-3DD7-4495-90B8-55CA0D486467}" srcOrd="0" destOrd="0" presId="urn:microsoft.com/office/officeart/2005/8/layout/list1"/>
    <dgm:cxn modelId="{7CAE409D-07A8-4F47-A1A5-7507EE4D8084}" type="presParOf" srcId="{B0BE7679-C41F-4A5F-8C7C-B36031D209E2}" destId="{0801F26A-DDF0-43B0-9BB4-0ED353C76B1A}" srcOrd="1" destOrd="0" presId="urn:microsoft.com/office/officeart/2005/8/layout/list1"/>
    <dgm:cxn modelId="{2582D6E3-4A9C-45A8-BC4D-FA4C5AC0C393}" type="presParOf" srcId="{A85334F1-F51B-4F48-8C29-F8731709FEE4}" destId="{23E6F2E7-690B-4F85-A67A-F2D88C80CE4D}" srcOrd="1" destOrd="0" presId="urn:microsoft.com/office/officeart/2005/8/layout/list1"/>
    <dgm:cxn modelId="{60E6D2CF-4570-4CB5-831E-BC235F2A3CDF}" type="presParOf" srcId="{A85334F1-F51B-4F48-8C29-F8731709FEE4}" destId="{52DF5AA8-3224-401F-A114-4AD38761769A}" srcOrd="2" destOrd="0" presId="urn:microsoft.com/office/officeart/2005/8/layout/list1"/>
    <dgm:cxn modelId="{A11E5FF5-B800-4071-9A72-82F417FA9C2A}" type="presParOf" srcId="{A85334F1-F51B-4F48-8C29-F8731709FEE4}" destId="{9F2884EA-ECD1-48AF-AB35-CCC01023BD00}" srcOrd="3" destOrd="0" presId="urn:microsoft.com/office/officeart/2005/8/layout/list1"/>
    <dgm:cxn modelId="{0B661645-0BA7-460A-8444-AED2094A0156}" type="presParOf" srcId="{A85334F1-F51B-4F48-8C29-F8731709FEE4}" destId="{C3752A95-32EA-4755-B9D4-83B600F6062D}" srcOrd="4" destOrd="0" presId="urn:microsoft.com/office/officeart/2005/8/layout/list1"/>
    <dgm:cxn modelId="{BFA2CE0D-AC05-4166-9408-6CBF04E2C9F9}" type="presParOf" srcId="{C3752A95-32EA-4755-B9D4-83B600F6062D}" destId="{DD103DFA-CF0D-4684-B75C-EC0E425B07AD}" srcOrd="0" destOrd="0" presId="urn:microsoft.com/office/officeart/2005/8/layout/list1"/>
    <dgm:cxn modelId="{7E06F942-614D-42FA-BE52-1CCE21BA8BED}" type="presParOf" srcId="{C3752A95-32EA-4755-B9D4-83B600F6062D}" destId="{B05C2E02-BF13-4F68-82BE-73D989257057}" srcOrd="1" destOrd="0" presId="urn:microsoft.com/office/officeart/2005/8/layout/list1"/>
    <dgm:cxn modelId="{4AC21E26-50A2-48E1-8F9F-B7028265D397}" type="presParOf" srcId="{A85334F1-F51B-4F48-8C29-F8731709FEE4}" destId="{1B94B661-CC8D-4CFC-AFA0-5278C2485EDC}" srcOrd="5" destOrd="0" presId="urn:microsoft.com/office/officeart/2005/8/layout/list1"/>
    <dgm:cxn modelId="{1085C501-A263-4236-9E01-6421AC80ADFE}" type="presParOf" srcId="{A85334F1-F51B-4F48-8C29-F8731709FEE4}" destId="{2FB860D3-85F8-4A12-BD34-3AA63000077E}" srcOrd="6" destOrd="0" presId="urn:microsoft.com/office/officeart/2005/8/layout/list1"/>
    <dgm:cxn modelId="{643FAD44-48C7-45AF-A9C7-F0629016805F}" type="presParOf" srcId="{A85334F1-F51B-4F48-8C29-F8731709FEE4}" destId="{721F1110-4FCC-4766-9133-7395078640E2}" srcOrd="7" destOrd="0" presId="urn:microsoft.com/office/officeart/2005/8/layout/list1"/>
    <dgm:cxn modelId="{6B230916-1FC5-4487-B4D5-5581A5B18E9B}" type="presParOf" srcId="{A85334F1-F51B-4F48-8C29-F8731709FEE4}" destId="{C9A15BB1-452D-4BD6-AA98-21494B54443F}" srcOrd="8" destOrd="0" presId="urn:microsoft.com/office/officeart/2005/8/layout/list1"/>
    <dgm:cxn modelId="{2095FE5A-67D1-4886-BEF6-CC37986CAD9C}" type="presParOf" srcId="{C9A15BB1-452D-4BD6-AA98-21494B54443F}" destId="{B218970A-DBDF-4478-A900-7F7AB15BFF69}" srcOrd="0" destOrd="0" presId="urn:microsoft.com/office/officeart/2005/8/layout/list1"/>
    <dgm:cxn modelId="{1CFD324C-DA58-4DE6-92FE-3F7256628BDA}" type="presParOf" srcId="{C9A15BB1-452D-4BD6-AA98-21494B54443F}" destId="{82300B3C-9070-495D-9D53-5397116F00A1}" srcOrd="1" destOrd="0" presId="urn:microsoft.com/office/officeart/2005/8/layout/list1"/>
    <dgm:cxn modelId="{D3BE341D-0A32-4247-903B-02B90F70FA35}" type="presParOf" srcId="{A85334F1-F51B-4F48-8C29-F8731709FEE4}" destId="{869395E1-0B95-4BE6-9793-6EEBA1E05CFF}" srcOrd="9" destOrd="0" presId="urn:microsoft.com/office/officeart/2005/8/layout/list1"/>
    <dgm:cxn modelId="{2D3188F1-3ABC-48D7-B6CE-0688288E7EA7}" type="presParOf" srcId="{A85334F1-F51B-4F48-8C29-F8731709FEE4}" destId="{0ADBB042-886E-4D12-BCDC-EAD02C28015E}" srcOrd="10" destOrd="0" presId="urn:microsoft.com/office/officeart/2005/8/layout/list1"/>
    <dgm:cxn modelId="{8569FCCF-01DC-4FDC-B28A-5FDD34C11BA0}" type="presParOf" srcId="{A85334F1-F51B-4F48-8C29-F8731709FEE4}" destId="{385F54D9-3BED-4253-AF92-CDA5E689AD01}" srcOrd="11" destOrd="0" presId="urn:microsoft.com/office/officeart/2005/8/layout/list1"/>
    <dgm:cxn modelId="{98DFE75A-867E-40A9-B7C9-14ACFA7015F2}" type="presParOf" srcId="{A85334F1-F51B-4F48-8C29-F8731709FEE4}" destId="{05E83C12-C1E9-4EB2-9805-8A7E4A73C949}" srcOrd="12" destOrd="0" presId="urn:microsoft.com/office/officeart/2005/8/layout/list1"/>
    <dgm:cxn modelId="{251A01FB-9FBF-47E9-AE1C-45B9C818DCFE}" type="presParOf" srcId="{05E83C12-C1E9-4EB2-9805-8A7E4A73C949}" destId="{8650389D-6519-4269-B169-4995E0E8212B}" srcOrd="0" destOrd="0" presId="urn:microsoft.com/office/officeart/2005/8/layout/list1"/>
    <dgm:cxn modelId="{D3B607EB-6D45-479D-95CE-8790FBC44DA7}" type="presParOf" srcId="{05E83C12-C1E9-4EB2-9805-8A7E4A73C949}" destId="{F8209664-59B9-40C9-A167-896DB11D9850}" srcOrd="1" destOrd="0" presId="urn:microsoft.com/office/officeart/2005/8/layout/list1"/>
    <dgm:cxn modelId="{0CCFA758-CEAF-4C24-A987-7B7B5A1B544E}" type="presParOf" srcId="{A85334F1-F51B-4F48-8C29-F8731709FEE4}" destId="{E65521B8-97FF-4BE7-8DC1-E57C731F420B}" srcOrd="13" destOrd="0" presId="urn:microsoft.com/office/officeart/2005/8/layout/list1"/>
    <dgm:cxn modelId="{6E0EC493-07C8-49FB-9A6B-B23035103A96}" type="presParOf" srcId="{A85334F1-F51B-4F48-8C29-F8731709FEE4}" destId="{B45F5E1F-8892-4653-9493-B5291D7800F4}" srcOrd="14" destOrd="0" presId="urn:microsoft.com/office/officeart/2005/8/layout/list1"/>
    <dgm:cxn modelId="{31AF7A3B-25C6-4D1C-99BE-1F1B0B0D8D4A}" type="presParOf" srcId="{A85334F1-F51B-4F48-8C29-F8731709FEE4}" destId="{F46AE259-7A3E-45C3-A97F-6BC4E8A4D2FC}" srcOrd="15" destOrd="0" presId="urn:microsoft.com/office/officeart/2005/8/layout/list1"/>
    <dgm:cxn modelId="{8096DC7D-CCA8-4785-A40E-EF2641A9D2E2}" type="presParOf" srcId="{A85334F1-F51B-4F48-8C29-F8731709FEE4}" destId="{2EAA2BA8-954B-4AB8-A532-4748E8408031}" srcOrd="16" destOrd="0" presId="urn:microsoft.com/office/officeart/2005/8/layout/list1"/>
    <dgm:cxn modelId="{F5832EA4-5E1F-444C-B0E2-3D8CAF0766E3}" type="presParOf" srcId="{2EAA2BA8-954B-4AB8-A532-4748E8408031}" destId="{A4C13842-5918-40AC-AED2-F0CEF6F72BA1}" srcOrd="0" destOrd="0" presId="urn:microsoft.com/office/officeart/2005/8/layout/list1"/>
    <dgm:cxn modelId="{8DFA5799-3509-488F-B719-AC28A4B20940}" type="presParOf" srcId="{2EAA2BA8-954B-4AB8-A532-4748E8408031}" destId="{01CF4326-DDEB-4F90-A0BF-536C228592A8}" srcOrd="1" destOrd="0" presId="urn:microsoft.com/office/officeart/2005/8/layout/list1"/>
    <dgm:cxn modelId="{65F2BCED-6CB0-45AC-BA5C-F2856C96955B}" type="presParOf" srcId="{A85334F1-F51B-4F48-8C29-F8731709FEE4}" destId="{63777BC0-A12F-4512-B33B-18075949FE42}" srcOrd="17" destOrd="0" presId="urn:microsoft.com/office/officeart/2005/8/layout/list1"/>
    <dgm:cxn modelId="{EBFD5DFA-F429-4994-981D-C6B42D6C43FC}" type="presParOf" srcId="{A85334F1-F51B-4F48-8C29-F8731709FEE4}" destId="{041D41E1-7DFB-4308-86F5-0A49AB0E84FD}" srcOrd="18" destOrd="0" presId="urn:microsoft.com/office/officeart/2005/8/layout/list1"/>
    <dgm:cxn modelId="{A371C502-7817-467F-98FE-AF3E9D5D3435}" type="presParOf" srcId="{A85334F1-F51B-4F48-8C29-F8731709FEE4}" destId="{E93EDC6A-219C-49F2-9AE7-FC193EB64734}" srcOrd="19" destOrd="0" presId="urn:microsoft.com/office/officeart/2005/8/layout/list1"/>
    <dgm:cxn modelId="{BA440859-8AA6-4DF9-BD21-8A1160BF2917}" type="presParOf" srcId="{A85334F1-F51B-4F48-8C29-F8731709FEE4}" destId="{726F6C11-0C82-456B-9BA2-ED515DC296CE}" srcOrd="20" destOrd="0" presId="urn:microsoft.com/office/officeart/2005/8/layout/list1"/>
    <dgm:cxn modelId="{D164E05B-739E-40B3-9937-4359A5509047}" type="presParOf" srcId="{726F6C11-0C82-456B-9BA2-ED515DC296CE}" destId="{78EFD4F0-5281-4574-BAFB-E215EDA7D150}" srcOrd="0" destOrd="0" presId="urn:microsoft.com/office/officeart/2005/8/layout/list1"/>
    <dgm:cxn modelId="{926F1E75-4B4E-4F75-B666-20496B3CCE9D}" type="presParOf" srcId="{726F6C11-0C82-456B-9BA2-ED515DC296CE}" destId="{0CC8D93A-CA6F-433A-A58C-56888B39B33E}" srcOrd="1" destOrd="0" presId="urn:microsoft.com/office/officeart/2005/8/layout/list1"/>
    <dgm:cxn modelId="{7BFBA10D-BB62-442D-9AF4-3E1560B3BF5F}" type="presParOf" srcId="{A85334F1-F51B-4F48-8C29-F8731709FEE4}" destId="{88C51989-5AD8-46CC-AEEF-85DA780A816C}" srcOrd="21" destOrd="0" presId="urn:microsoft.com/office/officeart/2005/8/layout/list1"/>
    <dgm:cxn modelId="{B51E8CC1-9683-42E9-98AB-5339A88A9836}" type="presParOf" srcId="{A85334F1-F51B-4F48-8C29-F8731709FEE4}" destId="{45FD1893-2CB7-420F-BABC-BB34AE2BFE3E}" srcOrd="22" destOrd="0" presId="urn:microsoft.com/office/officeart/2005/8/layout/list1"/>
    <dgm:cxn modelId="{69351275-F607-4369-AB1A-E6432C57EECB}" type="presParOf" srcId="{A85334F1-F51B-4F48-8C29-F8731709FEE4}" destId="{40EFBC68-1817-47A4-BB6B-4C788F3A77BA}" srcOrd="23" destOrd="0" presId="urn:microsoft.com/office/officeart/2005/8/layout/list1"/>
    <dgm:cxn modelId="{FEECD25F-6019-4BB7-81F7-F246D611C1FD}" type="presParOf" srcId="{A85334F1-F51B-4F48-8C29-F8731709FEE4}" destId="{BBE2E481-21F7-493A-9285-C78D9596B00D}" srcOrd="24" destOrd="0" presId="urn:microsoft.com/office/officeart/2005/8/layout/list1"/>
    <dgm:cxn modelId="{9B801C06-FCE5-4E16-8D75-F8F45AC8644C}" type="presParOf" srcId="{BBE2E481-21F7-493A-9285-C78D9596B00D}" destId="{B7F7C0D0-6C49-46A1-8DFD-ADDEA2DD5D7F}" srcOrd="0" destOrd="0" presId="urn:microsoft.com/office/officeart/2005/8/layout/list1"/>
    <dgm:cxn modelId="{49B7AC43-3850-4787-ABEA-F45149580A04}" type="presParOf" srcId="{BBE2E481-21F7-493A-9285-C78D9596B00D}" destId="{69F23C37-81C0-42E9-9515-EBC3A110FBF4}" srcOrd="1" destOrd="0" presId="urn:microsoft.com/office/officeart/2005/8/layout/list1"/>
    <dgm:cxn modelId="{349E167D-D2D5-4266-A719-4E2B508A41AC}" type="presParOf" srcId="{A85334F1-F51B-4F48-8C29-F8731709FEE4}" destId="{AD2BCC68-9E42-4B4A-92A7-F0EBBDF504ED}" srcOrd="25" destOrd="0" presId="urn:microsoft.com/office/officeart/2005/8/layout/list1"/>
    <dgm:cxn modelId="{22F43E72-E1AC-4EAB-8FEA-0E0B15CBAC97}" type="presParOf" srcId="{A85334F1-F51B-4F48-8C29-F8731709FEE4}" destId="{3CCC2CCD-8459-4F19-9BE3-2EE1D6AAA480}" srcOrd="26" destOrd="0" presId="urn:microsoft.com/office/officeart/2005/8/layout/list1"/>
    <dgm:cxn modelId="{EEB42A01-93CF-475B-AC0D-9285C3440BFC}" type="presParOf" srcId="{A85334F1-F51B-4F48-8C29-F8731709FEE4}" destId="{238CBFAB-AE72-47D6-9F4C-94130906502F}" srcOrd="27" destOrd="0" presId="urn:microsoft.com/office/officeart/2005/8/layout/list1"/>
    <dgm:cxn modelId="{76C2CCFB-519F-4480-89B9-A10C30382861}" type="presParOf" srcId="{A85334F1-F51B-4F48-8C29-F8731709FEE4}" destId="{E2E0B26E-06C1-47B3-986C-2C4C5A7D708B}" srcOrd="28" destOrd="0" presId="urn:microsoft.com/office/officeart/2005/8/layout/list1"/>
    <dgm:cxn modelId="{B416B5EC-A26C-4E04-AB97-9F0AFB3AD9C2}" type="presParOf" srcId="{E2E0B26E-06C1-47B3-986C-2C4C5A7D708B}" destId="{10800F55-416A-4598-BF2D-5841F9D78BDA}" srcOrd="0" destOrd="0" presId="urn:microsoft.com/office/officeart/2005/8/layout/list1"/>
    <dgm:cxn modelId="{27C5EE6C-08A5-431F-8BC1-B1611B3E4042}" type="presParOf" srcId="{E2E0B26E-06C1-47B3-986C-2C4C5A7D708B}" destId="{B1BE207E-C510-475C-99DF-DDE22B221F57}" srcOrd="1" destOrd="0" presId="urn:microsoft.com/office/officeart/2005/8/layout/list1"/>
    <dgm:cxn modelId="{A0C4D50C-E7E8-43F1-ACE1-B1F2E55AAFCC}" type="presParOf" srcId="{A85334F1-F51B-4F48-8C29-F8731709FEE4}" destId="{CF5D0584-995D-4D33-972B-9383A0AC8600}" srcOrd="29" destOrd="0" presId="urn:microsoft.com/office/officeart/2005/8/layout/list1"/>
    <dgm:cxn modelId="{EBAA4D81-172E-42BA-ACE4-463C4D0D24EA}" type="presParOf" srcId="{A85334F1-F51B-4F48-8C29-F8731709FEE4}" destId="{CEF55691-1440-401B-9B76-41504DE1F590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5EAB7B5-72D5-4437-BBAE-78DC15D14F2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B09AF5-4739-4986-A5AE-BCA57EC04EF4}">
      <dgm:prSet phldrT="[Текст]" custT="1"/>
      <dgm:spPr>
        <a:gradFill rotWithShape="0">
          <a:gsLst>
            <a:gs pos="0">
              <a:schemeClr val="accent4">
                <a:lumMod val="40000"/>
                <a:lumOff val="60000"/>
              </a:schemeClr>
            </a:gs>
            <a:gs pos="81000">
              <a:schemeClr val="accent2">
                <a:lumMod val="40000"/>
                <a:lumOff val="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ГОБУЗ «</a:t>
          </a:r>
          <a:r>
            <a:rPr lang="ru-RU" sz="14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Окуловская</a:t>
          </a:r>
          <a:r>
            <a: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центральная районная больница»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80 коек круглосуточного пребывания и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65 коек дневного стационара</a:t>
          </a:r>
          <a:endParaRPr lang="ru-RU" sz="1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8C68C3B-C1EF-422C-9BCF-851B58F1A803}" type="parTrans" cxnId="{10BB871F-125B-4B47-908F-4D5E6CD797C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FAA7AFC-C6A5-4FEA-9A08-94A3AE26FB60}" type="sibTrans" cxnId="{10BB871F-125B-4B47-908F-4D5E6CD797C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C9BFADD-DC92-45B6-985B-71C3C6AC1E55}">
      <dgm:prSet phldrT="[Текст]" custT="1"/>
      <dgm:spPr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81000">
              <a:schemeClr val="accent3">
                <a:lumMod val="40000"/>
                <a:lumOff val="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3 консультации: 2 детских, 1 женская;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F01C339-114D-4889-9B59-BF720E8D4D78}" type="parTrans" cxnId="{EC1E080C-A253-43CF-81A5-63B29845832C}">
      <dgm:prSet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5D0A161-160E-4021-8B87-0EAB2E291D3F}" type="sibTrans" cxnId="{EC1E080C-A253-43CF-81A5-63B29845832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614CFD8-2189-4760-A48C-0AE462ADD1C3}">
      <dgm:prSet phldrT="[Текст]" custT="1"/>
      <dgm:spPr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81000">
              <a:schemeClr val="accent3">
                <a:lumMod val="40000"/>
                <a:lumOff val="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 участковая больница в пос. Кулотино;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A562FBA-7E44-4720-B9CE-B767C70148C3}" type="parTrans" cxnId="{09759280-B4A8-4DD1-A266-8C51D1E63E4C}">
      <dgm:prSet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DD5124D-F601-4859-A9A7-8C1289CDB974}" type="sibTrans" cxnId="{09759280-B4A8-4DD1-A266-8C51D1E63E4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71B013E-1BAE-4B1D-98FF-FD15AECAFF6E}">
      <dgm:prSet phldrT="[Текст]" custT="1"/>
      <dgm:spPr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81000">
              <a:schemeClr val="accent3">
                <a:lumMod val="40000"/>
                <a:lumOff val="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2 поликлиники: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центральная и стоматологическая;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F4FF471-3F93-48BB-9456-BC74778F32AC}" type="parTrans" cxnId="{F89444AB-03F8-4878-9241-AA3349B07E2E}">
      <dgm:prSet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>
            <a:solidFill>
              <a:schemeClr val="tx1"/>
            </a:solidFill>
          </a:endParaRPr>
        </a:p>
      </dgm:t>
    </dgm:pt>
    <dgm:pt modelId="{B0BAA318-A082-4A0F-8A3A-F8702CD300D6}" type="sibTrans" cxnId="{F89444AB-03F8-4878-9241-AA3349B07E2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>
            <a:solidFill>
              <a:schemeClr val="tx1"/>
            </a:solidFill>
          </a:endParaRPr>
        </a:p>
      </dgm:t>
    </dgm:pt>
    <dgm:pt modelId="{F9B14C0E-BC09-48F9-B578-D268FCED715A}">
      <dgm:prSet phldrT="[Текст]" custT="1"/>
      <dgm:spPr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81000">
              <a:schemeClr val="accent3">
                <a:lumMod val="40000"/>
                <a:lumOff val="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2 врачебных амбулатории: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Котовская и </a:t>
          </a:r>
          <a:r>
            <a:rPr lang="ru-RU" sz="14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Угловская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80CDDED-02E1-496C-88A4-3230527B2A0E}" type="parTrans" cxnId="{140F9DDB-512C-4A60-8D38-5296F008996A}">
      <dgm:prSet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/>
        </a:p>
      </dgm:t>
    </dgm:pt>
    <dgm:pt modelId="{B7B2604A-0694-4B9E-B37F-90DE18D6AEC8}" type="sibTrans" cxnId="{140F9DDB-512C-4A60-8D38-5296F008996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/>
        </a:p>
      </dgm:t>
    </dgm:pt>
    <dgm:pt modelId="{75F0D8F5-AB59-4D60-9790-8141CC55108B}">
      <dgm:prSet phldrT="[Текст]" custT="1"/>
      <dgm:spPr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81000">
              <a:schemeClr val="accent3">
                <a:lumMod val="40000"/>
                <a:lumOff val="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 офис врача общей (семейной) практики в пос. </a:t>
          </a:r>
          <a:r>
            <a:rPr lang="ru-RU" sz="14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Боровенка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E8AD0AD-7958-4AFE-8C8A-2486C4C542E9}" type="parTrans" cxnId="{C7913D70-A50D-4811-BF05-EE4EE931C0D2}">
      <dgm:prSet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/>
        </a:p>
      </dgm:t>
    </dgm:pt>
    <dgm:pt modelId="{44D4D07B-8A0C-41E0-885A-3A13454D4B2C}" type="sibTrans" cxnId="{C7913D70-A50D-4811-BF05-EE4EE931C0D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/>
        </a:p>
      </dgm:t>
    </dgm:pt>
    <dgm:pt modelId="{6F34E3F5-0167-41C7-B276-9649A133279E}">
      <dgm:prSet phldrT="[Текст]" custT="1"/>
      <dgm:spPr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81000">
              <a:schemeClr val="accent3">
                <a:lumMod val="40000"/>
                <a:lumOff val="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9 фельдшерских пунктов,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из них 1 передвижной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A5436B5-C1D8-406F-BF2A-089927E3CA70}" type="parTrans" cxnId="{68C66AB2-74C3-4392-91C8-C5CCCDC07884}">
      <dgm:prSet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/>
        </a:p>
      </dgm:t>
    </dgm:pt>
    <dgm:pt modelId="{ECAFAEB3-8BFD-438F-B413-3843CFDCCE6E}" type="sibTrans" cxnId="{68C66AB2-74C3-4392-91C8-C5CCCDC07884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/>
        </a:p>
      </dgm:t>
    </dgm:pt>
    <dgm:pt modelId="{ACF80678-4194-4B0A-96E9-836B161B9621}" type="pres">
      <dgm:prSet presAssocID="{E5EAB7B5-72D5-4437-BBAE-78DC15D14F2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F094A4E-EDEC-4E5F-81B4-A2D3CE427532}" type="pres">
      <dgm:prSet presAssocID="{ADB09AF5-4739-4986-A5AE-BCA57EC04EF4}" presName="root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</dgm:pt>
    <dgm:pt modelId="{4668D0D4-7CEE-4874-809B-E029B1805575}" type="pres">
      <dgm:prSet presAssocID="{ADB09AF5-4739-4986-A5AE-BCA57EC04EF4}" presName="rootComposite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</dgm:pt>
    <dgm:pt modelId="{BB0024D6-9A66-4EBC-8F2F-E373AA75D355}" type="pres">
      <dgm:prSet presAssocID="{ADB09AF5-4739-4986-A5AE-BCA57EC04EF4}" presName="rootText" presStyleLbl="node1" presStyleIdx="0" presStyleCnt="1" custScaleX="339010" custScaleY="248165" custLinFactNeighborX="14672"/>
      <dgm:spPr/>
      <dgm:t>
        <a:bodyPr/>
        <a:lstStyle/>
        <a:p>
          <a:endParaRPr lang="ru-RU"/>
        </a:p>
      </dgm:t>
    </dgm:pt>
    <dgm:pt modelId="{6EA0D355-40A4-45B9-B3FA-3BF316E88385}" type="pres">
      <dgm:prSet presAssocID="{ADB09AF5-4739-4986-A5AE-BCA57EC04EF4}" presName="rootConnector" presStyleLbl="node1" presStyleIdx="0" presStyleCnt="1"/>
      <dgm:spPr/>
      <dgm:t>
        <a:bodyPr/>
        <a:lstStyle/>
        <a:p>
          <a:endParaRPr lang="ru-RU"/>
        </a:p>
      </dgm:t>
    </dgm:pt>
    <dgm:pt modelId="{B10285C8-495C-4B3A-BB31-4768C86ED370}" type="pres">
      <dgm:prSet presAssocID="{ADB09AF5-4739-4986-A5AE-BCA57EC04EF4}" presName="childShape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</dgm:pt>
    <dgm:pt modelId="{C0FBDE33-4DAD-4957-85FF-57C09D99E66D}" type="pres">
      <dgm:prSet presAssocID="{DF01C339-114D-4889-9B59-BF720E8D4D78}" presName="Name13" presStyleLbl="parChTrans1D2" presStyleIdx="0" presStyleCnt="6"/>
      <dgm:spPr/>
      <dgm:t>
        <a:bodyPr/>
        <a:lstStyle/>
        <a:p>
          <a:endParaRPr lang="ru-RU"/>
        </a:p>
      </dgm:t>
    </dgm:pt>
    <dgm:pt modelId="{3F3F8942-82CE-4735-AD2C-CA45001CEB3C}" type="pres">
      <dgm:prSet presAssocID="{5C9BFADD-DC92-45B6-985B-71C3C6AC1E55}" presName="childText" presStyleLbl="bgAcc1" presStyleIdx="0" presStyleCnt="6" custScaleX="493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B6F6E-5658-4915-9E63-D00CD69EE271}" type="pres">
      <dgm:prSet presAssocID="{2F4FF471-3F93-48BB-9456-BC74778F32AC}" presName="Name13" presStyleLbl="parChTrans1D2" presStyleIdx="1" presStyleCnt="6"/>
      <dgm:spPr/>
      <dgm:t>
        <a:bodyPr/>
        <a:lstStyle/>
        <a:p>
          <a:endParaRPr lang="ru-RU"/>
        </a:p>
      </dgm:t>
    </dgm:pt>
    <dgm:pt modelId="{63C4E37C-58DD-4B90-B2EE-425DCE046720}" type="pres">
      <dgm:prSet presAssocID="{A71B013E-1BAE-4B1D-98FF-FD15AECAFF6E}" presName="childText" presStyleLbl="bgAcc1" presStyleIdx="1" presStyleCnt="6" custScaleX="4896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47148-A21D-4D21-B58B-793F5E61D671}" type="pres">
      <dgm:prSet presAssocID="{8A562FBA-7E44-4720-B9CE-B767C70148C3}" presName="Name13" presStyleLbl="parChTrans1D2" presStyleIdx="2" presStyleCnt="6"/>
      <dgm:spPr/>
      <dgm:t>
        <a:bodyPr/>
        <a:lstStyle/>
        <a:p>
          <a:endParaRPr lang="ru-RU"/>
        </a:p>
      </dgm:t>
    </dgm:pt>
    <dgm:pt modelId="{4076BF2B-5EED-4BDB-9830-18309F2ADBBA}" type="pres">
      <dgm:prSet presAssocID="{3614CFD8-2189-4760-A48C-0AE462ADD1C3}" presName="childText" presStyleLbl="bgAcc1" presStyleIdx="2" presStyleCnt="6" custScaleX="4936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9244F-A047-4158-ADDE-3FF74445C17A}" type="pres">
      <dgm:prSet presAssocID="{680CDDED-02E1-496C-88A4-3230527B2A0E}" presName="Name13" presStyleLbl="parChTrans1D2" presStyleIdx="3" presStyleCnt="6"/>
      <dgm:spPr/>
      <dgm:t>
        <a:bodyPr/>
        <a:lstStyle/>
        <a:p>
          <a:endParaRPr lang="ru-RU"/>
        </a:p>
      </dgm:t>
    </dgm:pt>
    <dgm:pt modelId="{0D315AA6-51BA-4E3C-8347-09A80B3E2779}" type="pres">
      <dgm:prSet presAssocID="{F9B14C0E-BC09-48F9-B578-D268FCED715A}" presName="childText" presStyleLbl="bgAcc1" presStyleIdx="3" presStyleCnt="6" custScaleX="4942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FD1A66-C6F3-4EBC-B9FB-E84EAAEF8581}" type="pres">
      <dgm:prSet presAssocID="{7E8AD0AD-7958-4AFE-8C8A-2486C4C542E9}" presName="Name13" presStyleLbl="parChTrans1D2" presStyleIdx="4" presStyleCnt="6"/>
      <dgm:spPr/>
      <dgm:t>
        <a:bodyPr/>
        <a:lstStyle/>
        <a:p>
          <a:endParaRPr lang="ru-RU"/>
        </a:p>
      </dgm:t>
    </dgm:pt>
    <dgm:pt modelId="{4EF15F96-AC8E-4799-AF91-674A0B3E4C6D}" type="pres">
      <dgm:prSet presAssocID="{75F0D8F5-AB59-4D60-9790-8141CC55108B}" presName="childText" presStyleLbl="bgAcc1" presStyleIdx="4" presStyleCnt="6" custScaleX="483930" custLinFactNeighborX="5662" custLinFactNeighborY="22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31E5BC-E528-4D50-82BE-9A618173C463}" type="pres">
      <dgm:prSet presAssocID="{CA5436B5-C1D8-406F-BF2A-089927E3CA70}" presName="Name13" presStyleLbl="parChTrans1D2" presStyleIdx="5" presStyleCnt="6"/>
      <dgm:spPr/>
      <dgm:t>
        <a:bodyPr/>
        <a:lstStyle/>
        <a:p>
          <a:endParaRPr lang="ru-RU"/>
        </a:p>
      </dgm:t>
    </dgm:pt>
    <dgm:pt modelId="{E6C9670F-BDF3-4595-8E64-E3A5FE0BCBA0}" type="pres">
      <dgm:prSet presAssocID="{6F34E3F5-0167-41C7-B276-9649A133279E}" presName="childText" presStyleLbl="bgAcc1" presStyleIdx="5" presStyleCnt="6" custScaleX="4901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6E6B39-10AA-4481-B8A9-05860FDE81BA}" type="presOf" srcId="{6F34E3F5-0167-41C7-B276-9649A133279E}" destId="{E6C9670F-BDF3-4595-8E64-E3A5FE0BCBA0}" srcOrd="0" destOrd="0" presId="urn:microsoft.com/office/officeart/2005/8/layout/hierarchy3"/>
    <dgm:cxn modelId="{F076CD8C-F71A-4F07-BFE7-4E3062068B89}" type="presOf" srcId="{E5EAB7B5-72D5-4437-BBAE-78DC15D14F26}" destId="{ACF80678-4194-4B0A-96E9-836B161B9621}" srcOrd="0" destOrd="0" presId="urn:microsoft.com/office/officeart/2005/8/layout/hierarchy3"/>
    <dgm:cxn modelId="{1E82CB81-A954-4907-BE0C-8ACBD5BC39A9}" type="presOf" srcId="{3614CFD8-2189-4760-A48C-0AE462ADD1C3}" destId="{4076BF2B-5EED-4BDB-9830-18309F2ADBBA}" srcOrd="0" destOrd="0" presId="urn:microsoft.com/office/officeart/2005/8/layout/hierarchy3"/>
    <dgm:cxn modelId="{B4ED9569-BC24-493C-82EA-672B50B6D45F}" type="presOf" srcId="{8A562FBA-7E44-4720-B9CE-B767C70148C3}" destId="{C5547148-A21D-4D21-B58B-793F5E61D671}" srcOrd="0" destOrd="0" presId="urn:microsoft.com/office/officeart/2005/8/layout/hierarchy3"/>
    <dgm:cxn modelId="{EABC907D-BDDD-4A10-96EF-1A34A7AB4E37}" type="presOf" srcId="{DF01C339-114D-4889-9B59-BF720E8D4D78}" destId="{C0FBDE33-4DAD-4957-85FF-57C09D99E66D}" srcOrd="0" destOrd="0" presId="urn:microsoft.com/office/officeart/2005/8/layout/hierarchy3"/>
    <dgm:cxn modelId="{2F362066-90D3-4C97-ADAE-E48C6DE7E62D}" type="presOf" srcId="{2F4FF471-3F93-48BB-9456-BC74778F32AC}" destId="{968B6F6E-5658-4915-9E63-D00CD69EE271}" srcOrd="0" destOrd="0" presId="urn:microsoft.com/office/officeart/2005/8/layout/hierarchy3"/>
    <dgm:cxn modelId="{9928D19E-4151-4524-980C-3FA493B5435B}" type="presOf" srcId="{ADB09AF5-4739-4986-A5AE-BCA57EC04EF4}" destId="{6EA0D355-40A4-45B9-B3FA-3BF316E88385}" srcOrd="1" destOrd="0" presId="urn:microsoft.com/office/officeart/2005/8/layout/hierarchy3"/>
    <dgm:cxn modelId="{C7913D70-A50D-4811-BF05-EE4EE931C0D2}" srcId="{ADB09AF5-4739-4986-A5AE-BCA57EC04EF4}" destId="{75F0D8F5-AB59-4D60-9790-8141CC55108B}" srcOrd="4" destOrd="0" parTransId="{7E8AD0AD-7958-4AFE-8C8A-2486C4C542E9}" sibTransId="{44D4D07B-8A0C-41E0-885A-3A13454D4B2C}"/>
    <dgm:cxn modelId="{68C66AB2-74C3-4392-91C8-C5CCCDC07884}" srcId="{ADB09AF5-4739-4986-A5AE-BCA57EC04EF4}" destId="{6F34E3F5-0167-41C7-B276-9649A133279E}" srcOrd="5" destOrd="0" parTransId="{CA5436B5-C1D8-406F-BF2A-089927E3CA70}" sibTransId="{ECAFAEB3-8BFD-438F-B413-3843CFDCCE6E}"/>
    <dgm:cxn modelId="{9D2060DA-7ADB-4CF0-9C18-3F3817A7B11B}" type="presOf" srcId="{F9B14C0E-BC09-48F9-B578-D268FCED715A}" destId="{0D315AA6-51BA-4E3C-8347-09A80B3E2779}" srcOrd="0" destOrd="0" presId="urn:microsoft.com/office/officeart/2005/8/layout/hierarchy3"/>
    <dgm:cxn modelId="{09759280-B4A8-4DD1-A266-8C51D1E63E4C}" srcId="{ADB09AF5-4739-4986-A5AE-BCA57EC04EF4}" destId="{3614CFD8-2189-4760-A48C-0AE462ADD1C3}" srcOrd="2" destOrd="0" parTransId="{8A562FBA-7E44-4720-B9CE-B767C70148C3}" sibTransId="{ADD5124D-F601-4859-A9A7-8C1289CDB974}"/>
    <dgm:cxn modelId="{6F1DD231-FCD5-42F8-90D6-492FF3F0A45E}" type="presOf" srcId="{75F0D8F5-AB59-4D60-9790-8141CC55108B}" destId="{4EF15F96-AC8E-4799-AF91-674A0B3E4C6D}" srcOrd="0" destOrd="0" presId="urn:microsoft.com/office/officeart/2005/8/layout/hierarchy3"/>
    <dgm:cxn modelId="{F89444AB-03F8-4878-9241-AA3349B07E2E}" srcId="{ADB09AF5-4739-4986-A5AE-BCA57EC04EF4}" destId="{A71B013E-1BAE-4B1D-98FF-FD15AECAFF6E}" srcOrd="1" destOrd="0" parTransId="{2F4FF471-3F93-48BB-9456-BC74778F32AC}" sibTransId="{B0BAA318-A082-4A0F-8A3A-F8702CD300D6}"/>
    <dgm:cxn modelId="{140F9DDB-512C-4A60-8D38-5296F008996A}" srcId="{ADB09AF5-4739-4986-A5AE-BCA57EC04EF4}" destId="{F9B14C0E-BC09-48F9-B578-D268FCED715A}" srcOrd="3" destOrd="0" parTransId="{680CDDED-02E1-496C-88A4-3230527B2A0E}" sibTransId="{B7B2604A-0694-4B9E-B37F-90DE18D6AEC8}"/>
    <dgm:cxn modelId="{EB48064C-36F6-4422-9FA2-635F7BC606F3}" type="presOf" srcId="{A71B013E-1BAE-4B1D-98FF-FD15AECAFF6E}" destId="{63C4E37C-58DD-4B90-B2EE-425DCE046720}" srcOrd="0" destOrd="0" presId="urn:microsoft.com/office/officeart/2005/8/layout/hierarchy3"/>
    <dgm:cxn modelId="{51186807-9FC9-41FE-9B73-10DC7D980D49}" type="presOf" srcId="{5C9BFADD-DC92-45B6-985B-71C3C6AC1E55}" destId="{3F3F8942-82CE-4735-AD2C-CA45001CEB3C}" srcOrd="0" destOrd="0" presId="urn:microsoft.com/office/officeart/2005/8/layout/hierarchy3"/>
    <dgm:cxn modelId="{5BC5FE01-84C5-4C14-B859-E75905679324}" type="presOf" srcId="{680CDDED-02E1-496C-88A4-3230527B2A0E}" destId="{A019244F-A047-4158-ADDE-3FF74445C17A}" srcOrd="0" destOrd="0" presId="urn:microsoft.com/office/officeart/2005/8/layout/hierarchy3"/>
    <dgm:cxn modelId="{E96F91E9-A0CB-4B11-AD37-F8599B800B74}" type="presOf" srcId="{ADB09AF5-4739-4986-A5AE-BCA57EC04EF4}" destId="{BB0024D6-9A66-4EBC-8F2F-E373AA75D355}" srcOrd="0" destOrd="0" presId="urn:microsoft.com/office/officeart/2005/8/layout/hierarchy3"/>
    <dgm:cxn modelId="{D9A47186-767B-4373-81EE-FCB509074885}" type="presOf" srcId="{7E8AD0AD-7958-4AFE-8C8A-2486C4C542E9}" destId="{C7FD1A66-C6F3-4EBC-B9FB-E84EAAEF8581}" srcOrd="0" destOrd="0" presId="urn:microsoft.com/office/officeart/2005/8/layout/hierarchy3"/>
    <dgm:cxn modelId="{EC1E080C-A253-43CF-81A5-63B29845832C}" srcId="{ADB09AF5-4739-4986-A5AE-BCA57EC04EF4}" destId="{5C9BFADD-DC92-45B6-985B-71C3C6AC1E55}" srcOrd="0" destOrd="0" parTransId="{DF01C339-114D-4889-9B59-BF720E8D4D78}" sibTransId="{C5D0A161-160E-4021-8B87-0EAB2E291D3F}"/>
    <dgm:cxn modelId="{44D8A558-3582-48CB-85AA-2A7AD3B9DB42}" type="presOf" srcId="{CA5436B5-C1D8-406F-BF2A-089927E3CA70}" destId="{8131E5BC-E528-4D50-82BE-9A618173C463}" srcOrd="0" destOrd="0" presId="urn:microsoft.com/office/officeart/2005/8/layout/hierarchy3"/>
    <dgm:cxn modelId="{10BB871F-125B-4B47-908F-4D5E6CD797CE}" srcId="{E5EAB7B5-72D5-4437-BBAE-78DC15D14F26}" destId="{ADB09AF5-4739-4986-A5AE-BCA57EC04EF4}" srcOrd="0" destOrd="0" parTransId="{D8C68C3B-C1EF-422C-9BCF-851B58F1A803}" sibTransId="{6FAA7AFC-C6A5-4FEA-9A08-94A3AE26FB60}"/>
    <dgm:cxn modelId="{56B9A403-6B69-4906-899C-3528ED6AB826}" type="presParOf" srcId="{ACF80678-4194-4B0A-96E9-836B161B9621}" destId="{9F094A4E-EDEC-4E5F-81B4-A2D3CE427532}" srcOrd="0" destOrd="0" presId="urn:microsoft.com/office/officeart/2005/8/layout/hierarchy3"/>
    <dgm:cxn modelId="{09DE893B-1046-46BA-A77C-40A102678810}" type="presParOf" srcId="{9F094A4E-EDEC-4E5F-81B4-A2D3CE427532}" destId="{4668D0D4-7CEE-4874-809B-E029B1805575}" srcOrd="0" destOrd="0" presId="urn:microsoft.com/office/officeart/2005/8/layout/hierarchy3"/>
    <dgm:cxn modelId="{BBD1496D-6C8D-4A70-9B71-2D54AC3AF421}" type="presParOf" srcId="{4668D0D4-7CEE-4874-809B-E029B1805575}" destId="{BB0024D6-9A66-4EBC-8F2F-E373AA75D355}" srcOrd="0" destOrd="0" presId="urn:microsoft.com/office/officeart/2005/8/layout/hierarchy3"/>
    <dgm:cxn modelId="{8EEEDA38-DD32-4ABB-AD66-7018040A17EE}" type="presParOf" srcId="{4668D0D4-7CEE-4874-809B-E029B1805575}" destId="{6EA0D355-40A4-45B9-B3FA-3BF316E88385}" srcOrd="1" destOrd="0" presId="urn:microsoft.com/office/officeart/2005/8/layout/hierarchy3"/>
    <dgm:cxn modelId="{1B3B4B3E-C0D5-428F-93E3-1D3DFE508FBB}" type="presParOf" srcId="{9F094A4E-EDEC-4E5F-81B4-A2D3CE427532}" destId="{B10285C8-495C-4B3A-BB31-4768C86ED370}" srcOrd="1" destOrd="0" presId="urn:microsoft.com/office/officeart/2005/8/layout/hierarchy3"/>
    <dgm:cxn modelId="{5663C1D9-F3F9-4DFB-9AFD-FBBFC223CC59}" type="presParOf" srcId="{B10285C8-495C-4B3A-BB31-4768C86ED370}" destId="{C0FBDE33-4DAD-4957-85FF-57C09D99E66D}" srcOrd="0" destOrd="0" presId="urn:microsoft.com/office/officeart/2005/8/layout/hierarchy3"/>
    <dgm:cxn modelId="{D3848B93-130A-4A83-8DCA-F782379C626E}" type="presParOf" srcId="{B10285C8-495C-4B3A-BB31-4768C86ED370}" destId="{3F3F8942-82CE-4735-AD2C-CA45001CEB3C}" srcOrd="1" destOrd="0" presId="urn:microsoft.com/office/officeart/2005/8/layout/hierarchy3"/>
    <dgm:cxn modelId="{E5E8C57C-C94C-421E-89DF-FCA08CE67F56}" type="presParOf" srcId="{B10285C8-495C-4B3A-BB31-4768C86ED370}" destId="{968B6F6E-5658-4915-9E63-D00CD69EE271}" srcOrd="2" destOrd="0" presId="urn:microsoft.com/office/officeart/2005/8/layout/hierarchy3"/>
    <dgm:cxn modelId="{408455C2-319C-4B9A-BF8C-A7B5C84000FD}" type="presParOf" srcId="{B10285C8-495C-4B3A-BB31-4768C86ED370}" destId="{63C4E37C-58DD-4B90-B2EE-425DCE046720}" srcOrd="3" destOrd="0" presId="urn:microsoft.com/office/officeart/2005/8/layout/hierarchy3"/>
    <dgm:cxn modelId="{FB936E37-BB57-4A1C-A37A-011A647D8BFD}" type="presParOf" srcId="{B10285C8-495C-4B3A-BB31-4768C86ED370}" destId="{C5547148-A21D-4D21-B58B-793F5E61D671}" srcOrd="4" destOrd="0" presId="urn:microsoft.com/office/officeart/2005/8/layout/hierarchy3"/>
    <dgm:cxn modelId="{E141C9C8-B04E-46BF-8156-29A53CBAC5F0}" type="presParOf" srcId="{B10285C8-495C-4B3A-BB31-4768C86ED370}" destId="{4076BF2B-5EED-4BDB-9830-18309F2ADBBA}" srcOrd="5" destOrd="0" presId="urn:microsoft.com/office/officeart/2005/8/layout/hierarchy3"/>
    <dgm:cxn modelId="{10E7A181-D901-4718-B6D3-D12149A8B4CB}" type="presParOf" srcId="{B10285C8-495C-4B3A-BB31-4768C86ED370}" destId="{A019244F-A047-4158-ADDE-3FF74445C17A}" srcOrd="6" destOrd="0" presId="urn:microsoft.com/office/officeart/2005/8/layout/hierarchy3"/>
    <dgm:cxn modelId="{698AF5F5-2A7D-4F87-A2CA-9F2E79E290A4}" type="presParOf" srcId="{B10285C8-495C-4B3A-BB31-4768C86ED370}" destId="{0D315AA6-51BA-4E3C-8347-09A80B3E2779}" srcOrd="7" destOrd="0" presId="urn:microsoft.com/office/officeart/2005/8/layout/hierarchy3"/>
    <dgm:cxn modelId="{571B6D53-D703-4388-82BC-5CC15C719A4F}" type="presParOf" srcId="{B10285C8-495C-4B3A-BB31-4768C86ED370}" destId="{C7FD1A66-C6F3-4EBC-B9FB-E84EAAEF8581}" srcOrd="8" destOrd="0" presId="urn:microsoft.com/office/officeart/2005/8/layout/hierarchy3"/>
    <dgm:cxn modelId="{83BE8A5B-B66F-4217-89BA-AFB2B6BB81CC}" type="presParOf" srcId="{B10285C8-495C-4B3A-BB31-4768C86ED370}" destId="{4EF15F96-AC8E-4799-AF91-674A0B3E4C6D}" srcOrd="9" destOrd="0" presId="urn:microsoft.com/office/officeart/2005/8/layout/hierarchy3"/>
    <dgm:cxn modelId="{786FB07F-7DF0-416A-8252-2A2D2D7F648E}" type="presParOf" srcId="{B10285C8-495C-4B3A-BB31-4768C86ED370}" destId="{8131E5BC-E528-4D50-82BE-9A618173C463}" srcOrd="10" destOrd="0" presId="urn:microsoft.com/office/officeart/2005/8/layout/hierarchy3"/>
    <dgm:cxn modelId="{D0E4AC12-E9A0-4B6A-AF3A-5AD224746B0F}" type="presParOf" srcId="{B10285C8-495C-4B3A-BB31-4768C86ED370}" destId="{E6C9670F-BDF3-4595-8E64-E3A5FE0BCBA0}" srcOrd="11" destOrd="0" presId="urn:microsoft.com/office/officeart/2005/8/layout/hierarchy3"/>
  </dgm:cxnLst>
  <dgm:bg>
    <a:gradFill>
      <a:gsLst>
        <a:gs pos="0">
          <a:schemeClr val="accent1">
            <a:lumMod val="40000"/>
            <a:lumOff val="60000"/>
          </a:schemeClr>
        </a:gs>
        <a:gs pos="81000">
          <a:schemeClr val="accent4">
            <a:lumMod val="60000"/>
            <a:lumOff val="4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5EAB7B5-72D5-4437-BBAE-78DC15D14F2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B09AF5-4739-4986-A5AE-BCA57EC04EF4}">
      <dgm:prSet phldrT="[Текст]" custT="1"/>
      <dgm:spPr>
        <a:gradFill rotWithShape="0">
          <a:gsLst>
            <a:gs pos="0">
              <a:schemeClr val="accent5">
                <a:lumMod val="40000"/>
                <a:lumOff val="60000"/>
              </a:schemeClr>
            </a:gs>
            <a:gs pos="81000">
              <a:schemeClr val="accent6">
                <a:lumMod val="40000"/>
                <a:lumOff val="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/>
          <a:bevelB prst="angle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Потребность в специалистах:</a:t>
          </a:r>
          <a:endParaRPr lang="ru-RU" sz="16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8C68C3B-C1EF-422C-9BCF-851B58F1A803}" type="parTrans" cxnId="{10BB871F-125B-4B47-908F-4D5E6CD797CE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FAA7AFC-C6A5-4FEA-9A08-94A3AE26FB60}" type="sibTrans" cxnId="{10BB871F-125B-4B47-908F-4D5E6CD797CE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C9BFADD-DC92-45B6-985B-71C3C6AC1E55}">
      <dgm:prSet phldrT="[Текст]" custT="1"/>
      <dgm:spPr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81000">
              <a:schemeClr val="accent5">
                <a:lumMod val="40000"/>
                <a:lumOff val="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/>
          <a:bevelB prst="angle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 врач - терапевт</a:t>
          </a:r>
          <a:endParaRPr lang="ru-RU" sz="16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F01C339-114D-4889-9B59-BF720E8D4D78}" type="parTrans" cxnId="{EC1E080C-A253-43CF-81A5-63B29845832C}">
      <dgm:prSet/>
      <dgm:spPr>
        <a:scene3d>
          <a:camera prst="orthographicFront"/>
          <a:lightRig rig="threePt" dir="t"/>
        </a:scene3d>
        <a:sp3d>
          <a:bevelT/>
          <a:bevelB prst="angle"/>
        </a:sp3d>
      </dgm:spPr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5D0A161-160E-4021-8B87-0EAB2E291D3F}" type="sibTrans" cxnId="{EC1E080C-A253-43CF-81A5-63B29845832C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614CFD8-2189-4760-A48C-0AE462ADD1C3}">
      <dgm:prSet phldrT="[Текст]" custT="1"/>
      <dgm:spPr>
        <a:gradFill rotWithShape="0">
          <a:gsLst>
            <a:gs pos="0">
              <a:schemeClr val="accent4">
                <a:lumMod val="40000"/>
                <a:lumOff val="60000"/>
              </a:schemeClr>
            </a:gs>
            <a:gs pos="81000">
              <a:schemeClr val="accent5">
                <a:lumMod val="40000"/>
                <a:lumOff val="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/>
          <a:bevelB prst="angle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 анестезиолог -реаниматолог</a:t>
          </a:r>
          <a:endParaRPr lang="ru-RU" sz="16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A562FBA-7E44-4720-B9CE-B767C70148C3}" type="parTrans" cxnId="{09759280-B4A8-4DD1-A266-8C51D1E63E4C}">
      <dgm:prSet/>
      <dgm:spPr>
        <a:scene3d>
          <a:camera prst="orthographicFront"/>
          <a:lightRig rig="threePt" dir="t"/>
        </a:scene3d>
        <a:sp3d>
          <a:bevelT/>
          <a:bevelB prst="angle"/>
        </a:sp3d>
      </dgm:spPr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DD5124D-F601-4859-A9A7-8C1289CDB974}" type="sibTrans" cxnId="{09759280-B4A8-4DD1-A266-8C51D1E63E4C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71B013E-1BAE-4B1D-98FF-FD15AECAFF6E}">
      <dgm:prSet phldrT="[Текст]" custT="1"/>
      <dgm:spPr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81000">
              <a:schemeClr val="accent2">
                <a:lumMod val="60000"/>
                <a:lumOff val="4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/>
          <a:bevelB prst="angle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 врач - педиатр</a:t>
          </a:r>
          <a:endParaRPr lang="ru-RU" sz="16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F4FF471-3F93-48BB-9456-BC74778F32AC}" type="parTrans" cxnId="{F89444AB-03F8-4878-9241-AA3349B07E2E}">
      <dgm:prSet/>
      <dgm:spPr>
        <a:scene3d>
          <a:camera prst="orthographicFront"/>
          <a:lightRig rig="threePt" dir="t"/>
        </a:scene3d>
        <a:sp3d>
          <a:bevelT/>
          <a:bevelB prst="angle"/>
        </a:sp3d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0BAA318-A082-4A0F-8A3A-F8702CD300D6}" type="sibTrans" cxnId="{F89444AB-03F8-4878-9241-AA3349B07E2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CF80678-4194-4B0A-96E9-836B161B9621}" type="pres">
      <dgm:prSet presAssocID="{E5EAB7B5-72D5-4437-BBAE-78DC15D14F2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F094A4E-EDEC-4E5F-81B4-A2D3CE427532}" type="pres">
      <dgm:prSet presAssocID="{ADB09AF5-4739-4986-A5AE-BCA57EC04EF4}" presName="root" presStyleCnt="0"/>
      <dgm:spPr>
        <a:scene3d>
          <a:camera prst="orthographicFront"/>
          <a:lightRig rig="threePt" dir="t"/>
        </a:scene3d>
        <a:sp3d>
          <a:bevelT/>
          <a:bevelB prst="angle"/>
        </a:sp3d>
      </dgm:spPr>
    </dgm:pt>
    <dgm:pt modelId="{4668D0D4-7CEE-4874-809B-E029B1805575}" type="pres">
      <dgm:prSet presAssocID="{ADB09AF5-4739-4986-A5AE-BCA57EC04EF4}" presName="rootComposite" presStyleCnt="0"/>
      <dgm:spPr>
        <a:scene3d>
          <a:camera prst="orthographicFront"/>
          <a:lightRig rig="threePt" dir="t"/>
        </a:scene3d>
        <a:sp3d>
          <a:bevelT/>
          <a:bevelB prst="angle"/>
        </a:sp3d>
      </dgm:spPr>
    </dgm:pt>
    <dgm:pt modelId="{BB0024D6-9A66-4EBC-8F2F-E373AA75D355}" type="pres">
      <dgm:prSet presAssocID="{ADB09AF5-4739-4986-A5AE-BCA57EC04EF4}" presName="rootText" presStyleLbl="node1" presStyleIdx="0" presStyleCnt="1"/>
      <dgm:spPr/>
      <dgm:t>
        <a:bodyPr/>
        <a:lstStyle/>
        <a:p>
          <a:endParaRPr lang="ru-RU"/>
        </a:p>
      </dgm:t>
    </dgm:pt>
    <dgm:pt modelId="{6EA0D355-40A4-45B9-B3FA-3BF316E88385}" type="pres">
      <dgm:prSet presAssocID="{ADB09AF5-4739-4986-A5AE-BCA57EC04EF4}" presName="rootConnector" presStyleLbl="node1" presStyleIdx="0" presStyleCnt="1"/>
      <dgm:spPr/>
      <dgm:t>
        <a:bodyPr/>
        <a:lstStyle/>
        <a:p>
          <a:endParaRPr lang="ru-RU"/>
        </a:p>
      </dgm:t>
    </dgm:pt>
    <dgm:pt modelId="{B10285C8-495C-4B3A-BB31-4768C86ED370}" type="pres">
      <dgm:prSet presAssocID="{ADB09AF5-4739-4986-A5AE-BCA57EC04EF4}" presName="childShape" presStyleCnt="0"/>
      <dgm:spPr>
        <a:scene3d>
          <a:camera prst="orthographicFront"/>
          <a:lightRig rig="threePt" dir="t"/>
        </a:scene3d>
        <a:sp3d>
          <a:bevelT/>
          <a:bevelB prst="angle"/>
        </a:sp3d>
      </dgm:spPr>
    </dgm:pt>
    <dgm:pt modelId="{C0FBDE33-4DAD-4957-85FF-57C09D99E66D}" type="pres">
      <dgm:prSet presAssocID="{DF01C339-114D-4889-9B59-BF720E8D4D78}" presName="Name13" presStyleLbl="parChTrans1D2" presStyleIdx="0" presStyleCnt="3"/>
      <dgm:spPr/>
      <dgm:t>
        <a:bodyPr/>
        <a:lstStyle/>
        <a:p>
          <a:endParaRPr lang="ru-RU"/>
        </a:p>
      </dgm:t>
    </dgm:pt>
    <dgm:pt modelId="{3F3F8942-82CE-4735-AD2C-CA45001CEB3C}" type="pres">
      <dgm:prSet presAssocID="{5C9BFADD-DC92-45B6-985B-71C3C6AC1E55}" presName="childText" presStyleLbl="bgAcc1" presStyleIdx="0" presStyleCnt="3" custScaleX="122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B6F6E-5658-4915-9E63-D00CD69EE271}" type="pres">
      <dgm:prSet presAssocID="{2F4FF471-3F93-48BB-9456-BC74778F32AC}" presName="Name13" presStyleLbl="parChTrans1D2" presStyleIdx="1" presStyleCnt="3"/>
      <dgm:spPr/>
      <dgm:t>
        <a:bodyPr/>
        <a:lstStyle/>
        <a:p>
          <a:endParaRPr lang="ru-RU"/>
        </a:p>
      </dgm:t>
    </dgm:pt>
    <dgm:pt modelId="{63C4E37C-58DD-4B90-B2EE-425DCE046720}" type="pres">
      <dgm:prSet presAssocID="{A71B013E-1BAE-4B1D-98FF-FD15AECAFF6E}" presName="childText" presStyleLbl="bgAcc1" presStyleIdx="1" presStyleCnt="3" custScaleX="1209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47148-A21D-4D21-B58B-793F5E61D671}" type="pres">
      <dgm:prSet presAssocID="{8A562FBA-7E44-4720-B9CE-B767C70148C3}" presName="Name13" presStyleLbl="parChTrans1D2" presStyleIdx="2" presStyleCnt="3"/>
      <dgm:spPr/>
      <dgm:t>
        <a:bodyPr/>
        <a:lstStyle/>
        <a:p>
          <a:endParaRPr lang="ru-RU"/>
        </a:p>
      </dgm:t>
    </dgm:pt>
    <dgm:pt modelId="{4076BF2B-5EED-4BDB-9830-18309F2ADBBA}" type="pres">
      <dgm:prSet presAssocID="{3614CFD8-2189-4760-A48C-0AE462ADD1C3}" presName="childText" presStyleLbl="bgAcc1" presStyleIdx="2" presStyleCnt="3" custScaleX="123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195B9E-2054-4C05-8A1F-A9816BC079E4}" type="presOf" srcId="{E5EAB7B5-72D5-4437-BBAE-78DC15D14F26}" destId="{ACF80678-4194-4B0A-96E9-836B161B9621}" srcOrd="0" destOrd="0" presId="urn:microsoft.com/office/officeart/2005/8/layout/hierarchy3"/>
    <dgm:cxn modelId="{DC77F848-6DD5-41F3-B846-0742B6A07A85}" type="presOf" srcId="{A71B013E-1BAE-4B1D-98FF-FD15AECAFF6E}" destId="{63C4E37C-58DD-4B90-B2EE-425DCE046720}" srcOrd="0" destOrd="0" presId="urn:microsoft.com/office/officeart/2005/8/layout/hierarchy3"/>
    <dgm:cxn modelId="{1951BF3A-5BB5-40FF-ACCE-379F6ECD61F0}" type="presOf" srcId="{ADB09AF5-4739-4986-A5AE-BCA57EC04EF4}" destId="{6EA0D355-40A4-45B9-B3FA-3BF316E88385}" srcOrd="1" destOrd="0" presId="urn:microsoft.com/office/officeart/2005/8/layout/hierarchy3"/>
    <dgm:cxn modelId="{09759280-B4A8-4DD1-A266-8C51D1E63E4C}" srcId="{ADB09AF5-4739-4986-A5AE-BCA57EC04EF4}" destId="{3614CFD8-2189-4760-A48C-0AE462ADD1C3}" srcOrd="2" destOrd="0" parTransId="{8A562FBA-7E44-4720-B9CE-B767C70148C3}" sibTransId="{ADD5124D-F601-4859-A9A7-8C1289CDB974}"/>
    <dgm:cxn modelId="{BD3BBE7D-9CAD-4D71-9925-B60F54385D28}" type="presOf" srcId="{ADB09AF5-4739-4986-A5AE-BCA57EC04EF4}" destId="{BB0024D6-9A66-4EBC-8F2F-E373AA75D355}" srcOrd="0" destOrd="0" presId="urn:microsoft.com/office/officeart/2005/8/layout/hierarchy3"/>
    <dgm:cxn modelId="{CD4CFA05-D9C9-492D-BB07-4A368D6122C2}" type="presOf" srcId="{3614CFD8-2189-4760-A48C-0AE462ADD1C3}" destId="{4076BF2B-5EED-4BDB-9830-18309F2ADBBA}" srcOrd="0" destOrd="0" presId="urn:microsoft.com/office/officeart/2005/8/layout/hierarchy3"/>
    <dgm:cxn modelId="{F89444AB-03F8-4878-9241-AA3349B07E2E}" srcId="{ADB09AF5-4739-4986-A5AE-BCA57EC04EF4}" destId="{A71B013E-1BAE-4B1D-98FF-FD15AECAFF6E}" srcOrd="1" destOrd="0" parTransId="{2F4FF471-3F93-48BB-9456-BC74778F32AC}" sibTransId="{B0BAA318-A082-4A0F-8A3A-F8702CD300D6}"/>
    <dgm:cxn modelId="{8F77460C-88D8-4FCF-B08D-9A100FF26F6E}" type="presOf" srcId="{2F4FF471-3F93-48BB-9456-BC74778F32AC}" destId="{968B6F6E-5658-4915-9E63-D00CD69EE271}" srcOrd="0" destOrd="0" presId="urn:microsoft.com/office/officeart/2005/8/layout/hierarchy3"/>
    <dgm:cxn modelId="{183F46F0-6560-4168-8D1D-8A0812564ECD}" type="presOf" srcId="{8A562FBA-7E44-4720-B9CE-B767C70148C3}" destId="{C5547148-A21D-4D21-B58B-793F5E61D671}" srcOrd="0" destOrd="0" presId="urn:microsoft.com/office/officeart/2005/8/layout/hierarchy3"/>
    <dgm:cxn modelId="{83542E12-DB10-4607-BB4E-F83D60601E70}" type="presOf" srcId="{DF01C339-114D-4889-9B59-BF720E8D4D78}" destId="{C0FBDE33-4DAD-4957-85FF-57C09D99E66D}" srcOrd="0" destOrd="0" presId="urn:microsoft.com/office/officeart/2005/8/layout/hierarchy3"/>
    <dgm:cxn modelId="{EC1E080C-A253-43CF-81A5-63B29845832C}" srcId="{ADB09AF5-4739-4986-A5AE-BCA57EC04EF4}" destId="{5C9BFADD-DC92-45B6-985B-71C3C6AC1E55}" srcOrd="0" destOrd="0" parTransId="{DF01C339-114D-4889-9B59-BF720E8D4D78}" sibTransId="{C5D0A161-160E-4021-8B87-0EAB2E291D3F}"/>
    <dgm:cxn modelId="{10BB871F-125B-4B47-908F-4D5E6CD797CE}" srcId="{E5EAB7B5-72D5-4437-BBAE-78DC15D14F26}" destId="{ADB09AF5-4739-4986-A5AE-BCA57EC04EF4}" srcOrd="0" destOrd="0" parTransId="{D8C68C3B-C1EF-422C-9BCF-851B58F1A803}" sibTransId="{6FAA7AFC-C6A5-4FEA-9A08-94A3AE26FB60}"/>
    <dgm:cxn modelId="{0FA6CB4B-CBAA-4D61-A0AE-68C6425F3FD4}" type="presOf" srcId="{5C9BFADD-DC92-45B6-985B-71C3C6AC1E55}" destId="{3F3F8942-82CE-4735-AD2C-CA45001CEB3C}" srcOrd="0" destOrd="0" presId="urn:microsoft.com/office/officeart/2005/8/layout/hierarchy3"/>
    <dgm:cxn modelId="{4562B134-D5AD-4050-8403-97588765F187}" type="presParOf" srcId="{ACF80678-4194-4B0A-96E9-836B161B9621}" destId="{9F094A4E-EDEC-4E5F-81B4-A2D3CE427532}" srcOrd="0" destOrd="0" presId="urn:microsoft.com/office/officeart/2005/8/layout/hierarchy3"/>
    <dgm:cxn modelId="{D1C3F0BE-425A-49B2-A4A5-00F8163395C8}" type="presParOf" srcId="{9F094A4E-EDEC-4E5F-81B4-A2D3CE427532}" destId="{4668D0D4-7CEE-4874-809B-E029B1805575}" srcOrd="0" destOrd="0" presId="urn:microsoft.com/office/officeart/2005/8/layout/hierarchy3"/>
    <dgm:cxn modelId="{07895104-254A-44CE-A9E8-6616D305C979}" type="presParOf" srcId="{4668D0D4-7CEE-4874-809B-E029B1805575}" destId="{BB0024D6-9A66-4EBC-8F2F-E373AA75D355}" srcOrd="0" destOrd="0" presId="urn:microsoft.com/office/officeart/2005/8/layout/hierarchy3"/>
    <dgm:cxn modelId="{8CD497C2-767C-4CDC-99B6-D200A13B02A3}" type="presParOf" srcId="{4668D0D4-7CEE-4874-809B-E029B1805575}" destId="{6EA0D355-40A4-45B9-B3FA-3BF316E88385}" srcOrd="1" destOrd="0" presId="urn:microsoft.com/office/officeart/2005/8/layout/hierarchy3"/>
    <dgm:cxn modelId="{71B9A87A-BA15-4E4B-83CD-DE879E890727}" type="presParOf" srcId="{9F094A4E-EDEC-4E5F-81B4-A2D3CE427532}" destId="{B10285C8-495C-4B3A-BB31-4768C86ED370}" srcOrd="1" destOrd="0" presId="urn:microsoft.com/office/officeart/2005/8/layout/hierarchy3"/>
    <dgm:cxn modelId="{5C6E9DB0-9B08-46FE-A0B5-3B741A2A8E78}" type="presParOf" srcId="{B10285C8-495C-4B3A-BB31-4768C86ED370}" destId="{C0FBDE33-4DAD-4957-85FF-57C09D99E66D}" srcOrd="0" destOrd="0" presId="urn:microsoft.com/office/officeart/2005/8/layout/hierarchy3"/>
    <dgm:cxn modelId="{F9FBD687-5B4F-41D8-A0DA-806ECE49A98F}" type="presParOf" srcId="{B10285C8-495C-4B3A-BB31-4768C86ED370}" destId="{3F3F8942-82CE-4735-AD2C-CA45001CEB3C}" srcOrd="1" destOrd="0" presId="urn:microsoft.com/office/officeart/2005/8/layout/hierarchy3"/>
    <dgm:cxn modelId="{9EBBEA10-C074-43D7-B113-72C7BB2B2716}" type="presParOf" srcId="{B10285C8-495C-4B3A-BB31-4768C86ED370}" destId="{968B6F6E-5658-4915-9E63-D00CD69EE271}" srcOrd="2" destOrd="0" presId="urn:microsoft.com/office/officeart/2005/8/layout/hierarchy3"/>
    <dgm:cxn modelId="{B9292980-3C68-49AC-99D7-C5B4FB12088E}" type="presParOf" srcId="{B10285C8-495C-4B3A-BB31-4768C86ED370}" destId="{63C4E37C-58DD-4B90-B2EE-425DCE046720}" srcOrd="3" destOrd="0" presId="urn:microsoft.com/office/officeart/2005/8/layout/hierarchy3"/>
    <dgm:cxn modelId="{0F7BC82E-0CF3-4002-B84B-8CE82E9ACE64}" type="presParOf" srcId="{B10285C8-495C-4B3A-BB31-4768C86ED370}" destId="{C5547148-A21D-4D21-B58B-793F5E61D671}" srcOrd="4" destOrd="0" presId="urn:microsoft.com/office/officeart/2005/8/layout/hierarchy3"/>
    <dgm:cxn modelId="{3A1F3F9B-B20E-4732-A59F-935A46F3E266}" type="presParOf" srcId="{B10285C8-495C-4B3A-BB31-4768C86ED370}" destId="{4076BF2B-5EED-4BDB-9830-18309F2ADBBA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C07F617-EC2B-4023-9B4A-E109E4CE5534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4FE451-AEF5-4648-9223-6D130A90B14D}">
      <dgm:prSet phldrT="[Текст]" custT="1"/>
      <dgm:spPr>
        <a:solidFill>
          <a:srgbClr val="9CEC98"/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 2015 году проведены мероприятия:</a:t>
          </a:r>
          <a:endParaRPr lang="ru-RU" sz="1600" dirty="0"/>
        </a:p>
      </dgm:t>
    </dgm:pt>
    <dgm:pt modelId="{9802963B-8681-4D20-95A5-5C4EFD8B896F}" type="parTrans" cxnId="{34679421-0092-4DDE-A9CF-C320396A8B6B}">
      <dgm:prSet/>
      <dgm:spPr/>
      <dgm:t>
        <a:bodyPr/>
        <a:lstStyle/>
        <a:p>
          <a:endParaRPr lang="ru-RU"/>
        </a:p>
      </dgm:t>
    </dgm:pt>
    <dgm:pt modelId="{16D33A9F-EE16-4ADA-9A9D-C7888111FDD7}" type="sibTrans" cxnId="{34679421-0092-4DDE-A9CF-C320396A8B6B}">
      <dgm:prSet/>
      <dgm:spPr/>
      <dgm:t>
        <a:bodyPr/>
        <a:lstStyle/>
        <a:p>
          <a:endParaRPr lang="ru-RU"/>
        </a:p>
      </dgm:t>
    </dgm:pt>
    <dgm:pt modelId="{08BBF946-59AA-4790-A8FC-26869F1339D8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Проведена подготовка населения Окуловского района по различным группам</a:t>
          </a:r>
          <a:endParaRPr lang="ru-RU" sz="1400" dirty="0"/>
        </a:p>
      </dgm:t>
    </dgm:pt>
    <dgm:pt modelId="{568D4FE0-57FC-47E5-B560-2CDD8DF7251F}" type="parTrans" cxnId="{3C215DAA-C028-4D0D-893A-5DE4741461CF}">
      <dgm:prSet/>
      <dgm:spPr/>
      <dgm:t>
        <a:bodyPr/>
        <a:lstStyle/>
        <a:p>
          <a:endParaRPr lang="ru-RU"/>
        </a:p>
      </dgm:t>
    </dgm:pt>
    <dgm:pt modelId="{0238E527-0AF5-4ADB-AE57-AD9E53C07742}" type="sibTrans" cxnId="{3C215DAA-C028-4D0D-893A-5DE4741461CF}">
      <dgm:prSet/>
      <dgm:spPr/>
      <dgm:t>
        <a:bodyPr/>
        <a:lstStyle/>
        <a:p>
          <a:endParaRPr lang="ru-RU"/>
        </a:p>
      </dgm:t>
    </dgm:pt>
    <dgm:pt modelId="{E29EB1D2-1A48-4A6F-A2D4-4D96DFF5E809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Обучено работающего населения -1200 человек, учащихся образовательных учреждений – 560 человек, учащихся в образовательных учреждениях среднего профобразования – 163 человека</a:t>
          </a:r>
          <a:endParaRPr lang="ru-RU" sz="1400" dirty="0"/>
        </a:p>
      </dgm:t>
    </dgm:pt>
    <dgm:pt modelId="{7118681B-5C11-48BD-9ED3-70E5B1C131A4}" type="parTrans" cxnId="{4F4025C1-BD48-4276-9E5E-7D55BF4C4D0F}">
      <dgm:prSet/>
      <dgm:spPr/>
      <dgm:t>
        <a:bodyPr/>
        <a:lstStyle/>
        <a:p>
          <a:endParaRPr lang="ru-RU"/>
        </a:p>
      </dgm:t>
    </dgm:pt>
    <dgm:pt modelId="{2BD9FF47-198C-4650-8511-EF7B38F78D23}" type="sibTrans" cxnId="{4F4025C1-BD48-4276-9E5E-7D55BF4C4D0F}">
      <dgm:prSet/>
      <dgm:spPr/>
      <dgm:t>
        <a:bodyPr/>
        <a:lstStyle/>
        <a:p>
          <a:endParaRPr lang="ru-RU"/>
        </a:p>
      </dgm:t>
    </dgm:pt>
    <dgm:pt modelId="{2831BFEE-2E78-4FE9-A0E6-813D148A1645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 соответствии с графиком проведено 5 КШУ и 4 объектовые тренировки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F7E9417-D08C-44E5-87AD-CD5F1541D20A}" type="parTrans" cxnId="{DD69EEF1-3488-4DA5-AF73-82729F77359B}">
      <dgm:prSet/>
      <dgm:spPr/>
      <dgm:t>
        <a:bodyPr/>
        <a:lstStyle/>
        <a:p>
          <a:endParaRPr lang="ru-RU"/>
        </a:p>
      </dgm:t>
    </dgm:pt>
    <dgm:pt modelId="{508748DB-DE12-4870-97B7-5F25F3517EA4}" type="sibTrans" cxnId="{DD69EEF1-3488-4DA5-AF73-82729F77359B}">
      <dgm:prSet/>
      <dgm:spPr/>
      <dgm:t>
        <a:bodyPr/>
        <a:lstStyle/>
        <a:p>
          <a:endParaRPr lang="ru-RU"/>
        </a:p>
      </dgm:t>
    </dgm:pt>
    <dgm:pt modelId="{6ED05C83-5964-4ECB-AE0A-F7C63ECA7FF6}">
      <dgm:prSet/>
      <dgm:spPr/>
      <dgm:t>
        <a:bodyPr/>
        <a:lstStyle/>
        <a:p>
          <a:endParaRPr lang="ru-RU"/>
        </a:p>
      </dgm:t>
    </dgm:pt>
    <dgm:pt modelId="{4B3247D7-97ED-483C-8C97-9FB1F7D013A2}" type="parTrans" cxnId="{64AE843F-B593-4CCD-BE0D-7289453CCF46}">
      <dgm:prSet/>
      <dgm:spPr/>
      <dgm:t>
        <a:bodyPr/>
        <a:lstStyle/>
        <a:p>
          <a:endParaRPr lang="ru-RU"/>
        </a:p>
      </dgm:t>
    </dgm:pt>
    <dgm:pt modelId="{B4AC2EAE-E804-4B14-8E5C-3FB4C8871BD8}" type="sibTrans" cxnId="{64AE843F-B593-4CCD-BE0D-7289453CCF46}">
      <dgm:prSet/>
      <dgm:spPr/>
      <dgm:t>
        <a:bodyPr/>
        <a:lstStyle/>
        <a:p>
          <a:endParaRPr lang="ru-RU"/>
        </a:p>
      </dgm:t>
    </dgm:pt>
    <dgm:pt modelId="{98A01D30-7C8D-401E-8342-1B9B788BC65C}" type="pres">
      <dgm:prSet presAssocID="{0C07F617-EC2B-4023-9B4A-E109E4CE553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5FFE0B5-2B8A-4F04-A385-DF5FB00D6A38}" type="pres">
      <dgm:prSet presAssocID="{F64FE451-AEF5-4648-9223-6D130A90B14D}" presName="singleCycle" presStyleCnt="0"/>
      <dgm:spPr/>
    </dgm:pt>
    <dgm:pt modelId="{F123E7F7-C717-404D-9128-35046D86E29D}" type="pres">
      <dgm:prSet presAssocID="{F64FE451-AEF5-4648-9223-6D130A90B14D}" presName="singleCenter" presStyleLbl="node1" presStyleIdx="0" presStyleCnt="4" custScaleX="130507" custScaleY="54113" custLinFactNeighborX="-780" custLinFactNeighborY="-3359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A2A0A0FC-7204-4190-846F-23EB55A6AE79}" type="pres">
      <dgm:prSet presAssocID="{568D4FE0-57FC-47E5-B560-2CDD8DF7251F}" presName="Name56" presStyleLbl="parChTrans1D2" presStyleIdx="0" presStyleCnt="3"/>
      <dgm:spPr/>
      <dgm:t>
        <a:bodyPr/>
        <a:lstStyle/>
        <a:p>
          <a:endParaRPr lang="ru-RU"/>
        </a:p>
      </dgm:t>
    </dgm:pt>
    <dgm:pt modelId="{C2B22161-E559-45AD-9777-8286D4417BC2}" type="pres">
      <dgm:prSet presAssocID="{08BBF946-59AA-4790-A8FC-26869F1339D8}" presName="text0" presStyleLbl="node1" presStyleIdx="1" presStyleCnt="4" custScaleX="254697" custScaleY="61011" custRadScaleRad="104960" custRadScaleInc="-2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33A5D-B1CD-477F-B7A6-0175613F5263}" type="pres">
      <dgm:prSet presAssocID="{7118681B-5C11-48BD-9ED3-70E5B1C131A4}" presName="Name56" presStyleLbl="parChTrans1D2" presStyleIdx="1" presStyleCnt="3"/>
      <dgm:spPr/>
      <dgm:t>
        <a:bodyPr/>
        <a:lstStyle/>
        <a:p>
          <a:endParaRPr lang="ru-RU"/>
        </a:p>
      </dgm:t>
    </dgm:pt>
    <dgm:pt modelId="{2635F8BF-993B-45C2-9C2C-B18AFD696AAF}" type="pres">
      <dgm:prSet presAssocID="{E29EB1D2-1A48-4A6F-A2D4-4D96DFF5E809}" presName="text0" presStyleLbl="node1" presStyleIdx="2" presStyleCnt="4" custScaleX="277858" custScaleY="125193" custRadScaleRad="116557" custRadScaleInc="-896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E34B4-02E0-47EB-8D2B-CA022CA021ED}" type="pres">
      <dgm:prSet presAssocID="{4F7E9417-D08C-44E5-87AD-CD5F1541D20A}" presName="Name56" presStyleLbl="parChTrans1D2" presStyleIdx="2" presStyleCnt="3"/>
      <dgm:spPr/>
      <dgm:t>
        <a:bodyPr/>
        <a:lstStyle/>
        <a:p>
          <a:endParaRPr lang="ru-RU"/>
        </a:p>
      </dgm:t>
    </dgm:pt>
    <dgm:pt modelId="{E2EE110E-346C-49B8-BC78-841790772C72}" type="pres">
      <dgm:prSet presAssocID="{2831BFEE-2E78-4FE9-A0E6-813D148A1645}" presName="text0" presStyleLbl="node1" presStyleIdx="3" presStyleCnt="4" custScaleX="225529" custScaleY="125191" custRadScaleRad="109656" custRadScaleInc="89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4025C1-BD48-4276-9E5E-7D55BF4C4D0F}" srcId="{F64FE451-AEF5-4648-9223-6D130A90B14D}" destId="{E29EB1D2-1A48-4A6F-A2D4-4D96DFF5E809}" srcOrd="1" destOrd="0" parTransId="{7118681B-5C11-48BD-9ED3-70E5B1C131A4}" sibTransId="{2BD9FF47-198C-4650-8511-EF7B38F78D23}"/>
    <dgm:cxn modelId="{DD69EEF1-3488-4DA5-AF73-82729F77359B}" srcId="{F64FE451-AEF5-4648-9223-6D130A90B14D}" destId="{2831BFEE-2E78-4FE9-A0E6-813D148A1645}" srcOrd="2" destOrd="0" parTransId="{4F7E9417-D08C-44E5-87AD-CD5F1541D20A}" sibTransId="{508748DB-DE12-4870-97B7-5F25F3517EA4}"/>
    <dgm:cxn modelId="{B6FED86D-90BC-420A-B322-E0FE7EC8E1D3}" type="presOf" srcId="{0C07F617-EC2B-4023-9B4A-E109E4CE5534}" destId="{98A01D30-7C8D-401E-8342-1B9B788BC65C}" srcOrd="0" destOrd="0" presId="urn:microsoft.com/office/officeart/2008/layout/RadialCluster"/>
    <dgm:cxn modelId="{0A079E28-B499-478F-B3D0-AF0EFDC4E7BB}" type="presOf" srcId="{568D4FE0-57FC-47E5-B560-2CDD8DF7251F}" destId="{A2A0A0FC-7204-4190-846F-23EB55A6AE79}" srcOrd="0" destOrd="0" presId="urn:microsoft.com/office/officeart/2008/layout/RadialCluster"/>
    <dgm:cxn modelId="{74A069D7-6AD1-4EC3-A62A-18856ED98A6B}" type="presOf" srcId="{7118681B-5C11-48BD-9ED3-70E5B1C131A4}" destId="{AF833A5D-B1CD-477F-B7A6-0175613F5263}" srcOrd="0" destOrd="0" presId="urn:microsoft.com/office/officeart/2008/layout/RadialCluster"/>
    <dgm:cxn modelId="{79D00B87-D67D-4445-8FBA-8D07BAF6AE4E}" type="presOf" srcId="{2831BFEE-2E78-4FE9-A0E6-813D148A1645}" destId="{E2EE110E-346C-49B8-BC78-841790772C72}" srcOrd="0" destOrd="0" presId="urn:microsoft.com/office/officeart/2008/layout/RadialCluster"/>
    <dgm:cxn modelId="{256A0F60-2CCC-4D82-8D62-FDE84016C44D}" type="presOf" srcId="{4F7E9417-D08C-44E5-87AD-CD5F1541D20A}" destId="{1FCE34B4-02E0-47EB-8D2B-CA022CA021ED}" srcOrd="0" destOrd="0" presId="urn:microsoft.com/office/officeart/2008/layout/RadialCluster"/>
    <dgm:cxn modelId="{3C215DAA-C028-4D0D-893A-5DE4741461CF}" srcId="{F64FE451-AEF5-4648-9223-6D130A90B14D}" destId="{08BBF946-59AA-4790-A8FC-26869F1339D8}" srcOrd="0" destOrd="0" parTransId="{568D4FE0-57FC-47E5-B560-2CDD8DF7251F}" sibTransId="{0238E527-0AF5-4ADB-AE57-AD9E53C07742}"/>
    <dgm:cxn modelId="{328987E9-2E61-414E-95C3-D5B61B2213DE}" type="presOf" srcId="{08BBF946-59AA-4790-A8FC-26869F1339D8}" destId="{C2B22161-E559-45AD-9777-8286D4417BC2}" srcOrd="0" destOrd="0" presId="urn:microsoft.com/office/officeart/2008/layout/RadialCluster"/>
    <dgm:cxn modelId="{E4F6142D-D7D3-4BD2-9FBB-411CC920FBA5}" type="presOf" srcId="{F64FE451-AEF5-4648-9223-6D130A90B14D}" destId="{F123E7F7-C717-404D-9128-35046D86E29D}" srcOrd="0" destOrd="0" presId="urn:microsoft.com/office/officeart/2008/layout/RadialCluster"/>
    <dgm:cxn modelId="{34679421-0092-4DDE-A9CF-C320396A8B6B}" srcId="{0C07F617-EC2B-4023-9B4A-E109E4CE5534}" destId="{F64FE451-AEF5-4648-9223-6D130A90B14D}" srcOrd="0" destOrd="0" parTransId="{9802963B-8681-4D20-95A5-5C4EFD8B896F}" sibTransId="{16D33A9F-EE16-4ADA-9A9D-C7888111FDD7}"/>
    <dgm:cxn modelId="{A65F3EA2-ABF9-47F0-A61E-9D3039AFCF3A}" type="presOf" srcId="{E29EB1D2-1A48-4A6F-A2D4-4D96DFF5E809}" destId="{2635F8BF-993B-45C2-9C2C-B18AFD696AAF}" srcOrd="0" destOrd="0" presId="urn:microsoft.com/office/officeart/2008/layout/RadialCluster"/>
    <dgm:cxn modelId="{64AE843F-B593-4CCD-BE0D-7289453CCF46}" srcId="{0C07F617-EC2B-4023-9B4A-E109E4CE5534}" destId="{6ED05C83-5964-4ECB-AE0A-F7C63ECA7FF6}" srcOrd="1" destOrd="0" parTransId="{4B3247D7-97ED-483C-8C97-9FB1F7D013A2}" sibTransId="{B4AC2EAE-E804-4B14-8E5C-3FB4C8871BD8}"/>
    <dgm:cxn modelId="{6A1FACCA-80FB-4946-8942-CB3B3DF54B1F}" type="presParOf" srcId="{98A01D30-7C8D-401E-8342-1B9B788BC65C}" destId="{D5FFE0B5-2B8A-4F04-A385-DF5FB00D6A38}" srcOrd="0" destOrd="0" presId="urn:microsoft.com/office/officeart/2008/layout/RadialCluster"/>
    <dgm:cxn modelId="{A7EC44A5-7FA9-4DD8-96BE-4E94513F9BA8}" type="presParOf" srcId="{D5FFE0B5-2B8A-4F04-A385-DF5FB00D6A38}" destId="{F123E7F7-C717-404D-9128-35046D86E29D}" srcOrd="0" destOrd="0" presId="urn:microsoft.com/office/officeart/2008/layout/RadialCluster"/>
    <dgm:cxn modelId="{D1A5A115-A22E-4FB4-A3E2-016D7D5F2651}" type="presParOf" srcId="{D5FFE0B5-2B8A-4F04-A385-DF5FB00D6A38}" destId="{A2A0A0FC-7204-4190-846F-23EB55A6AE79}" srcOrd="1" destOrd="0" presId="urn:microsoft.com/office/officeart/2008/layout/RadialCluster"/>
    <dgm:cxn modelId="{28B28646-D7E8-4767-98F7-7C86A5FBB650}" type="presParOf" srcId="{D5FFE0B5-2B8A-4F04-A385-DF5FB00D6A38}" destId="{C2B22161-E559-45AD-9777-8286D4417BC2}" srcOrd="2" destOrd="0" presId="urn:microsoft.com/office/officeart/2008/layout/RadialCluster"/>
    <dgm:cxn modelId="{6F85E5ED-957D-46AE-8E71-B91CEEEFE6CF}" type="presParOf" srcId="{D5FFE0B5-2B8A-4F04-A385-DF5FB00D6A38}" destId="{AF833A5D-B1CD-477F-B7A6-0175613F5263}" srcOrd="3" destOrd="0" presId="urn:microsoft.com/office/officeart/2008/layout/RadialCluster"/>
    <dgm:cxn modelId="{9B8C0CDC-D930-40A6-81FA-CC1B45C14940}" type="presParOf" srcId="{D5FFE0B5-2B8A-4F04-A385-DF5FB00D6A38}" destId="{2635F8BF-993B-45C2-9C2C-B18AFD696AAF}" srcOrd="4" destOrd="0" presId="urn:microsoft.com/office/officeart/2008/layout/RadialCluster"/>
    <dgm:cxn modelId="{96479675-C74E-427E-9419-D87FBF45A6D8}" type="presParOf" srcId="{D5FFE0B5-2B8A-4F04-A385-DF5FB00D6A38}" destId="{1FCE34B4-02E0-47EB-8D2B-CA022CA021ED}" srcOrd="5" destOrd="0" presId="urn:microsoft.com/office/officeart/2008/layout/RadialCluster"/>
    <dgm:cxn modelId="{21151D67-95A0-40B7-A5C4-36DB308E972A}" type="presParOf" srcId="{D5FFE0B5-2B8A-4F04-A385-DF5FB00D6A38}" destId="{E2EE110E-346C-49B8-BC78-841790772C72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C07F617-EC2B-4023-9B4A-E109E4CE5534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4FE451-AEF5-4648-9223-6D130A90B14D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В целях организации мероприятий по вопросам изучения безопасности жизнедеятельности:</a:t>
          </a:r>
          <a:endParaRPr lang="ru-RU" sz="1400" dirty="0">
            <a:solidFill>
              <a:schemeClr val="tx1"/>
            </a:solidFill>
          </a:endParaRPr>
        </a:p>
      </dgm:t>
    </dgm:pt>
    <dgm:pt modelId="{9802963B-8681-4D20-95A5-5C4EFD8B896F}" type="parTrans" cxnId="{34679421-0092-4DDE-A9CF-C320396A8B6B}">
      <dgm:prSet/>
      <dgm:spPr/>
      <dgm:t>
        <a:bodyPr/>
        <a:lstStyle/>
        <a:p>
          <a:endParaRPr lang="ru-RU"/>
        </a:p>
      </dgm:t>
    </dgm:pt>
    <dgm:pt modelId="{16D33A9F-EE16-4ADA-9A9D-C7888111FDD7}" type="sibTrans" cxnId="{34679421-0092-4DDE-A9CF-C320396A8B6B}">
      <dgm:prSet/>
      <dgm:spPr/>
      <dgm:t>
        <a:bodyPr/>
        <a:lstStyle/>
        <a:p>
          <a:endParaRPr lang="ru-RU"/>
        </a:p>
      </dgm:t>
    </dgm:pt>
    <dgm:pt modelId="{E29EB1D2-1A48-4A6F-A2D4-4D96DFF5E809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тренировки в день защиты детей с участием 2415 человек</a:t>
          </a:r>
          <a:endParaRPr lang="ru-RU" sz="1400" dirty="0">
            <a:solidFill>
              <a:schemeClr val="tx1"/>
            </a:solidFill>
          </a:endParaRPr>
        </a:p>
      </dgm:t>
    </dgm:pt>
    <dgm:pt modelId="{7118681B-5C11-48BD-9ED3-70E5B1C131A4}" type="parTrans" cxnId="{4F4025C1-BD48-4276-9E5E-7D55BF4C4D0F}">
      <dgm:prSet/>
      <dgm:spPr/>
      <dgm:t>
        <a:bodyPr/>
        <a:lstStyle/>
        <a:p>
          <a:endParaRPr lang="ru-RU"/>
        </a:p>
      </dgm:t>
    </dgm:pt>
    <dgm:pt modelId="{2BD9FF47-198C-4650-8511-EF7B38F78D23}" type="sibTrans" cxnId="{4F4025C1-BD48-4276-9E5E-7D55BF4C4D0F}">
      <dgm:prSet/>
      <dgm:spPr/>
      <dgm:t>
        <a:bodyPr/>
        <a:lstStyle/>
        <a:p>
          <a:endParaRPr lang="ru-RU"/>
        </a:p>
      </dgm:t>
    </dgm:pt>
    <dgm:pt modelId="{2831BFEE-2E78-4FE9-A0E6-813D148A1645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соревнования «Школа безопасности»  с участием 250 человек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F7E9417-D08C-44E5-87AD-CD5F1541D20A}" type="parTrans" cxnId="{DD69EEF1-3488-4DA5-AF73-82729F77359B}">
      <dgm:prSet/>
      <dgm:spPr/>
      <dgm:t>
        <a:bodyPr/>
        <a:lstStyle/>
        <a:p>
          <a:endParaRPr lang="ru-RU"/>
        </a:p>
      </dgm:t>
    </dgm:pt>
    <dgm:pt modelId="{508748DB-DE12-4870-97B7-5F25F3517EA4}" type="sibTrans" cxnId="{DD69EEF1-3488-4DA5-AF73-82729F77359B}">
      <dgm:prSet/>
      <dgm:spPr/>
      <dgm:t>
        <a:bodyPr/>
        <a:lstStyle/>
        <a:p>
          <a:endParaRPr lang="ru-RU"/>
        </a:p>
      </dgm:t>
    </dgm:pt>
    <dgm:pt modelId="{6ED05C83-5964-4ECB-AE0A-F7C63ECA7FF6}">
      <dgm:prSet/>
      <dgm:spPr/>
      <dgm:t>
        <a:bodyPr/>
        <a:lstStyle/>
        <a:p>
          <a:endParaRPr lang="ru-RU"/>
        </a:p>
      </dgm:t>
    </dgm:pt>
    <dgm:pt modelId="{4B3247D7-97ED-483C-8C97-9FB1F7D013A2}" type="parTrans" cxnId="{64AE843F-B593-4CCD-BE0D-7289453CCF46}">
      <dgm:prSet/>
      <dgm:spPr/>
      <dgm:t>
        <a:bodyPr/>
        <a:lstStyle/>
        <a:p>
          <a:endParaRPr lang="ru-RU"/>
        </a:p>
      </dgm:t>
    </dgm:pt>
    <dgm:pt modelId="{B4AC2EAE-E804-4B14-8E5C-3FB4C8871BD8}" type="sibTrans" cxnId="{64AE843F-B593-4CCD-BE0D-7289453CCF46}">
      <dgm:prSet/>
      <dgm:spPr/>
      <dgm:t>
        <a:bodyPr/>
        <a:lstStyle/>
        <a:p>
          <a:endParaRPr lang="ru-RU"/>
        </a:p>
      </dgm:t>
    </dgm:pt>
    <dgm:pt modelId="{08BBF946-59AA-4790-A8FC-26869F1339D8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конкурсы и викторины по тематике ОБЖ с участием 242 человек</a:t>
          </a:r>
          <a:endParaRPr lang="ru-RU" sz="1400" dirty="0">
            <a:solidFill>
              <a:schemeClr val="tx1"/>
            </a:solidFill>
          </a:endParaRPr>
        </a:p>
      </dgm:t>
    </dgm:pt>
    <dgm:pt modelId="{0238E527-0AF5-4ADB-AE57-AD9E53C07742}" type="sibTrans" cxnId="{3C215DAA-C028-4D0D-893A-5DE4741461CF}">
      <dgm:prSet/>
      <dgm:spPr/>
      <dgm:t>
        <a:bodyPr/>
        <a:lstStyle/>
        <a:p>
          <a:endParaRPr lang="ru-RU"/>
        </a:p>
      </dgm:t>
    </dgm:pt>
    <dgm:pt modelId="{568D4FE0-57FC-47E5-B560-2CDD8DF7251F}" type="parTrans" cxnId="{3C215DAA-C028-4D0D-893A-5DE4741461CF}">
      <dgm:prSet/>
      <dgm:spPr/>
      <dgm:t>
        <a:bodyPr/>
        <a:lstStyle/>
        <a:p>
          <a:endParaRPr lang="ru-RU"/>
        </a:p>
      </dgm:t>
    </dgm:pt>
    <dgm:pt modelId="{98A01D30-7C8D-401E-8342-1B9B788BC65C}" type="pres">
      <dgm:prSet presAssocID="{0C07F617-EC2B-4023-9B4A-E109E4CE553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5FFE0B5-2B8A-4F04-A385-DF5FB00D6A38}" type="pres">
      <dgm:prSet presAssocID="{F64FE451-AEF5-4648-9223-6D130A90B14D}" presName="singleCycle" presStyleCnt="0"/>
      <dgm:spPr/>
    </dgm:pt>
    <dgm:pt modelId="{F123E7F7-C717-404D-9128-35046D86E29D}" type="pres">
      <dgm:prSet presAssocID="{F64FE451-AEF5-4648-9223-6D130A90B14D}" presName="singleCenter" presStyleLbl="node1" presStyleIdx="0" presStyleCnt="4" custScaleX="142537" custScaleY="70991" custLinFactNeighborX="-1824" custLinFactNeighborY="-54058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A2A0A0FC-7204-4190-846F-23EB55A6AE79}" type="pres">
      <dgm:prSet presAssocID="{568D4FE0-57FC-47E5-B560-2CDD8DF7251F}" presName="Name56" presStyleLbl="parChTrans1D2" presStyleIdx="0" presStyleCnt="3"/>
      <dgm:spPr/>
      <dgm:t>
        <a:bodyPr/>
        <a:lstStyle/>
        <a:p>
          <a:endParaRPr lang="ru-RU"/>
        </a:p>
      </dgm:t>
    </dgm:pt>
    <dgm:pt modelId="{C2B22161-E559-45AD-9777-8286D4417BC2}" type="pres">
      <dgm:prSet presAssocID="{08BBF946-59AA-4790-A8FC-26869F1339D8}" presName="text0" presStyleLbl="node1" presStyleIdx="1" presStyleCnt="4" custFlipVert="0" custScaleX="220029" custScaleY="80734" custRadScaleRad="41545" custRadScaleInc="-4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33A5D-B1CD-477F-B7A6-0175613F5263}" type="pres">
      <dgm:prSet presAssocID="{7118681B-5C11-48BD-9ED3-70E5B1C131A4}" presName="Name56" presStyleLbl="parChTrans1D2" presStyleIdx="1" presStyleCnt="3"/>
      <dgm:spPr/>
      <dgm:t>
        <a:bodyPr/>
        <a:lstStyle/>
        <a:p>
          <a:endParaRPr lang="ru-RU"/>
        </a:p>
      </dgm:t>
    </dgm:pt>
    <dgm:pt modelId="{2635F8BF-993B-45C2-9C2C-B18AFD696AAF}" type="pres">
      <dgm:prSet presAssocID="{E29EB1D2-1A48-4A6F-A2D4-4D96DFF5E809}" presName="text0" presStyleLbl="node1" presStyleIdx="2" presStyleCnt="4" custScaleX="201968" custScaleY="82779" custRadScaleRad="116557" custRadScaleInc="-896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E34B4-02E0-47EB-8D2B-CA022CA021ED}" type="pres">
      <dgm:prSet presAssocID="{4F7E9417-D08C-44E5-87AD-CD5F1541D20A}" presName="Name56" presStyleLbl="parChTrans1D2" presStyleIdx="2" presStyleCnt="3"/>
      <dgm:spPr/>
      <dgm:t>
        <a:bodyPr/>
        <a:lstStyle/>
        <a:p>
          <a:endParaRPr lang="ru-RU"/>
        </a:p>
      </dgm:t>
    </dgm:pt>
    <dgm:pt modelId="{E2EE110E-346C-49B8-BC78-841790772C72}" type="pres">
      <dgm:prSet presAssocID="{2831BFEE-2E78-4FE9-A0E6-813D148A1645}" presName="text0" presStyleLbl="node1" presStyleIdx="3" presStyleCnt="4" custScaleX="200596" custScaleY="80777" custRadScaleRad="119941" custRadScaleInc="93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4025C1-BD48-4276-9E5E-7D55BF4C4D0F}" srcId="{F64FE451-AEF5-4648-9223-6D130A90B14D}" destId="{E29EB1D2-1A48-4A6F-A2D4-4D96DFF5E809}" srcOrd="1" destOrd="0" parTransId="{7118681B-5C11-48BD-9ED3-70E5B1C131A4}" sibTransId="{2BD9FF47-198C-4650-8511-EF7B38F78D23}"/>
    <dgm:cxn modelId="{144FE45A-5B18-4328-9192-96097E9AC8EE}" type="presOf" srcId="{568D4FE0-57FC-47E5-B560-2CDD8DF7251F}" destId="{A2A0A0FC-7204-4190-846F-23EB55A6AE79}" srcOrd="0" destOrd="0" presId="urn:microsoft.com/office/officeart/2008/layout/RadialCluster"/>
    <dgm:cxn modelId="{DD69EEF1-3488-4DA5-AF73-82729F77359B}" srcId="{F64FE451-AEF5-4648-9223-6D130A90B14D}" destId="{2831BFEE-2E78-4FE9-A0E6-813D148A1645}" srcOrd="2" destOrd="0" parTransId="{4F7E9417-D08C-44E5-87AD-CD5F1541D20A}" sibTransId="{508748DB-DE12-4870-97B7-5F25F3517EA4}"/>
    <dgm:cxn modelId="{AA4AE5C9-C7C6-4C06-BB6D-A3DDAC4A472D}" type="presOf" srcId="{7118681B-5C11-48BD-9ED3-70E5B1C131A4}" destId="{AF833A5D-B1CD-477F-B7A6-0175613F5263}" srcOrd="0" destOrd="0" presId="urn:microsoft.com/office/officeart/2008/layout/RadialCluster"/>
    <dgm:cxn modelId="{B0848936-8986-4C10-A6FA-5B0326C0E14C}" type="presOf" srcId="{F64FE451-AEF5-4648-9223-6D130A90B14D}" destId="{F123E7F7-C717-404D-9128-35046D86E29D}" srcOrd="0" destOrd="0" presId="urn:microsoft.com/office/officeart/2008/layout/RadialCluster"/>
    <dgm:cxn modelId="{3C215DAA-C028-4D0D-893A-5DE4741461CF}" srcId="{F64FE451-AEF5-4648-9223-6D130A90B14D}" destId="{08BBF946-59AA-4790-A8FC-26869F1339D8}" srcOrd="0" destOrd="0" parTransId="{568D4FE0-57FC-47E5-B560-2CDD8DF7251F}" sibTransId="{0238E527-0AF5-4ADB-AE57-AD9E53C07742}"/>
    <dgm:cxn modelId="{07C6A78D-7051-478B-8350-98330A29739A}" type="presOf" srcId="{4F7E9417-D08C-44E5-87AD-CD5F1541D20A}" destId="{1FCE34B4-02E0-47EB-8D2B-CA022CA021ED}" srcOrd="0" destOrd="0" presId="urn:microsoft.com/office/officeart/2008/layout/RadialCluster"/>
    <dgm:cxn modelId="{6516EA38-C4FA-459A-9D3D-0F8214ACDA60}" type="presOf" srcId="{08BBF946-59AA-4790-A8FC-26869F1339D8}" destId="{C2B22161-E559-45AD-9777-8286D4417BC2}" srcOrd="0" destOrd="0" presId="urn:microsoft.com/office/officeart/2008/layout/RadialCluster"/>
    <dgm:cxn modelId="{34679421-0092-4DDE-A9CF-C320396A8B6B}" srcId="{0C07F617-EC2B-4023-9B4A-E109E4CE5534}" destId="{F64FE451-AEF5-4648-9223-6D130A90B14D}" srcOrd="0" destOrd="0" parTransId="{9802963B-8681-4D20-95A5-5C4EFD8B896F}" sibTransId="{16D33A9F-EE16-4ADA-9A9D-C7888111FDD7}"/>
    <dgm:cxn modelId="{13546A3F-425C-4F89-867F-C620B6A60EDF}" type="presOf" srcId="{2831BFEE-2E78-4FE9-A0E6-813D148A1645}" destId="{E2EE110E-346C-49B8-BC78-841790772C72}" srcOrd="0" destOrd="0" presId="urn:microsoft.com/office/officeart/2008/layout/RadialCluster"/>
    <dgm:cxn modelId="{0CDDD363-18AC-4270-AFA0-82309B9C7E8B}" type="presOf" srcId="{E29EB1D2-1A48-4A6F-A2D4-4D96DFF5E809}" destId="{2635F8BF-993B-45C2-9C2C-B18AFD696AAF}" srcOrd="0" destOrd="0" presId="urn:microsoft.com/office/officeart/2008/layout/RadialCluster"/>
    <dgm:cxn modelId="{64AE843F-B593-4CCD-BE0D-7289453CCF46}" srcId="{0C07F617-EC2B-4023-9B4A-E109E4CE5534}" destId="{6ED05C83-5964-4ECB-AE0A-F7C63ECA7FF6}" srcOrd="1" destOrd="0" parTransId="{4B3247D7-97ED-483C-8C97-9FB1F7D013A2}" sibTransId="{B4AC2EAE-E804-4B14-8E5C-3FB4C8871BD8}"/>
    <dgm:cxn modelId="{9E76E225-4D8F-48A7-B044-BD257B50064B}" type="presOf" srcId="{0C07F617-EC2B-4023-9B4A-E109E4CE5534}" destId="{98A01D30-7C8D-401E-8342-1B9B788BC65C}" srcOrd="0" destOrd="0" presId="urn:microsoft.com/office/officeart/2008/layout/RadialCluster"/>
    <dgm:cxn modelId="{C1908756-7A3F-43FD-ACF6-D84F91158848}" type="presParOf" srcId="{98A01D30-7C8D-401E-8342-1B9B788BC65C}" destId="{D5FFE0B5-2B8A-4F04-A385-DF5FB00D6A38}" srcOrd="0" destOrd="0" presId="urn:microsoft.com/office/officeart/2008/layout/RadialCluster"/>
    <dgm:cxn modelId="{2127114E-9793-42E4-A373-55E6858F0973}" type="presParOf" srcId="{D5FFE0B5-2B8A-4F04-A385-DF5FB00D6A38}" destId="{F123E7F7-C717-404D-9128-35046D86E29D}" srcOrd="0" destOrd="0" presId="urn:microsoft.com/office/officeart/2008/layout/RadialCluster"/>
    <dgm:cxn modelId="{35C9527F-13A8-43B1-8442-7725CB826FEF}" type="presParOf" srcId="{D5FFE0B5-2B8A-4F04-A385-DF5FB00D6A38}" destId="{A2A0A0FC-7204-4190-846F-23EB55A6AE79}" srcOrd="1" destOrd="0" presId="urn:microsoft.com/office/officeart/2008/layout/RadialCluster"/>
    <dgm:cxn modelId="{4C5C8A61-A4F2-43D5-88D0-276D3442FDCC}" type="presParOf" srcId="{D5FFE0B5-2B8A-4F04-A385-DF5FB00D6A38}" destId="{C2B22161-E559-45AD-9777-8286D4417BC2}" srcOrd="2" destOrd="0" presId="urn:microsoft.com/office/officeart/2008/layout/RadialCluster"/>
    <dgm:cxn modelId="{8C438DBD-CD99-417F-A59F-E22A1839B0A7}" type="presParOf" srcId="{D5FFE0B5-2B8A-4F04-A385-DF5FB00D6A38}" destId="{AF833A5D-B1CD-477F-B7A6-0175613F5263}" srcOrd="3" destOrd="0" presId="urn:microsoft.com/office/officeart/2008/layout/RadialCluster"/>
    <dgm:cxn modelId="{A5073CA1-6E17-4AFD-B351-A9E96F149F7F}" type="presParOf" srcId="{D5FFE0B5-2B8A-4F04-A385-DF5FB00D6A38}" destId="{2635F8BF-993B-45C2-9C2C-B18AFD696AAF}" srcOrd="4" destOrd="0" presId="urn:microsoft.com/office/officeart/2008/layout/RadialCluster"/>
    <dgm:cxn modelId="{829CDE90-855B-4DCD-8E04-9B39330C4137}" type="presParOf" srcId="{D5FFE0B5-2B8A-4F04-A385-DF5FB00D6A38}" destId="{1FCE34B4-02E0-47EB-8D2B-CA022CA021ED}" srcOrd="5" destOrd="0" presId="urn:microsoft.com/office/officeart/2008/layout/RadialCluster"/>
    <dgm:cxn modelId="{2B7D81FA-8BCE-4275-8FA9-FCBF70CCD8B6}" type="presParOf" srcId="{D5FFE0B5-2B8A-4F04-A385-DF5FB00D6A38}" destId="{E2EE110E-346C-49B8-BC78-841790772C72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C07F617-EC2B-4023-9B4A-E109E4CE5534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4FE451-AEF5-4648-9223-6D130A90B14D}">
      <dgm:prSet phldrT="[Текст]"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В 2015 году Губернатором Новгородской </a:t>
          </a:r>
        </a:p>
        <a:p>
          <a:r>
            <a:rPr lang="ru-RU" sz="1600" dirty="0" smtClean="0">
              <a:solidFill>
                <a:schemeClr val="tx1"/>
              </a:solidFill>
            </a:rPr>
            <a:t>области утверждены:</a:t>
          </a:r>
          <a:endParaRPr lang="ru-RU" sz="1600" dirty="0">
            <a:solidFill>
              <a:schemeClr val="tx1"/>
            </a:solidFill>
          </a:endParaRPr>
        </a:p>
      </dgm:t>
    </dgm:pt>
    <dgm:pt modelId="{9802963B-8681-4D20-95A5-5C4EFD8B896F}" type="parTrans" cxnId="{34679421-0092-4DDE-A9CF-C320396A8B6B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16D33A9F-EE16-4ADA-9A9D-C7888111FDD7}" type="sibTrans" cxnId="{34679421-0092-4DDE-A9CF-C320396A8B6B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08BBF946-59AA-4790-A8FC-26869F1339D8}">
      <dgm:prSet phldrT="[Текст]" custT="1"/>
      <dgm:spPr>
        <a:solidFill>
          <a:srgbClr val="FFFF00">
            <a:alpha val="45000"/>
          </a:srgb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План мероприятий, выполняемых в Администрации муниципального района при нарастании угрозы агрес­сии против РФ до начала мобилизации в РФ и документы, обеспечивающие реализацию плана</a:t>
          </a:r>
          <a:endParaRPr lang="ru-RU" sz="1400" dirty="0">
            <a:solidFill>
              <a:schemeClr val="tx1"/>
            </a:solidFill>
          </a:endParaRPr>
        </a:p>
      </dgm:t>
    </dgm:pt>
    <dgm:pt modelId="{568D4FE0-57FC-47E5-B560-2CDD8DF7251F}" type="parTrans" cxnId="{3C215DAA-C028-4D0D-893A-5DE4741461CF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0238E527-0AF5-4ADB-AE57-AD9E53C07742}" type="sibTrans" cxnId="{3C215DAA-C028-4D0D-893A-5DE4741461CF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E29EB1D2-1A48-4A6F-A2D4-4D96DFF5E809}">
      <dgm:prSet phldrT="[Текст]" custT="1"/>
      <dgm:spPr>
        <a:solidFill>
          <a:srgbClr val="FFFF00">
            <a:alpha val="45000"/>
          </a:srgb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План перевода Администрации муниципального района на условия военного времени и документы, обеспечивающие реализацию плана;</a:t>
          </a:r>
          <a:endParaRPr lang="ru-RU" sz="1400" dirty="0">
            <a:solidFill>
              <a:schemeClr val="tx1"/>
            </a:solidFill>
          </a:endParaRPr>
        </a:p>
      </dgm:t>
    </dgm:pt>
    <dgm:pt modelId="{7118681B-5C11-48BD-9ED3-70E5B1C131A4}" type="parTrans" cxnId="{4F4025C1-BD48-4276-9E5E-7D55BF4C4D0F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2BD9FF47-198C-4650-8511-EF7B38F78D23}" type="sibTrans" cxnId="{4F4025C1-BD48-4276-9E5E-7D55BF4C4D0F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2831BFEE-2E78-4FE9-A0E6-813D148A1645}">
      <dgm:prSet phldrT="[Текст]" custT="1"/>
      <dgm:spPr>
        <a:solidFill>
          <a:srgbClr val="FFFF00">
            <a:alpha val="40000"/>
          </a:srgb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подготовлен и принят ряд распоряжений и постановлений по вопросам мобилизационной подготовки и   обеспечения режима секретности.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F7E9417-D08C-44E5-87AD-CD5F1541D20A}" type="parTrans" cxnId="{DD69EEF1-3488-4DA5-AF73-82729F77359B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508748DB-DE12-4870-97B7-5F25F3517EA4}" type="sibTrans" cxnId="{DD69EEF1-3488-4DA5-AF73-82729F77359B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6ED05C83-5964-4ECB-AE0A-F7C63ECA7FF6}">
      <dgm:prSet/>
      <dgm:spPr/>
      <dgm:t>
        <a:bodyPr/>
        <a:lstStyle/>
        <a:p>
          <a:endParaRPr lang="ru-RU"/>
        </a:p>
      </dgm:t>
    </dgm:pt>
    <dgm:pt modelId="{4B3247D7-97ED-483C-8C97-9FB1F7D013A2}" type="parTrans" cxnId="{64AE843F-B593-4CCD-BE0D-7289453CCF46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B4AC2EAE-E804-4B14-8E5C-3FB4C8871BD8}" type="sibTrans" cxnId="{64AE843F-B593-4CCD-BE0D-7289453CCF46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98A01D30-7C8D-401E-8342-1B9B788BC65C}" type="pres">
      <dgm:prSet presAssocID="{0C07F617-EC2B-4023-9B4A-E109E4CE553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5FFE0B5-2B8A-4F04-A385-DF5FB00D6A38}" type="pres">
      <dgm:prSet presAssocID="{F64FE451-AEF5-4648-9223-6D130A90B14D}" presName="singleCycle" presStyleCnt="0"/>
      <dgm:spPr/>
    </dgm:pt>
    <dgm:pt modelId="{F123E7F7-C717-404D-9128-35046D86E29D}" type="pres">
      <dgm:prSet presAssocID="{F64FE451-AEF5-4648-9223-6D130A90B14D}" presName="singleCenter" presStyleLbl="node1" presStyleIdx="0" presStyleCnt="4" custScaleX="295847" custScaleY="62166" custLinFactNeighborX="3855" custLinFactNeighborY="-49508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A2A0A0FC-7204-4190-846F-23EB55A6AE79}" type="pres">
      <dgm:prSet presAssocID="{568D4FE0-57FC-47E5-B560-2CDD8DF7251F}" presName="Name56" presStyleLbl="parChTrans1D2" presStyleIdx="0" presStyleCnt="3"/>
      <dgm:spPr/>
      <dgm:t>
        <a:bodyPr/>
        <a:lstStyle/>
        <a:p>
          <a:endParaRPr lang="ru-RU"/>
        </a:p>
      </dgm:t>
    </dgm:pt>
    <dgm:pt modelId="{C2B22161-E559-45AD-9777-8286D4417BC2}" type="pres">
      <dgm:prSet presAssocID="{08BBF946-59AA-4790-A8FC-26869F1339D8}" presName="text0" presStyleLbl="node1" presStyleIdx="1" presStyleCnt="4" custScaleX="307391" custScaleY="87228" custRadScaleRad="80770" custRadScaleInc="-907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33A5D-B1CD-477F-B7A6-0175613F5263}" type="pres">
      <dgm:prSet presAssocID="{7118681B-5C11-48BD-9ED3-70E5B1C131A4}" presName="Name56" presStyleLbl="parChTrans1D2" presStyleIdx="1" presStyleCnt="3"/>
      <dgm:spPr/>
      <dgm:t>
        <a:bodyPr/>
        <a:lstStyle/>
        <a:p>
          <a:endParaRPr lang="ru-RU"/>
        </a:p>
      </dgm:t>
    </dgm:pt>
    <dgm:pt modelId="{2635F8BF-993B-45C2-9C2C-B18AFD696AAF}" type="pres">
      <dgm:prSet presAssocID="{E29EB1D2-1A48-4A6F-A2D4-4D96DFF5E809}" presName="text0" presStyleLbl="node1" presStyleIdx="2" presStyleCnt="4" custScaleX="329450" custScaleY="88561" custRadScaleRad="97110" custRadScaleInc="-981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E34B4-02E0-47EB-8D2B-CA022CA021ED}" type="pres">
      <dgm:prSet presAssocID="{4F7E9417-D08C-44E5-87AD-CD5F1541D20A}" presName="Name56" presStyleLbl="parChTrans1D2" presStyleIdx="2" presStyleCnt="3"/>
      <dgm:spPr/>
      <dgm:t>
        <a:bodyPr/>
        <a:lstStyle/>
        <a:p>
          <a:endParaRPr lang="ru-RU"/>
        </a:p>
      </dgm:t>
    </dgm:pt>
    <dgm:pt modelId="{E2EE110E-346C-49B8-BC78-841790772C72}" type="pres">
      <dgm:prSet presAssocID="{2831BFEE-2E78-4FE9-A0E6-813D148A1645}" presName="text0" presStyleLbl="node1" presStyleIdx="3" presStyleCnt="4" custScaleX="225529" custScaleY="125191" custRadScaleRad="17911" custRadScaleInc="-137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9EEF1-3488-4DA5-AF73-82729F77359B}" srcId="{F64FE451-AEF5-4648-9223-6D130A90B14D}" destId="{2831BFEE-2E78-4FE9-A0E6-813D148A1645}" srcOrd="2" destOrd="0" parTransId="{4F7E9417-D08C-44E5-87AD-CD5F1541D20A}" sibTransId="{508748DB-DE12-4870-97B7-5F25F3517EA4}"/>
    <dgm:cxn modelId="{6885AFE8-1C05-44A2-BA78-DE06678D036F}" type="presOf" srcId="{7118681B-5C11-48BD-9ED3-70E5B1C131A4}" destId="{AF833A5D-B1CD-477F-B7A6-0175613F5263}" srcOrd="0" destOrd="0" presId="urn:microsoft.com/office/officeart/2008/layout/RadialCluster"/>
    <dgm:cxn modelId="{34679421-0092-4DDE-A9CF-C320396A8B6B}" srcId="{0C07F617-EC2B-4023-9B4A-E109E4CE5534}" destId="{F64FE451-AEF5-4648-9223-6D130A90B14D}" srcOrd="0" destOrd="0" parTransId="{9802963B-8681-4D20-95A5-5C4EFD8B896F}" sibTransId="{16D33A9F-EE16-4ADA-9A9D-C7888111FDD7}"/>
    <dgm:cxn modelId="{25D3FB78-3C6F-46B9-A450-5E79FC0F90DD}" type="presOf" srcId="{4F7E9417-D08C-44E5-87AD-CD5F1541D20A}" destId="{1FCE34B4-02E0-47EB-8D2B-CA022CA021ED}" srcOrd="0" destOrd="0" presId="urn:microsoft.com/office/officeart/2008/layout/RadialCluster"/>
    <dgm:cxn modelId="{E05D3AC2-B5C3-4F5A-999E-5804B5233A6D}" type="presOf" srcId="{0C07F617-EC2B-4023-9B4A-E109E4CE5534}" destId="{98A01D30-7C8D-401E-8342-1B9B788BC65C}" srcOrd="0" destOrd="0" presId="urn:microsoft.com/office/officeart/2008/layout/RadialCluster"/>
    <dgm:cxn modelId="{64AE843F-B593-4CCD-BE0D-7289453CCF46}" srcId="{0C07F617-EC2B-4023-9B4A-E109E4CE5534}" destId="{6ED05C83-5964-4ECB-AE0A-F7C63ECA7FF6}" srcOrd="1" destOrd="0" parTransId="{4B3247D7-97ED-483C-8C97-9FB1F7D013A2}" sibTransId="{B4AC2EAE-E804-4B14-8E5C-3FB4C8871BD8}"/>
    <dgm:cxn modelId="{C3B03C2C-B9E3-4FE8-AB29-3F94F236FC25}" type="presOf" srcId="{568D4FE0-57FC-47E5-B560-2CDD8DF7251F}" destId="{A2A0A0FC-7204-4190-846F-23EB55A6AE79}" srcOrd="0" destOrd="0" presId="urn:microsoft.com/office/officeart/2008/layout/RadialCluster"/>
    <dgm:cxn modelId="{B209154C-A9AD-440E-AD90-390B4D88813C}" type="presOf" srcId="{2831BFEE-2E78-4FE9-A0E6-813D148A1645}" destId="{E2EE110E-346C-49B8-BC78-841790772C72}" srcOrd="0" destOrd="0" presId="urn:microsoft.com/office/officeart/2008/layout/RadialCluster"/>
    <dgm:cxn modelId="{8AAE3F08-1DB7-4539-8C82-BFABBE552743}" type="presOf" srcId="{E29EB1D2-1A48-4A6F-A2D4-4D96DFF5E809}" destId="{2635F8BF-993B-45C2-9C2C-B18AFD696AAF}" srcOrd="0" destOrd="0" presId="urn:microsoft.com/office/officeart/2008/layout/RadialCluster"/>
    <dgm:cxn modelId="{3C215DAA-C028-4D0D-893A-5DE4741461CF}" srcId="{F64FE451-AEF5-4648-9223-6D130A90B14D}" destId="{08BBF946-59AA-4790-A8FC-26869F1339D8}" srcOrd="0" destOrd="0" parTransId="{568D4FE0-57FC-47E5-B560-2CDD8DF7251F}" sibTransId="{0238E527-0AF5-4ADB-AE57-AD9E53C07742}"/>
    <dgm:cxn modelId="{D4071E6D-5CD0-48F3-804D-83AEF4C4C019}" type="presOf" srcId="{08BBF946-59AA-4790-A8FC-26869F1339D8}" destId="{C2B22161-E559-45AD-9777-8286D4417BC2}" srcOrd="0" destOrd="0" presId="urn:microsoft.com/office/officeart/2008/layout/RadialCluster"/>
    <dgm:cxn modelId="{90B5E3A3-179D-4615-96C0-119356496C9A}" type="presOf" srcId="{F64FE451-AEF5-4648-9223-6D130A90B14D}" destId="{F123E7F7-C717-404D-9128-35046D86E29D}" srcOrd="0" destOrd="0" presId="urn:microsoft.com/office/officeart/2008/layout/RadialCluster"/>
    <dgm:cxn modelId="{4F4025C1-BD48-4276-9E5E-7D55BF4C4D0F}" srcId="{F64FE451-AEF5-4648-9223-6D130A90B14D}" destId="{E29EB1D2-1A48-4A6F-A2D4-4D96DFF5E809}" srcOrd="1" destOrd="0" parTransId="{7118681B-5C11-48BD-9ED3-70E5B1C131A4}" sibTransId="{2BD9FF47-198C-4650-8511-EF7B38F78D23}"/>
    <dgm:cxn modelId="{57A8B784-EE30-4235-9D56-6B8B3AED4885}" type="presParOf" srcId="{98A01D30-7C8D-401E-8342-1B9B788BC65C}" destId="{D5FFE0B5-2B8A-4F04-A385-DF5FB00D6A38}" srcOrd="0" destOrd="0" presId="urn:microsoft.com/office/officeart/2008/layout/RadialCluster"/>
    <dgm:cxn modelId="{8D8ED945-4502-4F92-8CCB-C50F06413338}" type="presParOf" srcId="{D5FFE0B5-2B8A-4F04-A385-DF5FB00D6A38}" destId="{F123E7F7-C717-404D-9128-35046D86E29D}" srcOrd="0" destOrd="0" presId="urn:microsoft.com/office/officeart/2008/layout/RadialCluster"/>
    <dgm:cxn modelId="{B9DA2D23-74CA-4DB1-96FA-4B2FC4756C26}" type="presParOf" srcId="{D5FFE0B5-2B8A-4F04-A385-DF5FB00D6A38}" destId="{A2A0A0FC-7204-4190-846F-23EB55A6AE79}" srcOrd="1" destOrd="0" presId="urn:microsoft.com/office/officeart/2008/layout/RadialCluster"/>
    <dgm:cxn modelId="{BEDC1894-6EC0-436E-8B2D-F335030D23C3}" type="presParOf" srcId="{D5FFE0B5-2B8A-4F04-A385-DF5FB00D6A38}" destId="{C2B22161-E559-45AD-9777-8286D4417BC2}" srcOrd="2" destOrd="0" presId="urn:microsoft.com/office/officeart/2008/layout/RadialCluster"/>
    <dgm:cxn modelId="{A127509B-FD8E-4E7F-854F-33A983F583EE}" type="presParOf" srcId="{D5FFE0B5-2B8A-4F04-A385-DF5FB00D6A38}" destId="{AF833A5D-B1CD-477F-B7A6-0175613F5263}" srcOrd="3" destOrd="0" presId="urn:microsoft.com/office/officeart/2008/layout/RadialCluster"/>
    <dgm:cxn modelId="{D2BAEDD0-211F-449E-8DEB-019942B0B313}" type="presParOf" srcId="{D5FFE0B5-2B8A-4F04-A385-DF5FB00D6A38}" destId="{2635F8BF-993B-45C2-9C2C-B18AFD696AAF}" srcOrd="4" destOrd="0" presId="urn:microsoft.com/office/officeart/2008/layout/RadialCluster"/>
    <dgm:cxn modelId="{0F7DB479-12F9-4C7B-BC4C-4ED9657F8951}" type="presParOf" srcId="{D5FFE0B5-2B8A-4F04-A385-DF5FB00D6A38}" destId="{1FCE34B4-02E0-47EB-8D2B-CA022CA021ED}" srcOrd="5" destOrd="0" presId="urn:microsoft.com/office/officeart/2008/layout/RadialCluster"/>
    <dgm:cxn modelId="{6B80D9E0-B59C-4E49-B9FB-F9FF84F14132}" type="presParOf" srcId="{D5FFE0B5-2B8A-4F04-A385-DF5FB00D6A38}" destId="{E2EE110E-346C-49B8-BC78-841790772C72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C07F617-EC2B-4023-9B4A-E109E4CE5534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4FE451-AEF5-4648-9223-6D130A90B14D}">
      <dgm:prSet phldrT="[Текст]"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Реализация приоритетных направления молодежной политики:</a:t>
          </a:r>
          <a:endParaRPr lang="ru-RU" sz="1600" dirty="0">
            <a:solidFill>
              <a:schemeClr val="tx1"/>
            </a:solidFill>
          </a:endParaRPr>
        </a:p>
      </dgm:t>
    </dgm:pt>
    <dgm:pt modelId="{9802963B-8681-4D20-95A5-5C4EFD8B896F}" type="parTrans" cxnId="{34679421-0092-4DDE-A9CF-C320396A8B6B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16D33A9F-EE16-4ADA-9A9D-C7888111FDD7}" type="sibTrans" cxnId="{34679421-0092-4DDE-A9CF-C320396A8B6B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08BBF946-59AA-4790-A8FC-26869F1339D8}">
      <dgm:prSet phldrT="[Текст]" custT="1"/>
      <dgm:spPr>
        <a:solidFill>
          <a:schemeClr val="accent3">
            <a:lumMod val="60000"/>
            <a:lumOff val="40000"/>
            <a:alpha val="45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патриотическое воспитание </a:t>
          </a:r>
          <a:r>
            <a:rPr lang="ru-RU" sz="1400" smtClean="0">
              <a:solidFill>
                <a:schemeClr val="tx1"/>
              </a:solidFill>
            </a:rPr>
            <a:t>молодежи;</a:t>
          </a:r>
          <a:endParaRPr lang="ru-RU" sz="1400" dirty="0">
            <a:solidFill>
              <a:schemeClr val="tx1"/>
            </a:solidFill>
          </a:endParaRPr>
        </a:p>
      </dgm:t>
    </dgm:pt>
    <dgm:pt modelId="{568D4FE0-57FC-47E5-B560-2CDD8DF7251F}" type="parTrans" cxnId="{3C215DAA-C028-4D0D-893A-5DE4741461CF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0238E527-0AF5-4ADB-AE57-AD9E53C07742}" type="sibTrans" cxnId="{3C215DAA-C028-4D0D-893A-5DE4741461CF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E29EB1D2-1A48-4A6F-A2D4-4D96DFF5E809}">
      <dgm:prSet phldrT="[Текст]" custT="1"/>
      <dgm:spPr>
        <a:solidFill>
          <a:schemeClr val="accent3">
            <a:lumMod val="60000"/>
            <a:lumOff val="40000"/>
            <a:alpha val="45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содействие в организации труда и занятости детей, подростков и молодежи;</a:t>
          </a:r>
          <a:endParaRPr lang="ru-RU" sz="1400" dirty="0">
            <a:solidFill>
              <a:schemeClr val="tx1"/>
            </a:solidFill>
          </a:endParaRPr>
        </a:p>
      </dgm:t>
    </dgm:pt>
    <dgm:pt modelId="{7118681B-5C11-48BD-9ED3-70E5B1C131A4}" type="parTrans" cxnId="{4F4025C1-BD48-4276-9E5E-7D55BF4C4D0F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2BD9FF47-198C-4650-8511-EF7B38F78D23}" type="sibTrans" cxnId="{4F4025C1-BD48-4276-9E5E-7D55BF4C4D0F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2831BFEE-2E78-4FE9-A0E6-813D148A1645}">
      <dgm:prSet phldrT="[Текст]" custT="1"/>
      <dgm:spPr>
        <a:solidFill>
          <a:schemeClr val="accent3">
            <a:lumMod val="60000"/>
            <a:lumOff val="40000"/>
            <a:alpha val="40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400" dirty="0" err="1" smtClean="0">
              <a:solidFill>
                <a:schemeClr val="tx1"/>
              </a:solidFill>
            </a:rPr>
            <a:t>волонтерство</a:t>
          </a:r>
          <a:r>
            <a:rPr lang="ru-RU" sz="1400" dirty="0" smtClean="0">
              <a:solidFill>
                <a:schemeClr val="tx1"/>
              </a:solidFill>
            </a:rPr>
            <a:t>.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F7E9417-D08C-44E5-87AD-CD5F1541D20A}" type="parTrans" cxnId="{DD69EEF1-3488-4DA5-AF73-82729F77359B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508748DB-DE12-4870-97B7-5F25F3517EA4}" type="sibTrans" cxnId="{DD69EEF1-3488-4DA5-AF73-82729F77359B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6ED05C83-5964-4ECB-AE0A-F7C63ECA7FF6}">
      <dgm:prSet/>
      <dgm:spPr/>
      <dgm:t>
        <a:bodyPr/>
        <a:lstStyle/>
        <a:p>
          <a:endParaRPr lang="ru-RU" dirty="0"/>
        </a:p>
      </dgm:t>
    </dgm:pt>
    <dgm:pt modelId="{4B3247D7-97ED-483C-8C97-9FB1F7D013A2}" type="parTrans" cxnId="{64AE843F-B593-4CCD-BE0D-7289453CCF46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B4AC2EAE-E804-4B14-8E5C-3FB4C8871BD8}" type="sibTrans" cxnId="{64AE843F-B593-4CCD-BE0D-7289453CCF46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98A01D30-7C8D-401E-8342-1B9B788BC65C}" type="pres">
      <dgm:prSet presAssocID="{0C07F617-EC2B-4023-9B4A-E109E4CE553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5FFE0B5-2B8A-4F04-A385-DF5FB00D6A38}" type="pres">
      <dgm:prSet presAssocID="{F64FE451-AEF5-4648-9223-6D130A90B14D}" presName="singleCycle" presStyleCnt="0"/>
      <dgm:spPr/>
    </dgm:pt>
    <dgm:pt modelId="{F123E7F7-C717-404D-9128-35046D86E29D}" type="pres">
      <dgm:prSet presAssocID="{F64FE451-AEF5-4648-9223-6D130A90B14D}" presName="singleCenter" presStyleLbl="node1" presStyleIdx="0" presStyleCnt="4" custScaleX="295847" custScaleY="62166" custLinFactNeighborX="3855" custLinFactNeighborY="-49508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A2A0A0FC-7204-4190-846F-23EB55A6AE79}" type="pres">
      <dgm:prSet presAssocID="{568D4FE0-57FC-47E5-B560-2CDD8DF7251F}" presName="Name56" presStyleLbl="parChTrans1D2" presStyleIdx="0" presStyleCnt="3"/>
      <dgm:spPr/>
      <dgm:t>
        <a:bodyPr/>
        <a:lstStyle/>
        <a:p>
          <a:endParaRPr lang="ru-RU"/>
        </a:p>
      </dgm:t>
    </dgm:pt>
    <dgm:pt modelId="{C2B22161-E559-45AD-9777-8286D4417BC2}" type="pres">
      <dgm:prSet presAssocID="{08BBF946-59AA-4790-A8FC-26869F1339D8}" presName="text0" presStyleLbl="node1" presStyleIdx="1" presStyleCnt="4" custScaleX="307391" custScaleY="63024" custRadScaleRad="85040" custRadScaleInc="-85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33A5D-B1CD-477F-B7A6-0175613F5263}" type="pres">
      <dgm:prSet presAssocID="{7118681B-5C11-48BD-9ED3-70E5B1C131A4}" presName="Name56" presStyleLbl="parChTrans1D2" presStyleIdx="1" presStyleCnt="3"/>
      <dgm:spPr/>
      <dgm:t>
        <a:bodyPr/>
        <a:lstStyle/>
        <a:p>
          <a:endParaRPr lang="ru-RU"/>
        </a:p>
      </dgm:t>
    </dgm:pt>
    <dgm:pt modelId="{2635F8BF-993B-45C2-9C2C-B18AFD696AAF}" type="pres">
      <dgm:prSet presAssocID="{E29EB1D2-1A48-4A6F-A2D4-4D96DFF5E809}" presName="text0" presStyleLbl="node1" presStyleIdx="2" presStyleCnt="4" custScaleX="329450" custScaleY="62383" custRadScaleRad="99981" custRadScaleInc="-1024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E34B4-02E0-47EB-8D2B-CA022CA021ED}" type="pres">
      <dgm:prSet presAssocID="{4F7E9417-D08C-44E5-87AD-CD5F1541D20A}" presName="Name56" presStyleLbl="parChTrans1D2" presStyleIdx="2" presStyleCnt="3"/>
      <dgm:spPr/>
      <dgm:t>
        <a:bodyPr/>
        <a:lstStyle/>
        <a:p>
          <a:endParaRPr lang="ru-RU"/>
        </a:p>
      </dgm:t>
    </dgm:pt>
    <dgm:pt modelId="{E2EE110E-346C-49B8-BC78-841790772C72}" type="pres">
      <dgm:prSet presAssocID="{2831BFEE-2E78-4FE9-A0E6-813D148A1645}" presName="text0" presStyleLbl="node1" presStyleIdx="3" presStyleCnt="4" custScaleX="225529" custScaleY="37322" custRadScaleRad="27951" custRadScaleInc="224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4025C1-BD48-4276-9E5E-7D55BF4C4D0F}" srcId="{F64FE451-AEF5-4648-9223-6D130A90B14D}" destId="{E29EB1D2-1A48-4A6F-A2D4-4D96DFF5E809}" srcOrd="1" destOrd="0" parTransId="{7118681B-5C11-48BD-9ED3-70E5B1C131A4}" sibTransId="{2BD9FF47-198C-4650-8511-EF7B38F78D23}"/>
    <dgm:cxn modelId="{D62E0C89-C6BD-4208-B7DF-51340DACB4C4}" type="presOf" srcId="{08BBF946-59AA-4790-A8FC-26869F1339D8}" destId="{C2B22161-E559-45AD-9777-8286D4417BC2}" srcOrd="0" destOrd="0" presId="urn:microsoft.com/office/officeart/2008/layout/RadialCluster"/>
    <dgm:cxn modelId="{DD69EEF1-3488-4DA5-AF73-82729F77359B}" srcId="{F64FE451-AEF5-4648-9223-6D130A90B14D}" destId="{2831BFEE-2E78-4FE9-A0E6-813D148A1645}" srcOrd="2" destOrd="0" parTransId="{4F7E9417-D08C-44E5-87AD-CD5F1541D20A}" sibTransId="{508748DB-DE12-4870-97B7-5F25F3517EA4}"/>
    <dgm:cxn modelId="{22FBFE03-BD90-4DC0-9F8F-C6ACA95931B3}" type="presOf" srcId="{0C07F617-EC2B-4023-9B4A-E109E4CE5534}" destId="{98A01D30-7C8D-401E-8342-1B9B788BC65C}" srcOrd="0" destOrd="0" presId="urn:microsoft.com/office/officeart/2008/layout/RadialCluster"/>
    <dgm:cxn modelId="{D7128988-D925-4D92-8DD8-C1209EDD40FF}" type="presOf" srcId="{568D4FE0-57FC-47E5-B560-2CDD8DF7251F}" destId="{A2A0A0FC-7204-4190-846F-23EB55A6AE79}" srcOrd="0" destOrd="0" presId="urn:microsoft.com/office/officeart/2008/layout/RadialCluster"/>
    <dgm:cxn modelId="{51E60FD1-06F8-4675-BEBF-69CA7191B90E}" type="presOf" srcId="{2831BFEE-2E78-4FE9-A0E6-813D148A1645}" destId="{E2EE110E-346C-49B8-BC78-841790772C72}" srcOrd="0" destOrd="0" presId="urn:microsoft.com/office/officeart/2008/layout/RadialCluster"/>
    <dgm:cxn modelId="{3C215DAA-C028-4D0D-893A-5DE4741461CF}" srcId="{F64FE451-AEF5-4648-9223-6D130A90B14D}" destId="{08BBF946-59AA-4790-A8FC-26869F1339D8}" srcOrd="0" destOrd="0" parTransId="{568D4FE0-57FC-47E5-B560-2CDD8DF7251F}" sibTransId="{0238E527-0AF5-4ADB-AE57-AD9E53C07742}"/>
    <dgm:cxn modelId="{D90875F5-2644-44D1-B53C-FA9486383934}" type="presOf" srcId="{4F7E9417-D08C-44E5-87AD-CD5F1541D20A}" destId="{1FCE34B4-02E0-47EB-8D2B-CA022CA021ED}" srcOrd="0" destOrd="0" presId="urn:microsoft.com/office/officeart/2008/layout/RadialCluster"/>
    <dgm:cxn modelId="{E495B49F-7C8D-4038-9654-F9F3883EF628}" type="presOf" srcId="{7118681B-5C11-48BD-9ED3-70E5B1C131A4}" destId="{AF833A5D-B1CD-477F-B7A6-0175613F5263}" srcOrd="0" destOrd="0" presId="urn:microsoft.com/office/officeart/2008/layout/RadialCluster"/>
    <dgm:cxn modelId="{34679421-0092-4DDE-A9CF-C320396A8B6B}" srcId="{0C07F617-EC2B-4023-9B4A-E109E4CE5534}" destId="{F64FE451-AEF5-4648-9223-6D130A90B14D}" srcOrd="0" destOrd="0" parTransId="{9802963B-8681-4D20-95A5-5C4EFD8B896F}" sibTransId="{16D33A9F-EE16-4ADA-9A9D-C7888111FDD7}"/>
    <dgm:cxn modelId="{64AE843F-B593-4CCD-BE0D-7289453CCF46}" srcId="{0C07F617-EC2B-4023-9B4A-E109E4CE5534}" destId="{6ED05C83-5964-4ECB-AE0A-F7C63ECA7FF6}" srcOrd="1" destOrd="0" parTransId="{4B3247D7-97ED-483C-8C97-9FB1F7D013A2}" sibTransId="{B4AC2EAE-E804-4B14-8E5C-3FB4C8871BD8}"/>
    <dgm:cxn modelId="{6003DD4F-8713-4823-906A-3C707BEBCEF2}" type="presOf" srcId="{F64FE451-AEF5-4648-9223-6D130A90B14D}" destId="{F123E7F7-C717-404D-9128-35046D86E29D}" srcOrd="0" destOrd="0" presId="urn:microsoft.com/office/officeart/2008/layout/RadialCluster"/>
    <dgm:cxn modelId="{9E982A33-D464-4015-A0B3-0008FE46C0B3}" type="presOf" srcId="{E29EB1D2-1A48-4A6F-A2D4-4D96DFF5E809}" destId="{2635F8BF-993B-45C2-9C2C-B18AFD696AAF}" srcOrd="0" destOrd="0" presId="urn:microsoft.com/office/officeart/2008/layout/RadialCluster"/>
    <dgm:cxn modelId="{EED26627-9116-44DD-A83B-430C4C34F5D2}" type="presParOf" srcId="{98A01D30-7C8D-401E-8342-1B9B788BC65C}" destId="{D5FFE0B5-2B8A-4F04-A385-DF5FB00D6A38}" srcOrd="0" destOrd="0" presId="urn:microsoft.com/office/officeart/2008/layout/RadialCluster"/>
    <dgm:cxn modelId="{A969EC67-06DF-4572-8546-508776CC27DA}" type="presParOf" srcId="{D5FFE0B5-2B8A-4F04-A385-DF5FB00D6A38}" destId="{F123E7F7-C717-404D-9128-35046D86E29D}" srcOrd="0" destOrd="0" presId="urn:microsoft.com/office/officeart/2008/layout/RadialCluster"/>
    <dgm:cxn modelId="{00A851F2-A87A-49FC-9F7D-5B8940243188}" type="presParOf" srcId="{D5FFE0B5-2B8A-4F04-A385-DF5FB00D6A38}" destId="{A2A0A0FC-7204-4190-846F-23EB55A6AE79}" srcOrd="1" destOrd="0" presId="urn:microsoft.com/office/officeart/2008/layout/RadialCluster"/>
    <dgm:cxn modelId="{11AF6FA4-9B75-40A1-827D-765917816D93}" type="presParOf" srcId="{D5FFE0B5-2B8A-4F04-A385-DF5FB00D6A38}" destId="{C2B22161-E559-45AD-9777-8286D4417BC2}" srcOrd="2" destOrd="0" presId="urn:microsoft.com/office/officeart/2008/layout/RadialCluster"/>
    <dgm:cxn modelId="{E86F10FF-34E8-4851-9A54-F91DBE208ABB}" type="presParOf" srcId="{D5FFE0B5-2B8A-4F04-A385-DF5FB00D6A38}" destId="{AF833A5D-B1CD-477F-B7A6-0175613F5263}" srcOrd="3" destOrd="0" presId="urn:microsoft.com/office/officeart/2008/layout/RadialCluster"/>
    <dgm:cxn modelId="{6B66B84C-CBF2-49D0-A4FC-4A981EC14E53}" type="presParOf" srcId="{D5FFE0B5-2B8A-4F04-A385-DF5FB00D6A38}" destId="{2635F8BF-993B-45C2-9C2C-B18AFD696AAF}" srcOrd="4" destOrd="0" presId="urn:microsoft.com/office/officeart/2008/layout/RadialCluster"/>
    <dgm:cxn modelId="{25A187EF-1FEE-49B2-8DEB-D2C2373BA9F8}" type="presParOf" srcId="{D5FFE0B5-2B8A-4F04-A385-DF5FB00D6A38}" destId="{1FCE34B4-02E0-47EB-8D2B-CA022CA021ED}" srcOrd="5" destOrd="0" presId="urn:microsoft.com/office/officeart/2008/layout/RadialCluster"/>
    <dgm:cxn modelId="{17F09F70-B6D9-4627-8C4C-EA0E9B80021A}" type="presParOf" srcId="{D5FFE0B5-2B8A-4F04-A385-DF5FB00D6A38}" destId="{E2EE110E-346C-49B8-BC78-841790772C72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9C92E17-AB54-4B7A-BFC6-32E6F20609CF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 phldr="1"/>
      <dgm:spPr/>
    </dgm:pt>
    <dgm:pt modelId="{1BFDA9F3-E510-4A03-9D95-F260C959CF5A}">
      <dgm:prSet phldrT="[Текст]" custT="1"/>
      <dgm:spPr>
        <a:scene3d>
          <a:camera prst="orthographicFront"/>
          <a:lightRig rig="flat" dir="t"/>
        </a:scene3d>
        <a:sp3d prstMaterial="dkEdge">
          <a:bevelT w="8200" h="38100" prst="coolSlant"/>
          <a:bevelB w="165100" prst="coolSlant"/>
        </a:sp3d>
      </dgm:spPr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Утверждена и реализуется территориальная программа государственных гарантий бесплатного оказания гражданам медицинской помощи на 2015 год и на плановый период 2016-2017 годов.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530E4508-01F1-4C25-BED0-25ED59DB65C2}" type="parTrans" cxnId="{2393502F-B5C0-4B77-B5E5-84A6C6780C7B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56DE7E9-2AF2-41BD-87FE-4F0E9BAFD35A}" type="sibTrans" cxnId="{2393502F-B5C0-4B77-B5E5-84A6C6780C7B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30C4A99-1807-4189-92CC-E32B0232E264}">
      <dgm:prSet phldrT="[Текст]" custT="1"/>
      <dgm:spPr>
        <a:scene3d>
          <a:camera prst="orthographicFront"/>
          <a:lightRig rig="flat" dir="t"/>
        </a:scene3d>
        <a:sp3d prstMaterial="dkEdge">
          <a:bevelT w="8200" h="38100" prst="coolSlant"/>
          <a:bevelB w="165100" prst="coolSlant"/>
        </a:sp3d>
      </dgm:spPr>
      <dgm:t>
        <a:bodyPr/>
        <a:lstStyle/>
        <a:p>
          <a:r>
            <a:rPr lang="ru-RU" sz="1200" smtClean="0">
              <a:latin typeface="Arial" pitchFamily="34" charset="0"/>
              <a:cs typeface="Arial" pitchFamily="34" charset="0"/>
            </a:rPr>
            <a:t>Реализуется целевая программа «Совершенствование медицинской помощи больным сосудистыми заболеваемости на 2012-2016 годы».  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A207995C-D7CD-4D31-A745-B06C0B07CC2D}" type="parTrans" cxnId="{91956A97-F24F-4DB2-8BDF-29DC9947D4EF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71971EC-447A-4250-977D-C127D8940CA4}" type="sibTrans" cxnId="{91956A97-F24F-4DB2-8BDF-29DC9947D4EF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CFE1603-2F32-414B-931E-A3E3103AD8C1}">
      <dgm:prSet phldrT="[Текст]" custT="1"/>
      <dgm:spPr>
        <a:scene3d>
          <a:camera prst="orthographicFront"/>
          <a:lightRig rig="flat" dir="t"/>
        </a:scene3d>
        <a:sp3d prstMaterial="dkEdge">
          <a:bevelT w="8200" h="38100" prst="coolSlant"/>
          <a:bevelB w="165100" prst="coolSlant"/>
        </a:sp3d>
      </dgm:spPr>
      <dgm:t>
        <a:bodyPr/>
        <a:lstStyle/>
        <a:p>
          <a:r>
            <a:rPr lang="ru-RU" sz="1200" smtClean="0">
              <a:latin typeface="Arial" pitchFamily="34" charset="0"/>
              <a:cs typeface="Arial" pitchFamily="34" charset="0"/>
            </a:rPr>
            <a:t>Организованы школы для больных с артериальной гипертензией, бронхиальной астмой, сахарным диабетом, язвенной болезни, школа будущих матерей и отцов, школа борьбы с курением.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6BCFF8AA-ED5A-4B0E-84D0-1998F293F706}" type="parTrans" cxnId="{EA76ADA1-61A4-459D-AD26-F761A4CF6FF4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3F5CD9D-E57F-43C4-8FD4-5F7E6D8D8A63}" type="sibTrans" cxnId="{EA76ADA1-61A4-459D-AD26-F761A4CF6FF4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2E0B81C-D4B2-48AD-8467-6B3282C48719}">
      <dgm:prSet phldrT="[Текст]" custT="1"/>
      <dgm:spPr>
        <a:scene3d>
          <a:camera prst="orthographicFront"/>
          <a:lightRig rig="flat" dir="t"/>
        </a:scene3d>
        <a:sp3d prstMaterial="dkEdge">
          <a:bevelT w="8200" h="38100" prst="coolSlant"/>
          <a:bevelB w="165100" prst="coolSlant"/>
        </a:sp3d>
      </dgm:spPr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Работает кабинет медицинской профилактики. 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3765FB4F-4CDD-494A-BA2D-0BE65B525D84}" type="parTrans" cxnId="{9FD5CB55-631E-4700-8767-77B269E7D78D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F2ACD0D-2AA0-4F66-B836-53B38A29210D}" type="sibTrans" cxnId="{9FD5CB55-631E-4700-8767-77B269E7D78D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D4617DF-7F00-42F5-B975-17B1BB25C148}" type="pres">
      <dgm:prSet presAssocID="{A9C92E17-AB54-4B7A-BFC6-32E6F20609CF}" presName="CompostProcess" presStyleCnt="0">
        <dgm:presLayoutVars>
          <dgm:dir/>
          <dgm:resizeHandles val="exact"/>
        </dgm:presLayoutVars>
      </dgm:prSet>
      <dgm:spPr/>
    </dgm:pt>
    <dgm:pt modelId="{61536BDC-DB4D-4F60-A5EF-A3195B16C5A9}" type="pres">
      <dgm:prSet presAssocID="{A9C92E17-AB54-4B7A-BFC6-32E6F20609CF}" presName="arrow" presStyleLbl="bgShp" presStyleIdx="0" presStyleCnt="1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D392CB23-9629-4FB1-84A1-F65E56182FB9}" type="pres">
      <dgm:prSet presAssocID="{A9C92E17-AB54-4B7A-BFC6-32E6F20609CF}" presName="linearProcess" presStyleCnt="0"/>
      <dgm:spPr/>
    </dgm:pt>
    <dgm:pt modelId="{79C8EDCC-46DB-46C5-9956-8F81961655C0}" type="pres">
      <dgm:prSet presAssocID="{1BFDA9F3-E510-4A03-9D95-F260C959CF5A}" presName="textNode" presStyleLbl="node1" presStyleIdx="0" presStyleCnt="4" custScaleX="147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CF077D-7C31-4F1C-B2E2-B506567AF5B9}" type="pres">
      <dgm:prSet presAssocID="{856DE7E9-2AF2-41BD-87FE-4F0E9BAFD35A}" presName="sibTrans" presStyleCnt="0"/>
      <dgm:spPr/>
    </dgm:pt>
    <dgm:pt modelId="{EA743A75-C791-40EA-B7B0-53CC73578D83}" type="pres">
      <dgm:prSet presAssocID="{030C4A99-1807-4189-92CC-E32B0232E264}" presName="textNode" presStyleLbl="node1" presStyleIdx="1" presStyleCnt="4" custScaleX="113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1B02FA-ACF8-4EED-B1BE-242D5B7470A1}" type="pres">
      <dgm:prSet presAssocID="{D71971EC-447A-4250-977D-C127D8940CA4}" presName="sibTrans" presStyleCnt="0"/>
      <dgm:spPr/>
    </dgm:pt>
    <dgm:pt modelId="{B88B3EC7-A0FD-4CEC-9DE2-10D39AC4E2BE}" type="pres">
      <dgm:prSet presAssocID="{7CFE1603-2F32-414B-931E-A3E3103AD8C1}" presName="textNode" presStyleLbl="node1" presStyleIdx="2" presStyleCnt="4" custScaleX="138418" custScaleY="111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D4BE50-B56F-4F7E-A092-8143AC220CAC}" type="pres">
      <dgm:prSet presAssocID="{23F5CD9D-E57F-43C4-8FD4-5F7E6D8D8A63}" presName="sibTrans" presStyleCnt="0"/>
      <dgm:spPr/>
    </dgm:pt>
    <dgm:pt modelId="{E8461DD2-1903-462B-8F41-F28FF40CEE43}" type="pres">
      <dgm:prSet presAssocID="{72E0B81C-D4B2-48AD-8467-6B3282C48719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D5CB55-631E-4700-8767-77B269E7D78D}" srcId="{A9C92E17-AB54-4B7A-BFC6-32E6F20609CF}" destId="{72E0B81C-D4B2-48AD-8467-6B3282C48719}" srcOrd="3" destOrd="0" parTransId="{3765FB4F-4CDD-494A-BA2D-0BE65B525D84}" sibTransId="{1F2ACD0D-2AA0-4F66-B836-53B38A29210D}"/>
    <dgm:cxn modelId="{7822F2E7-1075-46DF-A510-DF22E813F2FE}" type="presOf" srcId="{030C4A99-1807-4189-92CC-E32B0232E264}" destId="{EA743A75-C791-40EA-B7B0-53CC73578D83}" srcOrd="0" destOrd="0" presId="urn:microsoft.com/office/officeart/2005/8/layout/hProcess9"/>
    <dgm:cxn modelId="{91956A97-F24F-4DB2-8BDF-29DC9947D4EF}" srcId="{A9C92E17-AB54-4B7A-BFC6-32E6F20609CF}" destId="{030C4A99-1807-4189-92CC-E32B0232E264}" srcOrd="1" destOrd="0" parTransId="{A207995C-D7CD-4D31-A745-B06C0B07CC2D}" sibTransId="{D71971EC-447A-4250-977D-C127D8940CA4}"/>
    <dgm:cxn modelId="{88ACFD8F-8DA2-4DD7-86D2-862E5D003F4D}" type="presOf" srcId="{1BFDA9F3-E510-4A03-9D95-F260C959CF5A}" destId="{79C8EDCC-46DB-46C5-9956-8F81961655C0}" srcOrd="0" destOrd="0" presId="urn:microsoft.com/office/officeart/2005/8/layout/hProcess9"/>
    <dgm:cxn modelId="{000B62E9-99F4-4400-A347-8E68B22AB16A}" type="presOf" srcId="{7CFE1603-2F32-414B-931E-A3E3103AD8C1}" destId="{B88B3EC7-A0FD-4CEC-9DE2-10D39AC4E2BE}" srcOrd="0" destOrd="0" presId="urn:microsoft.com/office/officeart/2005/8/layout/hProcess9"/>
    <dgm:cxn modelId="{6681309D-5A8A-45F0-9C75-36FB4EBFA623}" type="presOf" srcId="{72E0B81C-D4B2-48AD-8467-6B3282C48719}" destId="{E8461DD2-1903-462B-8F41-F28FF40CEE43}" srcOrd="0" destOrd="0" presId="urn:microsoft.com/office/officeart/2005/8/layout/hProcess9"/>
    <dgm:cxn modelId="{2393502F-B5C0-4B77-B5E5-84A6C6780C7B}" srcId="{A9C92E17-AB54-4B7A-BFC6-32E6F20609CF}" destId="{1BFDA9F3-E510-4A03-9D95-F260C959CF5A}" srcOrd="0" destOrd="0" parTransId="{530E4508-01F1-4C25-BED0-25ED59DB65C2}" sibTransId="{856DE7E9-2AF2-41BD-87FE-4F0E9BAFD35A}"/>
    <dgm:cxn modelId="{EA76ADA1-61A4-459D-AD26-F761A4CF6FF4}" srcId="{A9C92E17-AB54-4B7A-BFC6-32E6F20609CF}" destId="{7CFE1603-2F32-414B-931E-A3E3103AD8C1}" srcOrd="2" destOrd="0" parTransId="{6BCFF8AA-ED5A-4B0E-84D0-1998F293F706}" sibTransId="{23F5CD9D-E57F-43C4-8FD4-5F7E6D8D8A63}"/>
    <dgm:cxn modelId="{F1C1C832-E9DF-49CB-8362-D9F75834564A}" type="presOf" srcId="{A9C92E17-AB54-4B7A-BFC6-32E6F20609CF}" destId="{FD4617DF-7F00-42F5-B975-17B1BB25C148}" srcOrd="0" destOrd="0" presId="urn:microsoft.com/office/officeart/2005/8/layout/hProcess9"/>
    <dgm:cxn modelId="{74A7731B-B35B-405B-BD70-D9C3ECA4CD28}" type="presParOf" srcId="{FD4617DF-7F00-42F5-B975-17B1BB25C148}" destId="{61536BDC-DB4D-4F60-A5EF-A3195B16C5A9}" srcOrd="0" destOrd="0" presId="urn:microsoft.com/office/officeart/2005/8/layout/hProcess9"/>
    <dgm:cxn modelId="{028A6C58-E03B-4729-8FE5-7BB59F0DC30E}" type="presParOf" srcId="{FD4617DF-7F00-42F5-B975-17B1BB25C148}" destId="{D392CB23-9629-4FB1-84A1-F65E56182FB9}" srcOrd="1" destOrd="0" presId="urn:microsoft.com/office/officeart/2005/8/layout/hProcess9"/>
    <dgm:cxn modelId="{4F43D117-1C5E-4E41-87D1-8113BD5C9E73}" type="presParOf" srcId="{D392CB23-9629-4FB1-84A1-F65E56182FB9}" destId="{79C8EDCC-46DB-46C5-9956-8F81961655C0}" srcOrd="0" destOrd="0" presId="urn:microsoft.com/office/officeart/2005/8/layout/hProcess9"/>
    <dgm:cxn modelId="{AE50B4E5-407D-4594-8249-1FF3685F43C9}" type="presParOf" srcId="{D392CB23-9629-4FB1-84A1-F65E56182FB9}" destId="{F5CF077D-7C31-4F1C-B2E2-B506567AF5B9}" srcOrd="1" destOrd="0" presId="urn:microsoft.com/office/officeart/2005/8/layout/hProcess9"/>
    <dgm:cxn modelId="{9F8B932D-3E1A-42DB-938B-F110C8937F52}" type="presParOf" srcId="{D392CB23-9629-4FB1-84A1-F65E56182FB9}" destId="{EA743A75-C791-40EA-B7B0-53CC73578D83}" srcOrd="2" destOrd="0" presId="urn:microsoft.com/office/officeart/2005/8/layout/hProcess9"/>
    <dgm:cxn modelId="{24972CBC-0C9D-449B-808B-2C0C1ED0CEF2}" type="presParOf" srcId="{D392CB23-9629-4FB1-84A1-F65E56182FB9}" destId="{5C1B02FA-ACF8-4EED-B1BE-242D5B7470A1}" srcOrd="3" destOrd="0" presId="urn:microsoft.com/office/officeart/2005/8/layout/hProcess9"/>
    <dgm:cxn modelId="{B97A544E-F4C8-4F2D-B094-FA2A159563BE}" type="presParOf" srcId="{D392CB23-9629-4FB1-84A1-F65E56182FB9}" destId="{B88B3EC7-A0FD-4CEC-9DE2-10D39AC4E2BE}" srcOrd="4" destOrd="0" presId="urn:microsoft.com/office/officeart/2005/8/layout/hProcess9"/>
    <dgm:cxn modelId="{DA667E87-BFC1-42AD-9A59-EAE1300DA97C}" type="presParOf" srcId="{D392CB23-9629-4FB1-84A1-F65E56182FB9}" destId="{78D4BE50-B56F-4F7E-A092-8143AC220CAC}" srcOrd="5" destOrd="0" presId="urn:microsoft.com/office/officeart/2005/8/layout/hProcess9"/>
    <dgm:cxn modelId="{300F7C6E-5F88-4F3D-A9EF-96107B0ECE4D}" type="presParOf" srcId="{D392CB23-9629-4FB1-84A1-F65E56182FB9}" destId="{E8461DD2-1903-462B-8F41-F28FF40CEE4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9C92E17-AB54-4B7A-BFC6-32E6F20609CF}" type="doc">
      <dgm:prSet loTypeId="urn:microsoft.com/office/officeart/2005/8/layout/hProcess9" loCatId="process" qsTypeId="urn:microsoft.com/office/officeart/2005/8/quickstyle/3d2" qsCatId="3D" csTypeId="urn:microsoft.com/office/officeart/2005/8/colors/accent1_2" csCatId="accent1" phldr="1"/>
      <dgm:spPr/>
    </dgm:pt>
    <dgm:pt modelId="{1BFDA9F3-E510-4A03-9D95-F260C959CF5A}">
      <dgm:prSet phldrT="[Текст]" custT="1"/>
      <dgm:spPr>
        <a:gradFill rotWithShape="0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 2015 году созданы 25 дополнительных мест (1 группа) в МАДОУ «Детский сад №8 </a:t>
          </a:r>
          <a:r>
            <a:rPr lang="ru-RU" sz="14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г.Окуловка</a:t>
          </a: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»  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30E4508-01F1-4C25-BED0-25ED59DB65C2}" type="parTrans" cxnId="{2393502F-B5C0-4B77-B5E5-84A6C6780C7B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56DE7E9-2AF2-41BD-87FE-4F0E9BAFD35A}" type="sibTrans" cxnId="{2393502F-B5C0-4B77-B5E5-84A6C6780C7B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30C4A99-1807-4189-92CC-E32B0232E264}">
      <dgm:prSet phldrT="[Текст]" custT="1"/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2 группы на 36 дополнительных мест в помещениях жилого здания, относящиеся к  структуре МАДОУ «Детский сад </a:t>
          </a:r>
          <a:r>
            <a:rPr lang="ru-RU" sz="14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п.Кулотино</a:t>
          </a: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»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207995C-D7CD-4D31-A745-B06C0B07CC2D}" type="parTrans" cxnId="{91956A97-F24F-4DB2-8BDF-29DC9947D4EF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71971EC-447A-4250-977D-C127D8940CA4}" type="sibTrans" cxnId="{91956A97-F24F-4DB2-8BDF-29DC9947D4EF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D4617DF-7F00-42F5-B975-17B1BB25C148}" type="pres">
      <dgm:prSet presAssocID="{A9C92E17-AB54-4B7A-BFC6-32E6F20609CF}" presName="CompostProcess" presStyleCnt="0">
        <dgm:presLayoutVars>
          <dgm:dir/>
          <dgm:resizeHandles val="exact"/>
        </dgm:presLayoutVars>
      </dgm:prSet>
      <dgm:spPr/>
    </dgm:pt>
    <dgm:pt modelId="{61536BDC-DB4D-4F60-A5EF-A3195B16C5A9}" type="pres">
      <dgm:prSet presAssocID="{A9C92E17-AB54-4B7A-BFC6-32E6F20609CF}" presName="arrow" presStyleLbl="bgShp" presStyleIdx="0" presStyleCnt="1"/>
      <dgm:spPr>
        <a:gradFill rotWithShape="0">
          <a:gsLst>
            <a:gs pos="0">
              <a:schemeClr val="bg2">
                <a:lumMod val="75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D392CB23-9629-4FB1-84A1-F65E56182FB9}" type="pres">
      <dgm:prSet presAssocID="{A9C92E17-AB54-4B7A-BFC6-32E6F20609CF}" presName="linearProcess" presStyleCnt="0"/>
      <dgm:spPr/>
    </dgm:pt>
    <dgm:pt modelId="{79C8EDCC-46DB-46C5-9956-8F81961655C0}" type="pres">
      <dgm:prSet presAssocID="{1BFDA9F3-E510-4A03-9D95-F260C959CF5A}" presName="textNode" presStyleLbl="node1" presStyleIdx="0" presStyleCnt="2" custScaleX="158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CF077D-7C31-4F1C-B2E2-B506567AF5B9}" type="pres">
      <dgm:prSet presAssocID="{856DE7E9-2AF2-41BD-87FE-4F0E9BAFD35A}" presName="sibTrans" presStyleCnt="0"/>
      <dgm:spPr/>
    </dgm:pt>
    <dgm:pt modelId="{EA743A75-C791-40EA-B7B0-53CC73578D83}" type="pres">
      <dgm:prSet presAssocID="{030C4A99-1807-4189-92CC-E32B0232E264}" presName="textNode" presStyleLbl="node1" presStyleIdx="1" presStyleCnt="2" custScaleX="113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507B05-4DBB-42B3-BC4B-DDF2D1EE8158}" type="presOf" srcId="{A9C92E17-AB54-4B7A-BFC6-32E6F20609CF}" destId="{FD4617DF-7F00-42F5-B975-17B1BB25C148}" srcOrd="0" destOrd="0" presId="urn:microsoft.com/office/officeart/2005/8/layout/hProcess9"/>
    <dgm:cxn modelId="{99859613-FB8E-415E-A6AE-487FAAAECD14}" type="presOf" srcId="{030C4A99-1807-4189-92CC-E32B0232E264}" destId="{EA743A75-C791-40EA-B7B0-53CC73578D83}" srcOrd="0" destOrd="0" presId="urn:microsoft.com/office/officeart/2005/8/layout/hProcess9"/>
    <dgm:cxn modelId="{91956A97-F24F-4DB2-8BDF-29DC9947D4EF}" srcId="{A9C92E17-AB54-4B7A-BFC6-32E6F20609CF}" destId="{030C4A99-1807-4189-92CC-E32B0232E264}" srcOrd="1" destOrd="0" parTransId="{A207995C-D7CD-4D31-A745-B06C0B07CC2D}" sibTransId="{D71971EC-447A-4250-977D-C127D8940CA4}"/>
    <dgm:cxn modelId="{2393502F-B5C0-4B77-B5E5-84A6C6780C7B}" srcId="{A9C92E17-AB54-4B7A-BFC6-32E6F20609CF}" destId="{1BFDA9F3-E510-4A03-9D95-F260C959CF5A}" srcOrd="0" destOrd="0" parTransId="{530E4508-01F1-4C25-BED0-25ED59DB65C2}" sibTransId="{856DE7E9-2AF2-41BD-87FE-4F0E9BAFD35A}"/>
    <dgm:cxn modelId="{E07DEC25-DC42-41F9-A995-356DABCB4A89}" type="presOf" srcId="{1BFDA9F3-E510-4A03-9D95-F260C959CF5A}" destId="{79C8EDCC-46DB-46C5-9956-8F81961655C0}" srcOrd="0" destOrd="0" presId="urn:microsoft.com/office/officeart/2005/8/layout/hProcess9"/>
    <dgm:cxn modelId="{ADEC96D8-2EE5-48E7-92DA-8EEBA2125815}" type="presParOf" srcId="{FD4617DF-7F00-42F5-B975-17B1BB25C148}" destId="{61536BDC-DB4D-4F60-A5EF-A3195B16C5A9}" srcOrd="0" destOrd="0" presId="urn:microsoft.com/office/officeart/2005/8/layout/hProcess9"/>
    <dgm:cxn modelId="{3C32C89A-A2B1-4129-8800-8AB06E43500B}" type="presParOf" srcId="{FD4617DF-7F00-42F5-B975-17B1BB25C148}" destId="{D392CB23-9629-4FB1-84A1-F65E56182FB9}" srcOrd="1" destOrd="0" presId="urn:microsoft.com/office/officeart/2005/8/layout/hProcess9"/>
    <dgm:cxn modelId="{196A3F07-0C09-417E-B2BE-935B2DB8AB13}" type="presParOf" srcId="{D392CB23-9629-4FB1-84A1-F65E56182FB9}" destId="{79C8EDCC-46DB-46C5-9956-8F81961655C0}" srcOrd="0" destOrd="0" presId="urn:microsoft.com/office/officeart/2005/8/layout/hProcess9"/>
    <dgm:cxn modelId="{D57E89D7-3C97-46B5-8216-BEB6A7B09AE7}" type="presParOf" srcId="{D392CB23-9629-4FB1-84A1-F65E56182FB9}" destId="{F5CF077D-7C31-4F1C-B2E2-B506567AF5B9}" srcOrd="1" destOrd="0" presId="urn:microsoft.com/office/officeart/2005/8/layout/hProcess9"/>
    <dgm:cxn modelId="{B8C8A064-C3E9-481B-B2D7-426BB603B1AA}" type="presParOf" srcId="{D392CB23-9629-4FB1-84A1-F65E56182FB9}" destId="{EA743A75-C791-40EA-B7B0-53CC73578D83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753425C-43E0-4A95-9D51-1525E0775A5E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847755-657E-43AE-8FBA-DBBD087B2583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В целях реализации мер по улучшению жилищных условий молодых семей в Окуловском муниципальном районе действует муниципальная программа «Обеспечение жильем молодых семей в Окуловском муници­пальном районе  на 2015-2017 годы» 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F39903AE-9C08-4167-B1F0-951AEA17448F}" type="parTrans" cxnId="{2375A805-01D1-490F-8A69-6E636D11A1A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70B44AE-CD86-4E09-B71D-45E8D2939904}" type="sibTrans" cxnId="{2375A805-01D1-490F-8A69-6E636D11A1A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22333DE-FE70-4122-A509-7231519D7B8C}">
      <dgm:prSet phldrT="[Текст]"/>
      <dgm:spPr/>
      <dgm:t>
        <a:bodyPr/>
        <a:lstStyle/>
        <a:p>
          <a:r>
            <a:rPr lang="ru-RU" b="0" dirty="0" smtClean="0">
              <a:latin typeface="Arial" pitchFamily="34" charset="0"/>
              <a:cs typeface="Arial" pitchFamily="34" charset="0"/>
            </a:rPr>
            <a:t>На 1 января 2016 года в льготную очередь по обеспечению земельными участками для индивидуального жилищного строительства включены 133 многодетные семьи, 64 молодых семей и 28 семей с детьми – инвалидами (потребность – 225 земельных участков).</a:t>
          </a:r>
          <a:endParaRPr lang="ru-RU" b="0" dirty="0">
            <a:latin typeface="Arial" pitchFamily="34" charset="0"/>
            <a:cs typeface="Arial" pitchFamily="34" charset="0"/>
          </a:endParaRPr>
        </a:p>
      </dgm:t>
    </dgm:pt>
    <dgm:pt modelId="{AE447B27-3CAB-4EC2-8B7F-683634F40FA0}" type="parTrans" cxnId="{89186D50-C16F-41BE-8B18-AA332FEDCF8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533E68F-83A9-4985-8E7C-09C1D9FA24E2}" type="sibTrans" cxnId="{89186D50-C16F-41BE-8B18-AA332FEDCF8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8D4BC9C-334C-4439-8BFA-2D7B4971FB83}">
      <dgm:prSet phldrT="[Текст]"/>
      <dgm:spPr/>
      <dgm:t>
        <a:bodyPr/>
        <a:lstStyle/>
        <a:p>
          <a:r>
            <a:rPr lang="ru-RU" b="0" dirty="0" smtClean="0">
              <a:latin typeface="Arial" pitchFamily="34" charset="0"/>
              <a:cs typeface="Arial" pitchFamily="34" charset="0"/>
            </a:rPr>
            <a:t>На 1 января 2016 года на учете в качестве нуждающихся в улучшении жилищных условий по Окуловскому муниципальному району состоит  853 человека.</a:t>
          </a:r>
          <a:endParaRPr lang="ru-RU" b="0" dirty="0">
            <a:latin typeface="Arial" pitchFamily="34" charset="0"/>
            <a:cs typeface="Arial" pitchFamily="34" charset="0"/>
          </a:endParaRPr>
        </a:p>
      </dgm:t>
    </dgm:pt>
    <dgm:pt modelId="{B5A05A12-8477-47EC-992A-8C9FECB1FE1A}" type="parTrans" cxnId="{5C60B1FC-2432-4379-88A9-58A29B002F9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E5C3EA9E-1446-4F54-982D-26BA66646F08}" type="sibTrans" cxnId="{5C60B1FC-2432-4379-88A9-58A29B002F9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9E05D57-3E3F-4D9C-A3AD-49E597BC2B0E}">
      <dgm:prSet phldrT="[Текст]"/>
      <dgm:spPr/>
      <dgm:t>
        <a:bodyPr/>
        <a:lstStyle/>
        <a:p>
          <a:r>
            <a:rPr lang="ru-RU" b="0" dirty="0" smtClean="0">
              <a:latin typeface="Arial" pitchFamily="34" charset="0"/>
              <a:cs typeface="Arial" pitchFamily="34" charset="0"/>
            </a:rPr>
            <a:t>Предоставлены земельные участки 127 многодетным семьям, 62 молодым семьям и 28 семьям с детьми инвалидами (217 земельных участков)</a:t>
          </a:r>
          <a:endParaRPr lang="ru-RU" b="0" dirty="0">
            <a:latin typeface="Arial" pitchFamily="34" charset="0"/>
            <a:cs typeface="Arial" pitchFamily="34" charset="0"/>
          </a:endParaRPr>
        </a:p>
      </dgm:t>
    </dgm:pt>
    <dgm:pt modelId="{FA426203-5DB2-4BE5-A817-084E232E0907}" type="parTrans" cxnId="{5AFB39CB-AC88-4BA6-BBB9-A5D94D53BF8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C1F4CCA-E197-453F-80CB-D291B59AE4A1}" type="sibTrans" cxnId="{5AFB39CB-AC88-4BA6-BBB9-A5D94D53BF8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B87733EA-43D8-4F74-B7BD-95143F5475DC}">
      <dgm:prSet phldrT="[Текст]"/>
      <dgm:spPr/>
      <dgm:t>
        <a:bodyPr/>
        <a:lstStyle/>
        <a:p>
          <a:r>
            <a:rPr lang="ru-RU" b="0" dirty="0" smtClean="0">
              <a:latin typeface="Arial" pitchFamily="34" charset="0"/>
              <a:cs typeface="Arial" pitchFamily="34" charset="0"/>
            </a:rPr>
            <a:t>В 2015 году «льготникам» предоставлено 27 земельных участков. </a:t>
          </a:r>
          <a:endParaRPr lang="ru-RU" b="0" dirty="0">
            <a:latin typeface="Arial" pitchFamily="34" charset="0"/>
            <a:cs typeface="Arial" pitchFamily="34" charset="0"/>
          </a:endParaRPr>
        </a:p>
      </dgm:t>
    </dgm:pt>
    <dgm:pt modelId="{FCC1CBC5-9FD0-4363-9DD2-4B35FE8F83D9}" type="parTrans" cxnId="{2BF58BA7-D44C-4BE4-A045-2577F8386B5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86EAA039-3CB2-4D2D-80B8-F15ABA80781E}" type="sibTrans" cxnId="{2BF58BA7-D44C-4BE4-A045-2577F8386B5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9AB37ED-039B-4812-AC84-EE7637410C8B}" type="pres">
      <dgm:prSet presAssocID="{C753425C-43E0-4A95-9D51-1525E0775A5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015CC5-56C8-4B6D-8019-2EED980C4EDC}" type="pres">
      <dgm:prSet presAssocID="{0C847755-657E-43AE-8FBA-DBBD087B2583}" presName="parentText" presStyleLbl="node1" presStyleIdx="0" presStyleCnt="1" custLinFactNeighborX="329" custLinFactNeighborY="-105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5EA10-3B82-4438-A424-9F0559BEA870}" type="pres">
      <dgm:prSet presAssocID="{0C847755-657E-43AE-8FBA-DBBD087B2583}" presName="childText" presStyleLbl="revTx" presStyleIdx="0" presStyleCnt="1" custLinFactNeighborY="1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1564CD-3242-4C20-976C-AA45D946D682}" type="presOf" srcId="{B87733EA-43D8-4F74-B7BD-95143F5475DC}" destId="{06F5EA10-3B82-4438-A424-9F0559BEA870}" srcOrd="0" destOrd="3" presId="urn:microsoft.com/office/officeart/2005/8/layout/vList2"/>
    <dgm:cxn modelId="{89186D50-C16F-41BE-8B18-AA332FEDCF80}" srcId="{0C847755-657E-43AE-8FBA-DBBD087B2583}" destId="{C22333DE-FE70-4122-A509-7231519D7B8C}" srcOrd="1" destOrd="0" parTransId="{AE447B27-3CAB-4EC2-8B7F-683634F40FA0}" sibTransId="{C533E68F-83A9-4985-8E7C-09C1D9FA24E2}"/>
    <dgm:cxn modelId="{9C1DB299-00BB-4FC5-8039-F8B6F21DACFB}" type="presOf" srcId="{C8D4BC9C-334C-4439-8BFA-2D7B4971FB83}" destId="{06F5EA10-3B82-4438-A424-9F0559BEA870}" srcOrd="0" destOrd="0" presId="urn:microsoft.com/office/officeart/2005/8/layout/vList2"/>
    <dgm:cxn modelId="{2375A805-01D1-490F-8A69-6E636D11A1AA}" srcId="{C753425C-43E0-4A95-9D51-1525E0775A5E}" destId="{0C847755-657E-43AE-8FBA-DBBD087B2583}" srcOrd="0" destOrd="0" parTransId="{F39903AE-9C08-4167-B1F0-951AEA17448F}" sibTransId="{970B44AE-CD86-4E09-B71D-45E8D2939904}"/>
    <dgm:cxn modelId="{5C60B1FC-2432-4379-88A9-58A29B002F9D}" srcId="{0C847755-657E-43AE-8FBA-DBBD087B2583}" destId="{C8D4BC9C-334C-4439-8BFA-2D7B4971FB83}" srcOrd="0" destOrd="0" parTransId="{B5A05A12-8477-47EC-992A-8C9FECB1FE1A}" sibTransId="{E5C3EA9E-1446-4F54-982D-26BA66646F08}"/>
    <dgm:cxn modelId="{5AFB39CB-AC88-4BA6-BBB9-A5D94D53BF88}" srcId="{0C847755-657E-43AE-8FBA-DBBD087B2583}" destId="{49E05D57-3E3F-4D9C-A3AD-49E597BC2B0E}" srcOrd="2" destOrd="0" parTransId="{FA426203-5DB2-4BE5-A817-084E232E0907}" sibTransId="{CC1F4CCA-E197-453F-80CB-D291B59AE4A1}"/>
    <dgm:cxn modelId="{2BF58BA7-D44C-4BE4-A045-2577F8386B57}" srcId="{0C847755-657E-43AE-8FBA-DBBD087B2583}" destId="{B87733EA-43D8-4F74-B7BD-95143F5475DC}" srcOrd="3" destOrd="0" parTransId="{FCC1CBC5-9FD0-4363-9DD2-4B35FE8F83D9}" sibTransId="{86EAA039-3CB2-4D2D-80B8-F15ABA80781E}"/>
    <dgm:cxn modelId="{90CE351A-A728-47A6-8F2B-D941E022CFAE}" type="presOf" srcId="{C22333DE-FE70-4122-A509-7231519D7B8C}" destId="{06F5EA10-3B82-4438-A424-9F0559BEA870}" srcOrd="0" destOrd="1" presId="urn:microsoft.com/office/officeart/2005/8/layout/vList2"/>
    <dgm:cxn modelId="{3ABC0A80-8E6B-47E7-B6DE-9C71E881E634}" type="presOf" srcId="{49E05D57-3E3F-4D9C-A3AD-49E597BC2B0E}" destId="{06F5EA10-3B82-4438-A424-9F0559BEA870}" srcOrd="0" destOrd="2" presId="urn:microsoft.com/office/officeart/2005/8/layout/vList2"/>
    <dgm:cxn modelId="{8C3CBEF0-5E79-4ADD-A546-5E27D71FA482}" type="presOf" srcId="{C753425C-43E0-4A95-9D51-1525E0775A5E}" destId="{F9AB37ED-039B-4812-AC84-EE7637410C8B}" srcOrd="0" destOrd="0" presId="urn:microsoft.com/office/officeart/2005/8/layout/vList2"/>
    <dgm:cxn modelId="{71E37255-72A2-4191-80E4-E1A08674A926}" type="presOf" srcId="{0C847755-657E-43AE-8FBA-DBBD087B2583}" destId="{DF015CC5-56C8-4B6D-8019-2EED980C4EDC}" srcOrd="0" destOrd="0" presId="urn:microsoft.com/office/officeart/2005/8/layout/vList2"/>
    <dgm:cxn modelId="{18873FFB-0287-426F-AF33-3D466BB2772C}" type="presParOf" srcId="{F9AB37ED-039B-4812-AC84-EE7637410C8B}" destId="{DF015CC5-56C8-4B6D-8019-2EED980C4EDC}" srcOrd="0" destOrd="0" presId="urn:microsoft.com/office/officeart/2005/8/layout/vList2"/>
    <dgm:cxn modelId="{10C3C0A1-955D-4004-A52D-921F09CE2C7A}" type="presParOf" srcId="{F9AB37ED-039B-4812-AC84-EE7637410C8B}" destId="{06F5EA10-3B82-4438-A424-9F0559BEA87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58A9059-D84A-4D7B-B52A-0D5D661ED1BE}" type="doc">
      <dgm:prSet loTypeId="urn:microsoft.com/office/officeart/2005/8/layout/vList2" loCatId="list" qsTypeId="urn:microsoft.com/office/officeart/2005/8/quickstyle/simple3" qsCatId="simple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5893CF98-972C-4595-ACD4-0DCC8ABB0065}">
      <dgm:prSet phldrT="[Текст]" custT="1"/>
      <dgm:spPr>
        <a:scene3d>
          <a:camera prst="orthographicFront"/>
          <a:lightRig rig="flat" dir="t"/>
        </a:scene3d>
        <a:sp3d prstMaterial="dkEdge">
          <a:bevelT w="8200" h="38100" prst="coolSlant"/>
          <a:bevelB w="165100" prst="coolSlant"/>
        </a:sp3d>
      </dgm:spPr>
      <dgm:t>
        <a:bodyPr/>
        <a:lstStyle/>
        <a:p>
          <a:r>
            <a:rPr lang="ru-RU" sz="1600" smtClean="0">
              <a:latin typeface="Arial" pitchFamily="34" charset="0"/>
              <a:cs typeface="Arial" pitchFamily="34" charset="0"/>
            </a:rPr>
            <a:t>Администрацией муниципального района оказывается 85 услуг, в том числе 20 услуг оказывались в рамках исполнения полномочий Администрации Окуловского городского поселения. 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942A3BBD-F288-4CE6-B109-480838F64FAC}" type="parTrans" cxnId="{65DB0DB5-0975-4C0A-9BD7-24810E734884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761294E-8C95-4E2F-A461-90B71F3B2800}" type="sibTrans" cxnId="{65DB0DB5-0975-4C0A-9BD7-24810E734884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FAD4219-605B-40FD-B669-0E9F7A084CD7}">
      <dgm:prSet phldrT="[Текст]" custT="1"/>
      <dgm:spPr>
        <a:scene3d>
          <a:camera prst="orthographicFront"/>
          <a:lightRig rig="flat" dir="t"/>
        </a:scene3d>
        <a:sp3d prstMaterial="dkEdge">
          <a:bevelT w="8200" h="38100" prst="coolSlant"/>
          <a:bevelB w="165100" prst="coolSlant"/>
        </a:sp3d>
      </dgm:spPr>
      <dgm:t>
        <a:bodyPr/>
        <a:lstStyle/>
        <a:p>
          <a:r>
            <a:rPr lang="ru-RU" sz="1600" dirty="0" smtClean="0">
              <a:latin typeface="Arial" pitchFamily="34" charset="0"/>
              <a:cs typeface="Arial" pitchFamily="34" charset="0"/>
            </a:rPr>
            <a:t>Многофункциональным центром предоставления государственных и муниципальных услуг  в соответствии с заключенными соглашениями между МФЦ и Администрацией Окуловского района оказывается 83 услуги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3B56BA5C-DFE5-4BF4-B8FE-25B061AEA89D}" type="parTrans" cxnId="{A4FEC9A2-6455-4E5B-92A0-B92FBC8DE2E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B965F143-9048-418D-8B21-47D619D31B32}" type="sibTrans" cxnId="{A4FEC9A2-6455-4E5B-92A0-B92FBC8DE2E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09C572EF-F8F8-483B-88ED-B6D939479E56}">
      <dgm:prSet phldrT="[Текст]" custT="1"/>
      <dgm:spPr>
        <a:scene3d>
          <a:camera prst="orthographicFront"/>
          <a:lightRig rig="flat" dir="t"/>
        </a:scene3d>
        <a:sp3d prstMaterial="dkEdge">
          <a:bevelT w="8200" h="38100" prst="coolSlant"/>
          <a:bevelB w="165100" prst="coolSlant"/>
        </a:sp3d>
      </dgm:spPr>
      <dgm:t>
        <a:bodyPr/>
        <a:lstStyle/>
        <a:p>
          <a:r>
            <a:rPr lang="ru-RU" sz="1600" smtClean="0">
              <a:latin typeface="Arial" pitchFamily="34" charset="0"/>
              <a:cs typeface="Arial" pitchFamily="34" charset="0"/>
            </a:rPr>
            <a:t>В рамках выполнения антикризисного плана и в  целях сокращения расходов на содержание органов управления и улучшения показателя управляемости проводится работа по оптимизации структуры Администрации муниципального района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811D385E-19FA-489A-B7DA-36D3A068AEDD}" type="parTrans" cxnId="{345DD780-C85F-4E27-9818-D94C563E89B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263A067-A923-485D-9094-7A217C32847E}" type="sibTrans" cxnId="{345DD780-C85F-4E27-9818-D94C563E89B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6F18B2F2-86FC-49C9-9647-C758F6DB4E45}" type="pres">
      <dgm:prSet presAssocID="{158A9059-D84A-4D7B-B52A-0D5D661ED1B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FFC4AF-8FF0-4133-98E5-E6F253F3C23B}" type="pres">
      <dgm:prSet presAssocID="{5893CF98-972C-4595-ACD4-0DCC8ABB0065}" presName="parentText" presStyleLbl="node1" presStyleIdx="0" presStyleCnt="3" custScaleY="757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71EF17-9A33-445D-BAE3-5FEA420B75B3}" type="pres">
      <dgm:prSet presAssocID="{B761294E-8C95-4E2F-A461-90B71F3B2800}" presName="spacer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</dgm:pt>
    <dgm:pt modelId="{8A7B39D5-43B1-45CF-BD45-D1A658D73342}" type="pres">
      <dgm:prSet presAssocID="{6FAD4219-605B-40FD-B669-0E9F7A084CD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7FC312-9756-44D4-BD69-A9986E6D68DD}" type="pres">
      <dgm:prSet presAssocID="{B965F143-9048-418D-8B21-47D619D31B32}" presName="spacer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</dgm:pt>
    <dgm:pt modelId="{7A0DBDB1-9350-412E-8CA5-87CAF6ADC06D}" type="pres">
      <dgm:prSet presAssocID="{09C572EF-F8F8-483B-88ED-B6D939479E5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FEC9A2-6455-4E5B-92A0-B92FBC8DE2EB}" srcId="{158A9059-D84A-4D7B-B52A-0D5D661ED1BE}" destId="{6FAD4219-605B-40FD-B669-0E9F7A084CD7}" srcOrd="1" destOrd="0" parTransId="{3B56BA5C-DFE5-4BF4-B8FE-25B061AEA89D}" sibTransId="{B965F143-9048-418D-8B21-47D619D31B32}"/>
    <dgm:cxn modelId="{8CE7C7E7-776D-49DE-B272-FE0690837C42}" type="presOf" srcId="{6FAD4219-605B-40FD-B669-0E9F7A084CD7}" destId="{8A7B39D5-43B1-45CF-BD45-D1A658D73342}" srcOrd="0" destOrd="0" presId="urn:microsoft.com/office/officeart/2005/8/layout/vList2"/>
    <dgm:cxn modelId="{345DD780-C85F-4E27-9818-D94C563E89B6}" srcId="{158A9059-D84A-4D7B-B52A-0D5D661ED1BE}" destId="{09C572EF-F8F8-483B-88ED-B6D939479E56}" srcOrd="2" destOrd="0" parTransId="{811D385E-19FA-489A-B7DA-36D3A068AEDD}" sibTransId="{E263A067-A923-485D-9094-7A217C32847E}"/>
    <dgm:cxn modelId="{65DB0DB5-0975-4C0A-9BD7-24810E734884}" srcId="{158A9059-D84A-4D7B-B52A-0D5D661ED1BE}" destId="{5893CF98-972C-4595-ACD4-0DCC8ABB0065}" srcOrd="0" destOrd="0" parTransId="{942A3BBD-F288-4CE6-B109-480838F64FAC}" sibTransId="{B761294E-8C95-4E2F-A461-90B71F3B2800}"/>
    <dgm:cxn modelId="{5B495632-F9D4-404F-B1CB-918402141914}" type="presOf" srcId="{158A9059-D84A-4D7B-B52A-0D5D661ED1BE}" destId="{6F18B2F2-86FC-49C9-9647-C758F6DB4E45}" srcOrd="0" destOrd="0" presId="urn:microsoft.com/office/officeart/2005/8/layout/vList2"/>
    <dgm:cxn modelId="{668C4D6F-8AB2-4E5B-A17B-EFA124EFDD7A}" type="presOf" srcId="{09C572EF-F8F8-483B-88ED-B6D939479E56}" destId="{7A0DBDB1-9350-412E-8CA5-87CAF6ADC06D}" srcOrd="0" destOrd="0" presId="urn:microsoft.com/office/officeart/2005/8/layout/vList2"/>
    <dgm:cxn modelId="{DDED29C9-5FC8-4B28-8440-0CCBCDA0E20F}" type="presOf" srcId="{5893CF98-972C-4595-ACD4-0DCC8ABB0065}" destId="{F6FFC4AF-8FF0-4133-98E5-E6F253F3C23B}" srcOrd="0" destOrd="0" presId="urn:microsoft.com/office/officeart/2005/8/layout/vList2"/>
    <dgm:cxn modelId="{C57E7CFA-E920-4E9A-B34B-500B9B8C1050}" type="presParOf" srcId="{6F18B2F2-86FC-49C9-9647-C758F6DB4E45}" destId="{F6FFC4AF-8FF0-4133-98E5-E6F253F3C23B}" srcOrd="0" destOrd="0" presId="urn:microsoft.com/office/officeart/2005/8/layout/vList2"/>
    <dgm:cxn modelId="{5B975360-52FC-4579-82C4-EF167E8D6C80}" type="presParOf" srcId="{6F18B2F2-86FC-49C9-9647-C758F6DB4E45}" destId="{CB71EF17-9A33-445D-BAE3-5FEA420B75B3}" srcOrd="1" destOrd="0" presId="urn:microsoft.com/office/officeart/2005/8/layout/vList2"/>
    <dgm:cxn modelId="{251974E1-8944-4693-94BC-3B6F734976CE}" type="presParOf" srcId="{6F18B2F2-86FC-49C9-9647-C758F6DB4E45}" destId="{8A7B39D5-43B1-45CF-BD45-D1A658D73342}" srcOrd="2" destOrd="0" presId="urn:microsoft.com/office/officeart/2005/8/layout/vList2"/>
    <dgm:cxn modelId="{086D39D1-4735-4891-9D26-202FBB8F42D0}" type="presParOf" srcId="{6F18B2F2-86FC-49C9-9647-C758F6DB4E45}" destId="{FF7FC312-9756-44D4-BD69-A9986E6D68DD}" srcOrd="3" destOrd="0" presId="urn:microsoft.com/office/officeart/2005/8/layout/vList2"/>
    <dgm:cxn modelId="{27BB167F-C6A2-43BF-B798-2AB9D3DE56BD}" type="presParOf" srcId="{6F18B2F2-86FC-49C9-9647-C758F6DB4E45}" destId="{7A0DBDB1-9350-412E-8CA5-87CAF6ADC06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DBAB83-DA00-4554-A62E-B59AE82F4BF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EE83C9-1A00-4A67-BF8F-18703BB12F1C}">
      <dgm:prSet phldrT="[Текст]" custT="1"/>
      <dgm:spPr>
        <a:ln w="28575">
          <a:solidFill>
            <a:schemeClr val="accent4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Сельскохозяйственный сектор </a:t>
          </a:r>
          <a:r>
            <a:rPr lang="ru-RU" sz="2400" smtClean="0">
              <a:solidFill>
                <a:schemeClr val="tx1"/>
              </a:solidFill>
            </a:rPr>
            <a:t>экономики Окуловского </a:t>
          </a:r>
          <a:r>
            <a:rPr lang="ru-RU" sz="2400" dirty="0" smtClean="0">
              <a:solidFill>
                <a:schemeClr val="tx1"/>
              </a:solidFill>
            </a:rPr>
            <a:t>муниципального района</a:t>
          </a:r>
          <a:endParaRPr lang="ru-RU" sz="2400" dirty="0">
            <a:solidFill>
              <a:schemeClr val="tx1"/>
            </a:solidFill>
          </a:endParaRPr>
        </a:p>
      </dgm:t>
    </dgm:pt>
    <dgm:pt modelId="{9516EF66-09E3-4F8B-970E-7A3C7A9A93E4}" type="parTrans" cxnId="{310392D8-F8BE-4629-BD36-816FF8E58A47}">
      <dgm:prSet/>
      <dgm:spPr/>
      <dgm:t>
        <a:bodyPr/>
        <a:lstStyle/>
        <a:p>
          <a:endParaRPr lang="ru-RU"/>
        </a:p>
      </dgm:t>
    </dgm:pt>
    <dgm:pt modelId="{4A8F3BD7-7367-4564-B436-E25CEB08A817}" type="sibTrans" cxnId="{310392D8-F8BE-4629-BD36-816FF8E58A47}">
      <dgm:prSet/>
      <dgm:spPr/>
      <dgm:t>
        <a:bodyPr/>
        <a:lstStyle/>
        <a:p>
          <a:endParaRPr lang="ru-RU"/>
        </a:p>
      </dgm:t>
    </dgm:pt>
    <dgm:pt modelId="{6E679A0A-3B75-49C0-9DF2-D7962AB49CDE}">
      <dgm:prSet phldrT="[Текст]" custT="1"/>
      <dgm:spPr>
        <a:ln w="28575">
          <a:solidFill>
            <a:schemeClr val="accent4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800" dirty="0" smtClean="0"/>
            <a:t>3 – сельскохозяйственные организации</a:t>
          </a:r>
          <a:endParaRPr lang="ru-RU" sz="1800" dirty="0"/>
        </a:p>
      </dgm:t>
    </dgm:pt>
    <dgm:pt modelId="{EE8F3E85-881A-4FBB-AE60-66D5AFFEE9A0}" type="parTrans" cxnId="{D1AB9B9A-5C71-491C-B8B1-7FF89CC47E97}">
      <dgm:prSet/>
      <dgm:spPr>
        <a:ln w="25400">
          <a:solidFill>
            <a:schemeClr val="accent4">
              <a:lumMod val="50000"/>
            </a:schemeClr>
          </a:solidFill>
          <a:round/>
          <a:tailEnd type="triangle"/>
        </a:ln>
      </dgm:spPr>
      <dgm:t>
        <a:bodyPr/>
        <a:lstStyle/>
        <a:p>
          <a:endParaRPr lang="ru-RU"/>
        </a:p>
      </dgm:t>
    </dgm:pt>
    <dgm:pt modelId="{6369F7DD-B314-4582-9051-B368AE67FF60}" type="sibTrans" cxnId="{D1AB9B9A-5C71-491C-B8B1-7FF89CC47E97}">
      <dgm:prSet/>
      <dgm:spPr/>
      <dgm:t>
        <a:bodyPr/>
        <a:lstStyle/>
        <a:p>
          <a:endParaRPr lang="ru-RU"/>
        </a:p>
      </dgm:t>
    </dgm:pt>
    <dgm:pt modelId="{0F640C0C-ABE2-4FF8-B78E-4E55DB32CFEF}">
      <dgm:prSet phldrT="[Текст]" custT="1"/>
      <dgm:spPr>
        <a:ln w="28575">
          <a:solidFill>
            <a:schemeClr val="accent4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800" dirty="0" smtClean="0"/>
            <a:t>25 – крестьянских (фермерских) хозяйств</a:t>
          </a:r>
          <a:endParaRPr lang="ru-RU" sz="1800" dirty="0"/>
        </a:p>
      </dgm:t>
    </dgm:pt>
    <dgm:pt modelId="{85A773B1-975A-4C03-AC04-B3FB5705293F}" type="parTrans" cxnId="{FBC4F31E-FCF8-4F43-8103-5FC80247DF34}">
      <dgm:prSet/>
      <dgm:spPr>
        <a:ln w="25400">
          <a:solidFill>
            <a:schemeClr val="accent4">
              <a:lumMod val="50000"/>
            </a:schemeClr>
          </a:solidFill>
          <a:tailEnd type="triangle"/>
        </a:ln>
      </dgm:spPr>
      <dgm:t>
        <a:bodyPr/>
        <a:lstStyle/>
        <a:p>
          <a:endParaRPr lang="ru-RU"/>
        </a:p>
      </dgm:t>
    </dgm:pt>
    <dgm:pt modelId="{CB73082D-F8E2-4133-BC87-D5301C86B28A}" type="sibTrans" cxnId="{FBC4F31E-FCF8-4F43-8103-5FC80247DF34}">
      <dgm:prSet/>
      <dgm:spPr/>
      <dgm:t>
        <a:bodyPr/>
        <a:lstStyle/>
        <a:p>
          <a:endParaRPr lang="ru-RU"/>
        </a:p>
      </dgm:t>
    </dgm:pt>
    <dgm:pt modelId="{1C84889C-9C6B-4BF9-9CA0-CD74CB44FFEE}">
      <dgm:prSet phldrT="[Текст]" custT="1"/>
      <dgm:spPr>
        <a:ln w="28575">
          <a:solidFill>
            <a:schemeClr val="accent4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800" dirty="0" smtClean="0"/>
            <a:t>свыше 6 тыс. личных подсобных хозяйств</a:t>
          </a:r>
          <a:endParaRPr lang="ru-RU" sz="1800" dirty="0"/>
        </a:p>
      </dgm:t>
    </dgm:pt>
    <dgm:pt modelId="{9FAB0EDF-F3D6-4E09-9AD8-B0111A68964D}" type="parTrans" cxnId="{A97DA0E4-AB9F-4D85-99F2-3F0EB7DBF480}">
      <dgm:prSet/>
      <dgm:spPr>
        <a:ln w="25400">
          <a:solidFill>
            <a:schemeClr val="accent4">
              <a:lumMod val="50000"/>
            </a:schemeClr>
          </a:solidFill>
          <a:tailEnd type="triangle"/>
        </a:ln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A1AFC9D-42E4-41A9-8149-F6A7888EE2D0}" type="sibTrans" cxnId="{A97DA0E4-AB9F-4D85-99F2-3F0EB7DBF480}">
      <dgm:prSet/>
      <dgm:spPr/>
      <dgm:t>
        <a:bodyPr/>
        <a:lstStyle/>
        <a:p>
          <a:endParaRPr lang="ru-RU"/>
        </a:p>
      </dgm:t>
    </dgm:pt>
    <dgm:pt modelId="{12B55E62-2554-4599-86DA-BEA36F2EE122}" type="pres">
      <dgm:prSet presAssocID="{EFDBAB83-DA00-4554-A62E-B59AE82F4BF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34144B4-A0DE-4EBA-865A-E8BBBC111999}" type="pres">
      <dgm:prSet presAssocID="{A7EE83C9-1A00-4A67-BF8F-18703BB12F1C}" presName="hierRoot1" presStyleCnt="0"/>
      <dgm:spPr/>
    </dgm:pt>
    <dgm:pt modelId="{40E555E4-3812-40E8-B13D-39C456272462}" type="pres">
      <dgm:prSet presAssocID="{A7EE83C9-1A00-4A67-BF8F-18703BB12F1C}" presName="composite" presStyleCnt="0"/>
      <dgm:spPr/>
    </dgm:pt>
    <dgm:pt modelId="{DAA6256B-2348-45F6-B9C2-64D73C1A34E6}" type="pres">
      <dgm:prSet presAssocID="{A7EE83C9-1A00-4A67-BF8F-18703BB12F1C}" presName="background" presStyleLbl="node0" presStyleIdx="0" presStyleCnt="1"/>
      <dgm:spPr>
        <a:solidFill>
          <a:schemeClr val="accent3">
            <a:lumMod val="50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DB5D765C-CB10-45B4-8319-C7981DB78933}" type="pres">
      <dgm:prSet presAssocID="{A7EE83C9-1A00-4A67-BF8F-18703BB12F1C}" presName="text" presStyleLbl="fgAcc0" presStyleIdx="0" presStyleCnt="1" custScaleX="455993" custScaleY="269342" custLinFactY="-82797" custLinFactNeighborX="-736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BFE8A9-2342-4DEC-89E1-E61D5BDD8A4A}" type="pres">
      <dgm:prSet presAssocID="{A7EE83C9-1A00-4A67-BF8F-18703BB12F1C}" presName="hierChild2" presStyleCnt="0"/>
      <dgm:spPr/>
    </dgm:pt>
    <dgm:pt modelId="{301DD030-1815-4B1E-9D23-595750513483}" type="pres">
      <dgm:prSet presAssocID="{EE8F3E85-881A-4FBB-AE60-66D5AFFEE9A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62F6F42B-020B-48D9-B776-90072E23A42A}" type="pres">
      <dgm:prSet presAssocID="{6E679A0A-3B75-49C0-9DF2-D7962AB49CDE}" presName="hierRoot2" presStyleCnt="0"/>
      <dgm:spPr/>
    </dgm:pt>
    <dgm:pt modelId="{6C29AF14-617A-4F22-A6FE-A4E992D10BF1}" type="pres">
      <dgm:prSet presAssocID="{6E679A0A-3B75-49C0-9DF2-D7962AB49CDE}" presName="composite2" presStyleCnt="0"/>
      <dgm:spPr/>
    </dgm:pt>
    <dgm:pt modelId="{6CA15BAC-E50C-4ED1-8EC5-9418A6EDF649}" type="pres">
      <dgm:prSet presAssocID="{6E679A0A-3B75-49C0-9DF2-D7962AB49CDE}" presName="background2" presStyleLbl="node2" presStyleIdx="0" presStyleCnt="3"/>
      <dgm:spPr>
        <a:solidFill>
          <a:schemeClr val="accent3">
            <a:lumMod val="50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E42714C7-571C-439B-B379-1298CC3BF2A8}" type="pres">
      <dgm:prSet presAssocID="{6E679A0A-3B75-49C0-9DF2-D7962AB49CDE}" presName="text2" presStyleLbl="fgAcc2" presStyleIdx="0" presStyleCnt="3" custScaleX="334424" custScaleY="161422" custLinFactNeighborX="47461" custLinFactNeighborY="-870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FC4D58-D2DE-4A31-982B-BB68923787EB}" type="pres">
      <dgm:prSet presAssocID="{6E679A0A-3B75-49C0-9DF2-D7962AB49CDE}" presName="hierChild3" presStyleCnt="0"/>
      <dgm:spPr/>
    </dgm:pt>
    <dgm:pt modelId="{7B3A8405-E5D8-47A2-B134-BE3ED3839EE0}" type="pres">
      <dgm:prSet presAssocID="{85A773B1-975A-4C03-AC04-B3FB5705293F}" presName="Name10" presStyleLbl="parChTrans1D2" presStyleIdx="1" presStyleCnt="3"/>
      <dgm:spPr/>
      <dgm:t>
        <a:bodyPr/>
        <a:lstStyle/>
        <a:p>
          <a:endParaRPr lang="ru-RU"/>
        </a:p>
      </dgm:t>
    </dgm:pt>
    <dgm:pt modelId="{C04C9FBC-070B-49B0-94E3-CF5765BCE598}" type="pres">
      <dgm:prSet presAssocID="{0F640C0C-ABE2-4FF8-B78E-4E55DB32CFEF}" presName="hierRoot2" presStyleCnt="0"/>
      <dgm:spPr/>
    </dgm:pt>
    <dgm:pt modelId="{77E828D0-244C-47BE-BFB9-6A0976CC5A29}" type="pres">
      <dgm:prSet presAssocID="{0F640C0C-ABE2-4FF8-B78E-4E55DB32CFEF}" presName="composite2" presStyleCnt="0"/>
      <dgm:spPr/>
    </dgm:pt>
    <dgm:pt modelId="{032DD551-A8B4-45DE-9B6D-C0FAEFD22410}" type="pres">
      <dgm:prSet presAssocID="{0F640C0C-ABE2-4FF8-B78E-4E55DB32CFEF}" presName="background2" presStyleLbl="node2" presStyleIdx="1" presStyleCnt="3"/>
      <dgm:spPr>
        <a:solidFill>
          <a:schemeClr val="accent3">
            <a:lumMod val="50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33610E52-24CD-4FBC-8475-793D6B49321C}" type="pres">
      <dgm:prSet presAssocID="{0F640C0C-ABE2-4FF8-B78E-4E55DB32CFEF}" presName="text2" presStyleLbl="fgAcc2" presStyleIdx="1" presStyleCnt="3" custScaleX="253060" custScaleY="237167" custLinFactY="67391" custLinFactNeighborX="-38156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D03EF47-6558-4659-9D1D-07A8D43B402B}" type="pres">
      <dgm:prSet presAssocID="{0F640C0C-ABE2-4FF8-B78E-4E55DB32CFEF}" presName="hierChild3" presStyleCnt="0"/>
      <dgm:spPr/>
    </dgm:pt>
    <dgm:pt modelId="{A2A91B13-57E9-4885-8814-E67520153088}" type="pres">
      <dgm:prSet presAssocID="{9FAB0EDF-F3D6-4E09-9AD8-B0111A68964D}" presName="Name10" presStyleLbl="parChTrans1D2" presStyleIdx="2" presStyleCnt="3"/>
      <dgm:spPr/>
      <dgm:t>
        <a:bodyPr/>
        <a:lstStyle/>
        <a:p>
          <a:endParaRPr lang="ru-RU"/>
        </a:p>
      </dgm:t>
    </dgm:pt>
    <dgm:pt modelId="{D4D6240C-7915-45EF-9C6B-0BC3C002FFDD}" type="pres">
      <dgm:prSet presAssocID="{1C84889C-9C6B-4BF9-9CA0-CD74CB44FFEE}" presName="hierRoot2" presStyleCnt="0"/>
      <dgm:spPr/>
    </dgm:pt>
    <dgm:pt modelId="{6FF2F8D1-0DD1-4824-B9D0-8660F11FD992}" type="pres">
      <dgm:prSet presAssocID="{1C84889C-9C6B-4BF9-9CA0-CD74CB44FFEE}" presName="composite2" presStyleCnt="0"/>
      <dgm:spPr/>
    </dgm:pt>
    <dgm:pt modelId="{D78753E4-08CC-4979-BA07-F27281E4B269}" type="pres">
      <dgm:prSet presAssocID="{1C84889C-9C6B-4BF9-9CA0-CD74CB44FFEE}" presName="background2" presStyleLbl="node2" presStyleIdx="2" presStyleCnt="3"/>
      <dgm:spPr>
        <a:solidFill>
          <a:schemeClr val="accent3">
            <a:lumMod val="50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81CA9B43-E1B8-4C07-9E0E-0FE77740D412}" type="pres">
      <dgm:prSet presAssocID="{1C84889C-9C6B-4BF9-9CA0-CD74CB44FFEE}" presName="text2" presStyleLbl="fgAcc2" presStyleIdx="2" presStyleCnt="3" custScaleX="262797" custScaleY="165420" custLinFactNeighborX="-36280" custLinFactNeighborY="-843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12B322-1070-4734-86E6-D62C75536FAF}" type="pres">
      <dgm:prSet presAssocID="{1C84889C-9C6B-4BF9-9CA0-CD74CB44FFEE}" presName="hierChild3" presStyleCnt="0"/>
      <dgm:spPr/>
    </dgm:pt>
  </dgm:ptLst>
  <dgm:cxnLst>
    <dgm:cxn modelId="{06D6D17E-D315-476B-B568-E5D43BC505C7}" type="presOf" srcId="{EFDBAB83-DA00-4554-A62E-B59AE82F4BFA}" destId="{12B55E62-2554-4599-86DA-BEA36F2EE122}" srcOrd="0" destOrd="0" presId="urn:microsoft.com/office/officeart/2005/8/layout/hierarchy1"/>
    <dgm:cxn modelId="{A97DA0E4-AB9F-4D85-99F2-3F0EB7DBF480}" srcId="{A7EE83C9-1A00-4A67-BF8F-18703BB12F1C}" destId="{1C84889C-9C6B-4BF9-9CA0-CD74CB44FFEE}" srcOrd="2" destOrd="0" parTransId="{9FAB0EDF-F3D6-4E09-9AD8-B0111A68964D}" sibTransId="{2A1AFC9D-42E4-41A9-8149-F6A7888EE2D0}"/>
    <dgm:cxn modelId="{DFE127C0-B5B1-4217-B743-31DD1D68460E}" type="presOf" srcId="{A7EE83C9-1A00-4A67-BF8F-18703BB12F1C}" destId="{DB5D765C-CB10-45B4-8319-C7981DB78933}" srcOrd="0" destOrd="0" presId="urn:microsoft.com/office/officeart/2005/8/layout/hierarchy1"/>
    <dgm:cxn modelId="{24F8343B-1349-469B-87D6-21CFF1070E21}" type="presOf" srcId="{85A773B1-975A-4C03-AC04-B3FB5705293F}" destId="{7B3A8405-E5D8-47A2-B134-BE3ED3839EE0}" srcOrd="0" destOrd="0" presId="urn:microsoft.com/office/officeart/2005/8/layout/hierarchy1"/>
    <dgm:cxn modelId="{D1AB9B9A-5C71-491C-B8B1-7FF89CC47E97}" srcId="{A7EE83C9-1A00-4A67-BF8F-18703BB12F1C}" destId="{6E679A0A-3B75-49C0-9DF2-D7962AB49CDE}" srcOrd="0" destOrd="0" parTransId="{EE8F3E85-881A-4FBB-AE60-66D5AFFEE9A0}" sibTransId="{6369F7DD-B314-4582-9051-B368AE67FF60}"/>
    <dgm:cxn modelId="{310392D8-F8BE-4629-BD36-816FF8E58A47}" srcId="{EFDBAB83-DA00-4554-A62E-B59AE82F4BFA}" destId="{A7EE83C9-1A00-4A67-BF8F-18703BB12F1C}" srcOrd="0" destOrd="0" parTransId="{9516EF66-09E3-4F8B-970E-7A3C7A9A93E4}" sibTransId="{4A8F3BD7-7367-4564-B436-E25CEB08A817}"/>
    <dgm:cxn modelId="{56BD7E74-3808-4469-AA4C-4312A2658A07}" type="presOf" srcId="{0F640C0C-ABE2-4FF8-B78E-4E55DB32CFEF}" destId="{33610E52-24CD-4FBC-8475-793D6B49321C}" srcOrd="0" destOrd="0" presId="urn:microsoft.com/office/officeart/2005/8/layout/hierarchy1"/>
    <dgm:cxn modelId="{D326581A-55A2-4EF2-B08B-46DCFCEBE916}" type="presOf" srcId="{EE8F3E85-881A-4FBB-AE60-66D5AFFEE9A0}" destId="{301DD030-1815-4B1E-9D23-595750513483}" srcOrd="0" destOrd="0" presId="urn:microsoft.com/office/officeart/2005/8/layout/hierarchy1"/>
    <dgm:cxn modelId="{F824E331-1600-474C-868C-2A88210DD7CC}" type="presOf" srcId="{9FAB0EDF-F3D6-4E09-9AD8-B0111A68964D}" destId="{A2A91B13-57E9-4885-8814-E67520153088}" srcOrd="0" destOrd="0" presId="urn:microsoft.com/office/officeart/2005/8/layout/hierarchy1"/>
    <dgm:cxn modelId="{8140068A-9892-4F7E-8F9C-D52AAA7304D4}" type="presOf" srcId="{6E679A0A-3B75-49C0-9DF2-D7962AB49CDE}" destId="{E42714C7-571C-439B-B379-1298CC3BF2A8}" srcOrd="0" destOrd="0" presId="urn:microsoft.com/office/officeart/2005/8/layout/hierarchy1"/>
    <dgm:cxn modelId="{FBC4F31E-FCF8-4F43-8103-5FC80247DF34}" srcId="{A7EE83C9-1A00-4A67-BF8F-18703BB12F1C}" destId="{0F640C0C-ABE2-4FF8-B78E-4E55DB32CFEF}" srcOrd="1" destOrd="0" parTransId="{85A773B1-975A-4C03-AC04-B3FB5705293F}" sibTransId="{CB73082D-F8E2-4133-BC87-D5301C86B28A}"/>
    <dgm:cxn modelId="{0C6CA21D-8CC5-4FC2-9636-3E6A81BB1E60}" type="presOf" srcId="{1C84889C-9C6B-4BF9-9CA0-CD74CB44FFEE}" destId="{81CA9B43-E1B8-4C07-9E0E-0FE77740D412}" srcOrd="0" destOrd="0" presId="urn:microsoft.com/office/officeart/2005/8/layout/hierarchy1"/>
    <dgm:cxn modelId="{380A55C4-E92B-44A6-A9D3-14B3FE61B401}" type="presParOf" srcId="{12B55E62-2554-4599-86DA-BEA36F2EE122}" destId="{034144B4-A0DE-4EBA-865A-E8BBBC111999}" srcOrd="0" destOrd="0" presId="urn:microsoft.com/office/officeart/2005/8/layout/hierarchy1"/>
    <dgm:cxn modelId="{7A6B5EED-1A8A-4817-9CD2-93A73F54E945}" type="presParOf" srcId="{034144B4-A0DE-4EBA-865A-E8BBBC111999}" destId="{40E555E4-3812-40E8-B13D-39C456272462}" srcOrd="0" destOrd="0" presId="urn:microsoft.com/office/officeart/2005/8/layout/hierarchy1"/>
    <dgm:cxn modelId="{B9F42090-D43E-427E-B422-6D10E83607C2}" type="presParOf" srcId="{40E555E4-3812-40E8-B13D-39C456272462}" destId="{DAA6256B-2348-45F6-B9C2-64D73C1A34E6}" srcOrd="0" destOrd="0" presId="urn:microsoft.com/office/officeart/2005/8/layout/hierarchy1"/>
    <dgm:cxn modelId="{B57D1ED9-9321-4258-85A5-C420479B997A}" type="presParOf" srcId="{40E555E4-3812-40E8-B13D-39C456272462}" destId="{DB5D765C-CB10-45B4-8319-C7981DB78933}" srcOrd="1" destOrd="0" presId="urn:microsoft.com/office/officeart/2005/8/layout/hierarchy1"/>
    <dgm:cxn modelId="{5FC32DB8-09B3-47F8-BCCC-095519AF5E0C}" type="presParOf" srcId="{034144B4-A0DE-4EBA-865A-E8BBBC111999}" destId="{5DBFE8A9-2342-4DEC-89E1-E61D5BDD8A4A}" srcOrd="1" destOrd="0" presId="urn:microsoft.com/office/officeart/2005/8/layout/hierarchy1"/>
    <dgm:cxn modelId="{2FFB004A-2FC7-4F37-B0E4-9E81FF283D57}" type="presParOf" srcId="{5DBFE8A9-2342-4DEC-89E1-E61D5BDD8A4A}" destId="{301DD030-1815-4B1E-9D23-595750513483}" srcOrd="0" destOrd="0" presId="urn:microsoft.com/office/officeart/2005/8/layout/hierarchy1"/>
    <dgm:cxn modelId="{15079291-2358-4746-875E-BABABD81BA36}" type="presParOf" srcId="{5DBFE8A9-2342-4DEC-89E1-E61D5BDD8A4A}" destId="{62F6F42B-020B-48D9-B776-90072E23A42A}" srcOrd="1" destOrd="0" presId="urn:microsoft.com/office/officeart/2005/8/layout/hierarchy1"/>
    <dgm:cxn modelId="{4FF0F4E2-CF5D-4149-85B3-433D2033B3F5}" type="presParOf" srcId="{62F6F42B-020B-48D9-B776-90072E23A42A}" destId="{6C29AF14-617A-4F22-A6FE-A4E992D10BF1}" srcOrd="0" destOrd="0" presId="urn:microsoft.com/office/officeart/2005/8/layout/hierarchy1"/>
    <dgm:cxn modelId="{F2F03C9A-36CC-4E74-B8DE-720EC63797C2}" type="presParOf" srcId="{6C29AF14-617A-4F22-A6FE-A4E992D10BF1}" destId="{6CA15BAC-E50C-4ED1-8EC5-9418A6EDF649}" srcOrd="0" destOrd="0" presId="urn:microsoft.com/office/officeart/2005/8/layout/hierarchy1"/>
    <dgm:cxn modelId="{6F5946C3-D253-4BE0-8F9B-16E33CDEEED9}" type="presParOf" srcId="{6C29AF14-617A-4F22-A6FE-A4E992D10BF1}" destId="{E42714C7-571C-439B-B379-1298CC3BF2A8}" srcOrd="1" destOrd="0" presId="urn:microsoft.com/office/officeart/2005/8/layout/hierarchy1"/>
    <dgm:cxn modelId="{E6599435-0EF5-4DA1-9636-A3BDBA38F29F}" type="presParOf" srcId="{62F6F42B-020B-48D9-B776-90072E23A42A}" destId="{FBFC4D58-D2DE-4A31-982B-BB68923787EB}" srcOrd="1" destOrd="0" presId="urn:microsoft.com/office/officeart/2005/8/layout/hierarchy1"/>
    <dgm:cxn modelId="{7046E5E7-1726-4667-A960-4E46C9D0CEF8}" type="presParOf" srcId="{5DBFE8A9-2342-4DEC-89E1-E61D5BDD8A4A}" destId="{7B3A8405-E5D8-47A2-B134-BE3ED3839EE0}" srcOrd="2" destOrd="0" presId="urn:microsoft.com/office/officeart/2005/8/layout/hierarchy1"/>
    <dgm:cxn modelId="{A6AB04FC-F218-4E1E-AE01-56DAD6A4AA34}" type="presParOf" srcId="{5DBFE8A9-2342-4DEC-89E1-E61D5BDD8A4A}" destId="{C04C9FBC-070B-49B0-94E3-CF5765BCE598}" srcOrd="3" destOrd="0" presId="urn:microsoft.com/office/officeart/2005/8/layout/hierarchy1"/>
    <dgm:cxn modelId="{C553FCAA-B328-41A3-BB22-466DF12DB380}" type="presParOf" srcId="{C04C9FBC-070B-49B0-94E3-CF5765BCE598}" destId="{77E828D0-244C-47BE-BFB9-6A0976CC5A29}" srcOrd="0" destOrd="0" presId="urn:microsoft.com/office/officeart/2005/8/layout/hierarchy1"/>
    <dgm:cxn modelId="{754755CC-80C3-4A0B-9370-3B981533410E}" type="presParOf" srcId="{77E828D0-244C-47BE-BFB9-6A0976CC5A29}" destId="{032DD551-A8B4-45DE-9B6D-C0FAEFD22410}" srcOrd="0" destOrd="0" presId="urn:microsoft.com/office/officeart/2005/8/layout/hierarchy1"/>
    <dgm:cxn modelId="{5B4C4D3F-6551-47BE-8F9C-59F159BBC7E2}" type="presParOf" srcId="{77E828D0-244C-47BE-BFB9-6A0976CC5A29}" destId="{33610E52-24CD-4FBC-8475-793D6B49321C}" srcOrd="1" destOrd="0" presId="urn:microsoft.com/office/officeart/2005/8/layout/hierarchy1"/>
    <dgm:cxn modelId="{01AB63B7-0A64-4DBA-96AA-4A544E736102}" type="presParOf" srcId="{C04C9FBC-070B-49B0-94E3-CF5765BCE598}" destId="{0D03EF47-6558-4659-9D1D-07A8D43B402B}" srcOrd="1" destOrd="0" presId="urn:microsoft.com/office/officeart/2005/8/layout/hierarchy1"/>
    <dgm:cxn modelId="{72474815-DB13-4A4E-90C0-1D6A5B1BDCE3}" type="presParOf" srcId="{5DBFE8A9-2342-4DEC-89E1-E61D5BDD8A4A}" destId="{A2A91B13-57E9-4885-8814-E67520153088}" srcOrd="4" destOrd="0" presId="urn:microsoft.com/office/officeart/2005/8/layout/hierarchy1"/>
    <dgm:cxn modelId="{0BF06C94-9DD7-44E7-A57E-BB9E110180F1}" type="presParOf" srcId="{5DBFE8A9-2342-4DEC-89E1-E61D5BDD8A4A}" destId="{D4D6240C-7915-45EF-9C6B-0BC3C002FFDD}" srcOrd="5" destOrd="0" presId="urn:microsoft.com/office/officeart/2005/8/layout/hierarchy1"/>
    <dgm:cxn modelId="{FC682D86-7F21-440C-92E2-33AB7110B519}" type="presParOf" srcId="{D4D6240C-7915-45EF-9C6B-0BC3C002FFDD}" destId="{6FF2F8D1-0DD1-4824-B9D0-8660F11FD992}" srcOrd="0" destOrd="0" presId="urn:microsoft.com/office/officeart/2005/8/layout/hierarchy1"/>
    <dgm:cxn modelId="{2441BBC6-6381-454A-8DF9-EF8A8E8B6085}" type="presParOf" srcId="{6FF2F8D1-0DD1-4824-B9D0-8660F11FD992}" destId="{D78753E4-08CC-4979-BA07-F27281E4B269}" srcOrd="0" destOrd="0" presId="urn:microsoft.com/office/officeart/2005/8/layout/hierarchy1"/>
    <dgm:cxn modelId="{6CE10028-A614-4C27-BF44-765A03E1B96B}" type="presParOf" srcId="{6FF2F8D1-0DD1-4824-B9D0-8660F11FD992}" destId="{81CA9B43-E1B8-4C07-9E0E-0FE77740D412}" srcOrd="1" destOrd="0" presId="urn:microsoft.com/office/officeart/2005/8/layout/hierarchy1"/>
    <dgm:cxn modelId="{FB46D233-B692-42CD-9653-3946304EDB3E}" type="presParOf" srcId="{D4D6240C-7915-45EF-9C6B-0BC3C002FFDD}" destId="{A812B322-1070-4734-86E6-D62C75536FA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8C7C572-4B56-4555-A030-B617465F34DA}" type="doc">
      <dgm:prSet loTypeId="urn:microsoft.com/office/officeart/2005/8/layout/vList2" loCatId="list" qsTypeId="urn:microsoft.com/office/officeart/2005/8/quickstyle/3d4" qsCatId="3D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2C3AC7A5-CEC2-463B-AF8D-62435B7716FA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 территории Окуловского муниципального района работает межведомственный совет по вопросам патриотического воспитания населения Окуловского муниципального района. </a:t>
          </a:r>
          <a:endParaRPr lang="ru-RU" sz="16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BA7E05F-348B-40B3-ABEF-D9CBD96FE573}" type="parTrans" cxnId="{623D01A4-1CEB-423C-A180-D3A8F2FB5EA9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D1EA1B4-ACAA-4337-B105-C47FF123C77B}" type="sibTrans" cxnId="{623D01A4-1CEB-423C-A180-D3A8F2FB5EA9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510C337-AE99-4388-A396-A78BB7524309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При муниципальном автономном учреждении «Дом молодежи» создан Центр гражданско-патриотического воспитания и допризывной подготовки молодежи Окуловского муниципального района.</a:t>
          </a:r>
          <a:endParaRPr lang="ru-RU" sz="16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87D46BF-1D60-4A60-95AD-A04184B24A67}" type="parTrans" cxnId="{B4EC2A43-54B0-44E0-9FE3-326DEE9C9C18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5A24C2D-D9D5-4333-B99E-F5EAD80F50E5}" type="sibTrans" cxnId="{B4EC2A43-54B0-44E0-9FE3-326DEE9C9C18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86406E6-0421-420C-841E-23C5353D9439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Всего на территории района действует 22 формирования патриотической направленности с общей численностью участников 719 человек. 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92B689A-7801-4986-A853-D14CFC002BE0}" type="parTrans" cxnId="{AF7CD39E-0929-41F3-BB26-46FE2871475E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4E6D833-A5C7-4669-9FB3-1AAC71E14BD1}" type="sibTrans" cxnId="{AF7CD39E-0929-41F3-BB26-46FE2871475E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65A8D4A-A957-4784-B322-D5CB5391CAD4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Патриотическими клубами и волонтерскими группами района проведены трудовые десанты по уборке братских захоронений.  Волонтерами Окуловского муниципального района ветеранам Великой Отечественной войны оказывается адресная шефская помощь на дому. 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D631F8C-8163-42F4-B2C4-560A163D266D}" type="parTrans" cxnId="{F7CB4858-CCA3-4A27-BED5-B554711CF18A}">
      <dgm:prSet/>
      <dgm:spPr/>
      <dgm:t>
        <a:bodyPr/>
        <a:lstStyle/>
        <a:p>
          <a:endParaRPr lang="ru-RU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F4030E2-8D88-4240-9DA9-15764A3091A0}" type="sibTrans" cxnId="{F7CB4858-CCA3-4A27-BED5-B554711CF18A}">
      <dgm:prSet/>
      <dgm:spPr/>
      <dgm:t>
        <a:bodyPr/>
        <a:lstStyle/>
        <a:p>
          <a:endParaRPr lang="ru-RU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82A2EB3-F8AC-4E37-8DC7-90EF54A8398B}" type="pres">
      <dgm:prSet presAssocID="{48C7C572-4B56-4555-A030-B617465F34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54540F-E065-4D7A-A2FA-3AFC03FF31F6}" type="pres">
      <dgm:prSet presAssocID="{2C3AC7A5-CEC2-463B-AF8D-62435B7716F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7AE0B7-31BD-4AB0-813C-36C876EA39F6}" type="pres">
      <dgm:prSet presAssocID="{DD1EA1B4-ACAA-4337-B105-C47FF123C77B}" presName="spacer" presStyleCnt="0"/>
      <dgm:spPr/>
    </dgm:pt>
    <dgm:pt modelId="{39DA3406-56DE-431B-A9A9-4B83A1206DDD}" type="pres">
      <dgm:prSet presAssocID="{E510C337-AE99-4388-A396-A78BB752430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6297A3-30DE-48D6-8FE8-1E27658058DB}" type="pres">
      <dgm:prSet presAssocID="{E510C337-AE99-4388-A396-A78BB7524309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FFB167-3A1B-408E-9F78-147F803FC145}" type="presOf" srcId="{2C3AC7A5-CEC2-463B-AF8D-62435B7716FA}" destId="{3854540F-E065-4D7A-A2FA-3AFC03FF31F6}" srcOrd="0" destOrd="0" presId="urn:microsoft.com/office/officeart/2005/8/layout/vList2"/>
    <dgm:cxn modelId="{890B069D-EEBA-47C8-BBE4-AFB60E2819A2}" type="presOf" srcId="{E510C337-AE99-4388-A396-A78BB7524309}" destId="{39DA3406-56DE-431B-A9A9-4B83A1206DDD}" srcOrd="0" destOrd="0" presId="urn:microsoft.com/office/officeart/2005/8/layout/vList2"/>
    <dgm:cxn modelId="{04C6CF15-3E18-4AEA-A93B-F978644C6646}" type="presOf" srcId="{B65A8D4A-A957-4784-B322-D5CB5391CAD4}" destId="{116297A3-30DE-48D6-8FE8-1E27658058DB}" srcOrd="0" destOrd="1" presId="urn:microsoft.com/office/officeart/2005/8/layout/vList2"/>
    <dgm:cxn modelId="{1FABAEFE-1E72-4F17-8946-12AA8FA1CC73}" type="presOf" srcId="{48C7C572-4B56-4555-A030-B617465F34DA}" destId="{082A2EB3-F8AC-4E37-8DC7-90EF54A8398B}" srcOrd="0" destOrd="0" presId="urn:microsoft.com/office/officeart/2005/8/layout/vList2"/>
    <dgm:cxn modelId="{E11A5ABE-B4BC-482E-B7D4-38180597C187}" type="presOf" srcId="{B86406E6-0421-420C-841E-23C5353D9439}" destId="{116297A3-30DE-48D6-8FE8-1E27658058DB}" srcOrd="0" destOrd="0" presId="urn:microsoft.com/office/officeart/2005/8/layout/vList2"/>
    <dgm:cxn modelId="{623D01A4-1CEB-423C-A180-D3A8F2FB5EA9}" srcId="{48C7C572-4B56-4555-A030-B617465F34DA}" destId="{2C3AC7A5-CEC2-463B-AF8D-62435B7716FA}" srcOrd="0" destOrd="0" parTransId="{2BA7E05F-348B-40B3-ABEF-D9CBD96FE573}" sibTransId="{DD1EA1B4-ACAA-4337-B105-C47FF123C77B}"/>
    <dgm:cxn modelId="{B4EC2A43-54B0-44E0-9FE3-326DEE9C9C18}" srcId="{48C7C572-4B56-4555-A030-B617465F34DA}" destId="{E510C337-AE99-4388-A396-A78BB7524309}" srcOrd="1" destOrd="0" parTransId="{C87D46BF-1D60-4A60-95AD-A04184B24A67}" sibTransId="{C5A24C2D-D9D5-4333-B99E-F5EAD80F50E5}"/>
    <dgm:cxn modelId="{AF7CD39E-0929-41F3-BB26-46FE2871475E}" srcId="{E510C337-AE99-4388-A396-A78BB7524309}" destId="{B86406E6-0421-420C-841E-23C5353D9439}" srcOrd="0" destOrd="0" parTransId="{592B689A-7801-4986-A853-D14CFC002BE0}" sibTransId="{E4E6D833-A5C7-4669-9FB3-1AAC71E14BD1}"/>
    <dgm:cxn modelId="{F7CB4858-CCA3-4A27-BED5-B554711CF18A}" srcId="{E510C337-AE99-4388-A396-A78BB7524309}" destId="{B65A8D4A-A957-4784-B322-D5CB5391CAD4}" srcOrd="1" destOrd="0" parTransId="{AD631F8C-8163-42F4-B2C4-560A163D266D}" sibTransId="{BF4030E2-8D88-4240-9DA9-15764A3091A0}"/>
    <dgm:cxn modelId="{47F8DBAF-1C3A-4531-8D7E-9FA2E4930062}" type="presParOf" srcId="{082A2EB3-F8AC-4E37-8DC7-90EF54A8398B}" destId="{3854540F-E065-4D7A-A2FA-3AFC03FF31F6}" srcOrd="0" destOrd="0" presId="urn:microsoft.com/office/officeart/2005/8/layout/vList2"/>
    <dgm:cxn modelId="{78626DE6-F52C-4E21-8ACC-C237624CF926}" type="presParOf" srcId="{082A2EB3-F8AC-4E37-8DC7-90EF54A8398B}" destId="{897AE0B7-31BD-4AB0-813C-36C876EA39F6}" srcOrd="1" destOrd="0" presId="urn:microsoft.com/office/officeart/2005/8/layout/vList2"/>
    <dgm:cxn modelId="{35E8E7EB-A8D8-473E-8CD7-3DCA960C783C}" type="presParOf" srcId="{082A2EB3-F8AC-4E37-8DC7-90EF54A8398B}" destId="{39DA3406-56DE-431B-A9A9-4B83A1206DDD}" srcOrd="2" destOrd="0" presId="urn:microsoft.com/office/officeart/2005/8/layout/vList2"/>
    <dgm:cxn modelId="{CEBCDF4D-B72B-4E79-A2F0-8BB38531D58C}" type="presParOf" srcId="{082A2EB3-F8AC-4E37-8DC7-90EF54A8398B}" destId="{116297A3-30DE-48D6-8FE8-1E27658058D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09CC28-1EAF-44EB-8AAA-F79D5CE38F50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4A9E80-03AE-4EEB-BEA3-269243FF1DF8}">
      <dgm:prSet phldrT="[Текст]" custT="1"/>
      <dgm:spPr/>
      <dgm:t>
        <a:bodyPr/>
        <a:lstStyle/>
        <a:p>
          <a:r>
            <a:rPr lang="ru-RU" sz="2000" dirty="0" smtClean="0"/>
            <a:t>Приобретено </a:t>
          </a:r>
        </a:p>
        <a:p>
          <a:r>
            <a:rPr lang="ru-RU" sz="2000" dirty="0" smtClean="0"/>
            <a:t>6 благоустроенных квартир</a:t>
          </a:r>
          <a:endParaRPr lang="ru-RU" sz="2000" dirty="0"/>
        </a:p>
      </dgm:t>
    </dgm:pt>
    <dgm:pt modelId="{63C1F9A3-124B-426D-843F-F3A2DF99F75A}" type="parTrans" cxnId="{0B2E8658-2DF4-4744-83EC-B1DD52D86C8E}">
      <dgm:prSet/>
      <dgm:spPr/>
      <dgm:t>
        <a:bodyPr/>
        <a:lstStyle/>
        <a:p>
          <a:endParaRPr lang="ru-RU"/>
        </a:p>
      </dgm:t>
    </dgm:pt>
    <dgm:pt modelId="{E07E6130-6F14-42C1-908E-D1D2B47AA0C5}" type="sibTrans" cxnId="{0B2E8658-2DF4-4744-83EC-B1DD52D86C8E}">
      <dgm:prSet/>
      <dgm:spPr/>
      <dgm:t>
        <a:bodyPr/>
        <a:lstStyle/>
        <a:p>
          <a:endParaRPr lang="ru-RU"/>
        </a:p>
      </dgm:t>
    </dgm:pt>
    <dgm:pt modelId="{D1965195-EB7C-438A-814F-85B8A6FDFF3D}">
      <dgm:prSet phldrT="[Текст]" custT="1"/>
      <dgm:spPr/>
      <dgm:t>
        <a:bodyPr/>
        <a:lstStyle/>
        <a:p>
          <a:r>
            <a:rPr lang="ru-RU" sz="2000" baseline="0" dirty="0" smtClean="0"/>
            <a:t>Освоено 6,6 млн. рублей</a:t>
          </a:r>
          <a:endParaRPr lang="ru-RU" sz="2000" baseline="0" dirty="0"/>
        </a:p>
      </dgm:t>
    </dgm:pt>
    <dgm:pt modelId="{BA7D1BA5-552E-408C-BE12-5C4409CC5C44}" type="parTrans" cxnId="{0BFF3DE0-D506-44B1-9F54-A40D216B36D9}">
      <dgm:prSet/>
      <dgm:spPr/>
      <dgm:t>
        <a:bodyPr/>
        <a:lstStyle/>
        <a:p>
          <a:endParaRPr lang="ru-RU"/>
        </a:p>
      </dgm:t>
    </dgm:pt>
    <dgm:pt modelId="{3197F3C5-D3B3-408D-B4EB-6FE687EB17AE}" type="sibTrans" cxnId="{0BFF3DE0-D506-44B1-9F54-A40D216B36D9}">
      <dgm:prSet/>
      <dgm:spPr/>
      <dgm:t>
        <a:bodyPr/>
        <a:lstStyle/>
        <a:p>
          <a:endParaRPr lang="ru-RU"/>
        </a:p>
      </dgm:t>
    </dgm:pt>
    <dgm:pt modelId="{09231C34-8BE4-4570-B577-A980D4D752B8}" type="pres">
      <dgm:prSet presAssocID="{7909CC28-1EAF-44EB-8AAA-F79D5CE38F50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F764F7-4FBE-4E58-B534-F21883B25F15}" type="pres">
      <dgm:prSet presAssocID="{7909CC28-1EAF-44EB-8AAA-F79D5CE38F50}" presName="divider" presStyleLbl="fgShp" presStyleIdx="0" presStyleCnt="1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867921C5-2F8D-4295-96E6-6756CA695DE8}" type="pres">
      <dgm:prSet presAssocID="{064A9E80-03AE-4EEB-BEA3-269243FF1DF8}" presName="downArrow" presStyleLbl="node1" presStyleIdx="0" presStyleCnt="2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BEC571C9-C904-4348-9592-F1A83DFC6EB1}" type="pres">
      <dgm:prSet presAssocID="{064A9E80-03AE-4EEB-BEA3-269243FF1DF8}" presName="downArrowText" presStyleLbl="revTx" presStyleIdx="0" presStyleCnt="2" custScaleX="166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A2AF73-2772-4D22-9A41-219A356BE503}" type="pres">
      <dgm:prSet presAssocID="{D1965195-EB7C-438A-814F-85B8A6FDFF3D}" presName="upArrow" presStyleLbl="node1" presStyleIdx="1" presStyleCnt="2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2AD1A26A-25C5-443F-ACB4-1B04243786D1}" type="pres">
      <dgm:prSet presAssocID="{D1965195-EB7C-438A-814F-85B8A6FDFF3D}" presName="upArrowText" presStyleLbl="revTx" presStyleIdx="1" presStyleCnt="2" custScaleX="145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2E8658-2DF4-4744-83EC-B1DD52D86C8E}" srcId="{7909CC28-1EAF-44EB-8AAA-F79D5CE38F50}" destId="{064A9E80-03AE-4EEB-BEA3-269243FF1DF8}" srcOrd="0" destOrd="0" parTransId="{63C1F9A3-124B-426D-843F-F3A2DF99F75A}" sibTransId="{E07E6130-6F14-42C1-908E-D1D2B47AA0C5}"/>
    <dgm:cxn modelId="{E0C3217E-25FB-46AF-B709-CD407775B644}" type="presOf" srcId="{7909CC28-1EAF-44EB-8AAA-F79D5CE38F50}" destId="{09231C34-8BE4-4570-B577-A980D4D752B8}" srcOrd="0" destOrd="0" presId="urn:microsoft.com/office/officeart/2005/8/layout/arrow3"/>
    <dgm:cxn modelId="{4E8CE2E2-94BA-4B8F-B5BC-17F5EC91CD27}" type="presOf" srcId="{D1965195-EB7C-438A-814F-85B8A6FDFF3D}" destId="{2AD1A26A-25C5-443F-ACB4-1B04243786D1}" srcOrd="0" destOrd="0" presId="urn:microsoft.com/office/officeart/2005/8/layout/arrow3"/>
    <dgm:cxn modelId="{0BFF3DE0-D506-44B1-9F54-A40D216B36D9}" srcId="{7909CC28-1EAF-44EB-8AAA-F79D5CE38F50}" destId="{D1965195-EB7C-438A-814F-85B8A6FDFF3D}" srcOrd="1" destOrd="0" parTransId="{BA7D1BA5-552E-408C-BE12-5C4409CC5C44}" sibTransId="{3197F3C5-D3B3-408D-B4EB-6FE687EB17AE}"/>
    <dgm:cxn modelId="{717C4701-D5C6-429C-9897-5AE1FC0761FA}" type="presOf" srcId="{064A9E80-03AE-4EEB-BEA3-269243FF1DF8}" destId="{BEC571C9-C904-4348-9592-F1A83DFC6EB1}" srcOrd="0" destOrd="0" presId="urn:microsoft.com/office/officeart/2005/8/layout/arrow3"/>
    <dgm:cxn modelId="{EA0DB3E3-7EC9-4455-A8D3-A36602C45754}" type="presParOf" srcId="{09231C34-8BE4-4570-B577-A980D4D752B8}" destId="{F3F764F7-4FBE-4E58-B534-F21883B25F15}" srcOrd="0" destOrd="0" presId="urn:microsoft.com/office/officeart/2005/8/layout/arrow3"/>
    <dgm:cxn modelId="{44799C36-5255-4DFF-B8AB-52C8CE035B61}" type="presParOf" srcId="{09231C34-8BE4-4570-B577-A980D4D752B8}" destId="{867921C5-2F8D-4295-96E6-6756CA695DE8}" srcOrd="1" destOrd="0" presId="urn:microsoft.com/office/officeart/2005/8/layout/arrow3"/>
    <dgm:cxn modelId="{954E3DD8-E833-415D-8D1A-98FB94081C8E}" type="presParOf" srcId="{09231C34-8BE4-4570-B577-A980D4D752B8}" destId="{BEC571C9-C904-4348-9592-F1A83DFC6EB1}" srcOrd="2" destOrd="0" presId="urn:microsoft.com/office/officeart/2005/8/layout/arrow3"/>
    <dgm:cxn modelId="{907A903E-02D7-4C7A-8EEF-18B0027AB866}" type="presParOf" srcId="{09231C34-8BE4-4570-B577-A980D4D752B8}" destId="{4AA2AF73-2772-4D22-9A41-219A356BE503}" srcOrd="3" destOrd="0" presId="urn:microsoft.com/office/officeart/2005/8/layout/arrow3"/>
    <dgm:cxn modelId="{63D982DE-27C9-4CF9-9135-9880F68750E4}" type="presParOf" srcId="{09231C34-8BE4-4570-B577-A980D4D752B8}" destId="{2AD1A26A-25C5-443F-ACB4-1B04243786D1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FAADDC-FE88-472C-A5C6-77386A04416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605F08-6D9D-4C36-B97F-1C11A30A88C6}">
      <dgm:prSet phldrT="[Текст]" custT="1"/>
      <dgm:spPr>
        <a:solidFill>
          <a:schemeClr val="accent1">
            <a:hueOff val="0"/>
            <a:satOff val="0"/>
            <a:lumOff val="0"/>
            <a:alpha val="35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    Промышленное производство – 9 площадок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B3BABA2-4368-44A8-BE86-7B4FC3613887}" type="parTrans" cxnId="{E7C36D06-4FF1-4228-A748-72DF31CC6EAA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1634FFC-4C22-4EEF-B963-2DC00E33C707}" type="sibTrans" cxnId="{E7C36D06-4FF1-4228-A748-72DF31CC6EAA}">
      <dgm:prSet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97CEB90-27E5-4188-98DF-C4D8ABC31D4F}">
      <dgm:prSet phldrT="[Текст]" custT="1"/>
      <dgm:spPr>
        <a:solidFill>
          <a:schemeClr val="accent1">
            <a:hueOff val="0"/>
            <a:satOff val="0"/>
            <a:lumOff val="0"/>
            <a:alpha val="38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 Торговля – 1 площадка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5121461-347E-4728-BD1D-49979CB4961E}" type="parTrans" cxnId="{97B69FF6-5A32-43C5-8FB1-76161640E83C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B610E9B-D960-45D6-AB5F-A7917DC28BDB}" type="sibTrans" cxnId="{97B69FF6-5A32-43C5-8FB1-76161640E83C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EA6018B-2FFA-4142-8A11-F76184773806}">
      <dgm:prSet phldrT="[Текст]" custT="1"/>
      <dgm:spPr>
        <a:solidFill>
          <a:schemeClr val="accent1">
            <a:hueOff val="0"/>
            <a:satOff val="0"/>
            <a:lumOff val="0"/>
            <a:alpha val="37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Сельское хозяйство и рыбоводство – 12 площадок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2555E1C-4F6B-4CFF-B3D7-D5851F94810A}" type="parTrans" cxnId="{4168E5C4-DAB4-4237-9D6E-C578E3151E2D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67639F4-B51F-4D22-9AE8-0116508CF123}" type="sibTrans" cxnId="{4168E5C4-DAB4-4237-9D6E-C578E3151E2D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7E3DC23-0DAC-454A-A132-AC638F77061F}">
      <dgm:prSet phldrT="[Текст]" custT="1"/>
      <dgm:spPr>
        <a:solidFill>
          <a:schemeClr val="accent1">
            <a:hueOff val="0"/>
            <a:satOff val="0"/>
            <a:lumOff val="0"/>
            <a:alpha val="35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     Жилищное строительство – 3 площадки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015242E-7CFE-4F07-AFC7-DEE60287F75C}" type="parTrans" cxnId="{E76C0B24-19A3-4271-A143-78F60E1A8425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4DD28BD-7F6D-4FBB-A03B-640DF84BA0C1}" type="sibTrans" cxnId="{E76C0B24-19A3-4271-A143-78F60E1A8425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F79DBD9-1E06-4742-ABE6-AA180A6E1847}">
      <dgm:prSet phldrT="[Текст]" custT="1"/>
      <dgm:spPr>
        <a:solidFill>
          <a:schemeClr val="accent1">
            <a:hueOff val="0"/>
            <a:satOff val="0"/>
            <a:lumOff val="0"/>
            <a:alpha val="38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Туристско-рекреационные цели – 5 площадок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9FD494D-1205-49F1-9210-F04BE20E2EE6}" type="parTrans" cxnId="{38BE0765-4972-4ADC-B9B2-4A80A0F3DCBF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06640A7-9D92-43D8-BC26-C6D9E1012002}" type="sibTrans" cxnId="{38BE0765-4972-4ADC-B9B2-4A80A0F3DCBF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6DE59A8-1924-4637-9E31-F89A4333830A}" type="pres">
      <dgm:prSet presAssocID="{FEFAADDC-FE88-472C-A5C6-77386A04416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AC5EA78-FD3C-4BB2-A57D-F2FC8EA9C1C1}" type="pres">
      <dgm:prSet presAssocID="{FEFAADDC-FE88-472C-A5C6-77386A04416A}" presName="Name1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27BA8C81-485D-4C4A-BFE6-3F05AE1FA80C}" type="pres">
      <dgm:prSet presAssocID="{FEFAADDC-FE88-472C-A5C6-77386A04416A}" presName="cycle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0DC42FDF-C8AC-4B11-9724-3E505849CF46}" type="pres">
      <dgm:prSet presAssocID="{FEFAADDC-FE88-472C-A5C6-77386A04416A}" presName="srcNode" presStyleLbl="node1" presStyleIdx="0" presStyleCnt="5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D4B6F6F7-CEEF-4AAF-87C9-2D6AD2EBBA0C}" type="pres">
      <dgm:prSet presAssocID="{FEFAADDC-FE88-472C-A5C6-77386A04416A}" presName="conn" presStyleLbl="parChTrans1D2" presStyleIdx="0" presStyleCnt="1"/>
      <dgm:spPr/>
      <dgm:t>
        <a:bodyPr/>
        <a:lstStyle/>
        <a:p>
          <a:endParaRPr lang="ru-RU"/>
        </a:p>
      </dgm:t>
    </dgm:pt>
    <dgm:pt modelId="{AEDA098C-F49D-4CC2-888E-8410AF586C14}" type="pres">
      <dgm:prSet presAssocID="{FEFAADDC-FE88-472C-A5C6-77386A04416A}" presName="extraNode" presStyleLbl="node1" presStyleIdx="0" presStyleCnt="5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391B3D42-B13D-4AFB-AC17-EE0D4A5CBCA8}" type="pres">
      <dgm:prSet presAssocID="{FEFAADDC-FE88-472C-A5C6-77386A04416A}" presName="dstNode" presStyleLbl="node1" presStyleIdx="0" presStyleCnt="5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A5465682-7A68-4AF6-BA1F-6493D1649B78}" type="pres">
      <dgm:prSet presAssocID="{91605F08-6D9D-4C36-B97F-1C11A30A88C6}" presName="text_1" presStyleLbl="node1" presStyleIdx="0" presStyleCnt="5" custLinFactNeighborX="-577" custLinFactNeighborY="-37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19EA9E-4A7D-42AB-A553-E3B8492B5A4F}" type="pres">
      <dgm:prSet presAssocID="{91605F08-6D9D-4C36-B97F-1C11A30A88C6}" presName="accent_1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3CFF7BAC-90A5-4F89-96FF-9CA369916735}" type="pres">
      <dgm:prSet presAssocID="{91605F08-6D9D-4C36-B97F-1C11A30A88C6}" presName="accentRepeatNode" presStyleLbl="solidFgAcc1" presStyleIdx="0" presStyleCnt="5" custScaleX="180193" custScaleY="114335" custLinFactNeighborX="-5026" custLinFactNeighborY="-14740"/>
      <dgm:spPr>
        <a:blipFill rotWithShape="0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20261B31-1034-49E5-94D2-D7FDD8862D4D}" type="pres">
      <dgm:prSet presAssocID="{097CEB90-27E5-4188-98DF-C4D8ABC31D4F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B8BA0B-AB8C-4691-9110-24ADD64537CF}" type="pres">
      <dgm:prSet presAssocID="{097CEB90-27E5-4188-98DF-C4D8ABC31D4F}" presName="accent_2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40F1C113-6E4C-46E4-AB7A-E1869A8AB452}" type="pres">
      <dgm:prSet presAssocID="{097CEB90-27E5-4188-98DF-C4D8ABC31D4F}" presName="accentRepeatNode" presStyleLbl="solidFgAcc1" presStyleIdx="1" presStyleCnt="5" custScaleX="144205" custScaleY="109747" custLinFactNeighborX="-47073" custLinFactNeighborY="147"/>
      <dgm:spPr>
        <a:blipFill rotWithShape="0">
          <a:blip xmlns:r="http://schemas.openxmlformats.org/officeDocument/2006/relationships" r:embed="rId2"/>
          <a:stretch>
            <a:fillRect/>
          </a:stretch>
        </a:blip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686A66C3-0D46-4D29-9E12-C1ECD04EEECF}" type="pres">
      <dgm:prSet presAssocID="{1EA6018B-2FFA-4142-8A11-F76184773806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981E9A-D71F-4BCE-8E37-6FA807DF4DA9}" type="pres">
      <dgm:prSet presAssocID="{1EA6018B-2FFA-4142-8A11-F76184773806}" presName="accent_3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8AD12C30-AB48-4943-9C79-18A907B73149}" type="pres">
      <dgm:prSet presAssocID="{1EA6018B-2FFA-4142-8A11-F76184773806}" presName="accentRepeatNode" presStyleLbl="solidFgAcc1" presStyleIdx="2" presStyleCnt="5" custScaleX="187429" custScaleY="118520" custLinFactNeighborX="-35992" custLinFactNeighborY="0"/>
      <dgm:spPr>
        <a:blipFill rotWithShape="0">
          <a:blip xmlns:r="http://schemas.openxmlformats.org/officeDocument/2006/relationships" r:embed="rId3"/>
          <a:stretch>
            <a:fillRect/>
          </a:stretch>
        </a:blip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5221D2AC-7924-4C41-93A2-2EA6309EAECC}" type="pres">
      <dgm:prSet presAssocID="{5F79DBD9-1E06-4742-ABE6-AA180A6E1847}" presName="text_4" presStyleLbl="node1" presStyleIdx="3" presStyleCnt="5" custLinFactNeighborX="923" custLinFactNeighborY="-5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FBEA3-2EB9-4F24-B282-1EF768B74CEC}" type="pres">
      <dgm:prSet presAssocID="{5F79DBD9-1E06-4742-ABE6-AA180A6E1847}" presName="accent_4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0D66262D-CA95-413D-AFA8-6BFDA1D10E3D}" type="pres">
      <dgm:prSet presAssocID="{5F79DBD9-1E06-4742-ABE6-AA180A6E1847}" presName="accentRepeatNode" presStyleLbl="solidFgAcc1" presStyleIdx="3" presStyleCnt="5" custScaleX="145550" custScaleY="104478" custLinFactNeighborX="-48403" custLinFactNeighborY="-396"/>
      <dgm:spPr>
        <a:blipFill rotWithShape="0">
          <a:blip xmlns:r="http://schemas.openxmlformats.org/officeDocument/2006/relationships" r:embed="rId4"/>
          <a:stretch>
            <a:fillRect/>
          </a:stretch>
        </a:blip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2DEEF4EC-D7D7-4FC7-8BE7-215A69B313B8}" type="pres">
      <dgm:prSet presAssocID="{A7E3DC23-0DAC-454A-A132-AC638F77061F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B6552-AD2D-4D73-8A10-D55D3FBC486B}" type="pres">
      <dgm:prSet presAssocID="{A7E3DC23-0DAC-454A-A132-AC638F77061F}" presName="accent_5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86354D13-BE97-4836-8D42-344527323A75}" type="pres">
      <dgm:prSet presAssocID="{A7E3DC23-0DAC-454A-A132-AC638F77061F}" presName="accentRepeatNode" presStyleLbl="solidFgAcc1" presStyleIdx="4" presStyleCnt="5" custScaleX="181496" custScaleY="122703" custLinFactNeighborX="-4375" custLinFactNeighborY="9763"/>
      <dgm:spPr>
        <a:blipFill rotWithShape="0">
          <a:blip xmlns:r="http://schemas.openxmlformats.org/officeDocument/2006/relationships" r:embed="rId5"/>
          <a:stretch>
            <a:fillRect/>
          </a:stretch>
        </a:blip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</dgm:ptLst>
  <dgm:cxnLst>
    <dgm:cxn modelId="{83B35144-52BC-4D2B-A544-EABC9DFB8585}" type="presOf" srcId="{FEFAADDC-FE88-472C-A5C6-77386A04416A}" destId="{46DE59A8-1924-4637-9E31-F89A4333830A}" srcOrd="0" destOrd="0" presId="urn:microsoft.com/office/officeart/2008/layout/VerticalCurvedList"/>
    <dgm:cxn modelId="{97B69FF6-5A32-43C5-8FB1-76161640E83C}" srcId="{FEFAADDC-FE88-472C-A5C6-77386A04416A}" destId="{097CEB90-27E5-4188-98DF-C4D8ABC31D4F}" srcOrd="1" destOrd="0" parTransId="{85121461-347E-4728-BD1D-49979CB4961E}" sibTransId="{5B610E9B-D960-45D6-AB5F-A7917DC28BDB}"/>
    <dgm:cxn modelId="{E7C36D06-4FF1-4228-A748-72DF31CC6EAA}" srcId="{FEFAADDC-FE88-472C-A5C6-77386A04416A}" destId="{91605F08-6D9D-4C36-B97F-1C11A30A88C6}" srcOrd="0" destOrd="0" parTransId="{BB3BABA2-4368-44A8-BE86-7B4FC3613887}" sibTransId="{91634FFC-4C22-4EEF-B963-2DC00E33C707}"/>
    <dgm:cxn modelId="{F226FC14-CE7C-4D31-94BD-BA4EA912E16A}" type="presOf" srcId="{1EA6018B-2FFA-4142-8A11-F76184773806}" destId="{686A66C3-0D46-4D29-9E12-C1ECD04EEECF}" srcOrd="0" destOrd="0" presId="urn:microsoft.com/office/officeart/2008/layout/VerticalCurvedList"/>
    <dgm:cxn modelId="{E7ABECE4-64B9-4EEA-8105-2D1A164EE2C4}" type="presOf" srcId="{A7E3DC23-0DAC-454A-A132-AC638F77061F}" destId="{2DEEF4EC-D7D7-4FC7-8BE7-215A69B313B8}" srcOrd="0" destOrd="0" presId="urn:microsoft.com/office/officeart/2008/layout/VerticalCurvedList"/>
    <dgm:cxn modelId="{38BE0765-4972-4ADC-B9B2-4A80A0F3DCBF}" srcId="{FEFAADDC-FE88-472C-A5C6-77386A04416A}" destId="{5F79DBD9-1E06-4742-ABE6-AA180A6E1847}" srcOrd="3" destOrd="0" parTransId="{F9FD494D-1205-49F1-9210-F04BE20E2EE6}" sibTransId="{706640A7-9D92-43D8-BC26-C6D9E1012002}"/>
    <dgm:cxn modelId="{6E3ADEF8-9B7D-4033-9BC9-AC42180C5AFD}" type="presOf" srcId="{5F79DBD9-1E06-4742-ABE6-AA180A6E1847}" destId="{5221D2AC-7924-4C41-93A2-2EA6309EAECC}" srcOrd="0" destOrd="0" presId="urn:microsoft.com/office/officeart/2008/layout/VerticalCurvedList"/>
    <dgm:cxn modelId="{E76C0B24-19A3-4271-A143-78F60E1A8425}" srcId="{FEFAADDC-FE88-472C-A5C6-77386A04416A}" destId="{A7E3DC23-0DAC-454A-A132-AC638F77061F}" srcOrd="4" destOrd="0" parTransId="{3015242E-7CFE-4F07-AFC7-DEE60287F75C}" sibTransId="{D4DD28BD-7F6D-4FBB-A03B-640DF84BA0C1}"/>
    <dgm:cxn modelId="{4168E5C4-DAB4-4237-9D6E-C578E3151E2D}" srcId="{FEFAADDC-FE88-472C-A5C6-77386A04416A}" destId="{1EA6018B-2FFA-4142-8A11-F76184773806}" srcOrd="2" destOrd="0" parTransId="{62555E1C-4F6B-4CFF-B3D7-D5851F94810A}" sibTransId="{467639F4-B51F-4D22-9AE8-0116508CF123}"/>
    <dgm:cxn modelId="{3C6E42F2-4443-4F12-9407-8BF6ED168E46}" type="presOf" srcId="{91634FFC-4C22-4EEF-B963-2DC00E33C707}" destId="{D4B6F6F7-CEEF-4AAF-87C9-2D6AD2EBBA0C}" srcOrd="0" destOrd="0" presId="urn:microsoft.com/office/officeart/2008/layout/VerticalCurvedList"/>
    <dgm:cxn modelId="{38A4F0B1-A15F-4048-8558-A217B4C635C7}" type="presOf" srcId="{097CEB90-27E5-4188-98DF-C4D8ABC31D4F}" destId="{20261B31-1034-49E5-94D2-D7FDD8862D4D}" srcOrd="0" destOrd="0" presId="urn:microsoft.com/office/officeart/2008/layout/VerticalCurvedList"/>
    <dgm:cxn modelId="{930F0B3C-EFBC-4FED-A16E-485B3F91B958}" type="presOf" srcId="{91605F08-6D9D-4C36-B97F-1C11A30A88C6}" destId="{A5465682-7A68-4AF6-BA1F-6493D1649B78}" srcOrd="0" destOrd="0" presId="urn:microsoft.com/office/officeart/2008/layout/VerticalCurvedList"/>
    <dgm:cxn modelId="{D194B63F-E786-4678-BAA1-08C73D9FB87A}" type="presParOf" srcId="{46DE59A8-1924-4637-9E31-F89A4333830A}" destId="{7AC5EA78-FD3C-4BB2-A57D-F2FC8EA9C1C1}" srcOrd="0" destOrd="0" presId="urn:microsoft.com/office/officeart/2008/layout/VerticalCurvedList"/>
    <dgm:cxn modelId="{5617357A-5ED8-4B46-AD8B-684AFB89B89A}" type="presParOf" srcId="{7AC5EA78-FD3C-4BB2-A57D-F2FC8EA9C1C1}" destId="{27BA8C81-485D-4C4A-BFE6-3F05AE1FA80C}" srcOrd="0" destOrd="0" presId="urn:microsoft.com/office/officeart/2008/layout/VerticalCurvedList"/>
    <dgm:cxn modelId="{B9BB63C2-5CB9-4B7A-B021-FB05408C0966}" type="presParOf" srcId="{27BA8C81-485D-4C4A-BFE6-3F05AE1FA80C}" destId="{0DC42FDF-C8AC-4B11-9724-3E505849CF46}" srcOrd="0" destOrd="0" presId="urn:microsoft.com/office/officeart/2008/layout/VerticalCurvedList"/>
    <dgm:cxn modelId="{42F35F77-AFA8-46E9-AA54-371CCF00F886}" type="presParOf" srcId="{27BA8C81-485D-4C4A-BFE6-3F05AE1FA80C}" destId="{D4B6F6F7-CEEF-4AAF-87C9-2D6AD2EBBA0C}" srcOrd="1" destOrd="0" presId="urn:microsoft.com/office/officeart/2008/layout/VerticalCurvedList"/>
    <dgm:cxn modelId="{9B0D22AD-4062-4D4D-A4EA-613A3F17C166}" type="presParOf" srcId="{27BA8C81-485D-4C4A-BFE6-3F05AE1FA80C}" destId="{AEDA098C-F49D-4CC2-888E-8410AF586C14}" srcOrd="2" destOrd="0" presId="urn:microsoft.com/office/officeart/2008/layout/VerticalCurvedList"/>
    <dgm:cxn modelId="{640DFBDE-6A35-46F3-A943-BADDA9EDF932}" type="presParOf" srcId="{27BA8C81-485D-4C4A-BFE6-3F05AE1FA80C}" destId="{391B3D42-B13D-4AFB-AC17-EE0D4A5CBCA8}" srcOrd="3" destOrd="0" presId="urn:microsoft.com/office/officeart/2008/layout/VerticalCurvedList"/>
    <dgm:cxn modelId="{8DB1F3A3-B54A-4E43-8FCC-9717935ABB28}" type="presParOf" srcId="{7AC5EA78-FD3C-4BB2-A57D-F2FC8EA9C1C1}" destId="{A5465682-7A68-4AF6-BA1F-6493D1649B78}" srcOrd="1" destOrd="0" presId="urn:microsoft.com/office/officeart/2008/layout/VerticalCurvedList"/>
    <dgm:cxn modelId="{5EF54349-6AA3-4317-B3E2-039295A45749}" type="presParOf" srcId="{7AC5EA78-FD3C-4BB2-A57D-F2FC8EA9C1C1}" destId="{4219EA9E-4A7D-42AB-A553-E3B8492B5A4F}" srcOrd="2" destOrd="0" presId="urn:microsoft.com/office/officeart/2008/layout/VerticalCurvedList"/>
    <dgm:cxn modelId="{0A8F42BB-B9D4-40D9-A496-2A29E0067086}" type="presParOf" srcId="{4219EA9E-4A7D-42AB-A553-E3B8492B5A4F}" destId="{3CFF7BAC-90A5-4F89-96FF-9CA369916735}" srcOrd="0" destOrd="0" presId="urn:microsoft.com/office/officeart/2008/layout/VerticalCurvedList"/>
    <dgm:cxn modelId="{827457E9-1361-44F5-9039-5C4A2DEFA3F7}" type="presParOf" srcId="{7AC5EA78-FD3C-4BB2-A57D-F2FC8EA9C1C1}" destId="{20261B31-1034-49E5-94D2-D7FDD8862D4D}" srcOrd="3" destOrd="0" presId="urn:microsoft.com/office/officeart/2008/layout/VerticalCurvedList"/>
    <dgm:cxn modelId="{35F2C91D-A736-47C7-8CF3-A73C5F88135E}" type="presParOf" srcId="{7AC5EA78-FD3C-4BB2-A57D-F2FC8EA9C1C1}" destId="{56B8BA0B-AB8C-4691-9110-24ADD64537CF}" srcOrd="4" destOrd="0" presId="urn:microsoft.com/office/officeart/2008/layout/VerticalCurvedList"/>
    <dgm:cxn modelId="{66F53FE8-35BB-4A2F-9EB9-64F306DA84CF}" type="presParOf" srcId="{56B8BA0B-AB8C-4691-9110-24ADD64537CF}" destId="{40F1C113-6E4C-46E4-AB7A-E1869A8AB452}" srcOrd="0" destOrd="0" presId="urn:microsoft.com/office/officeart/2008/layout/VerticalCurvedList"/>
    <dgm:cxn modelId="{41B662BF-C321-4D36-A344-FC8D6BBAA433}" type="presParOf" srcId="{7AC5EA78-FD3C-4BB2-A57D-F2FC8EA9C1C1}" destId="{686A66C3-0D46-4D29-9E12-C1ECD04EEECF}" srcOrd="5" destOrd="0" presId="urn:microsoft.com/office/officeart/2008/layout/VerticalCurvedList"/>
    <dgm:cxn modelId="{5E1E51CB-3004-4D07-A389-A8D2FF6A4DDC}" type="presParOf" srcId="{7AC5EA78-FD3C-4BB2-A57D-F2FC8EA9C1C1}" destId="{19981E9A-D71F-4BCE-8E37-6FA807DF4DA9}" srcOrd="6" destOrd="0" presId="urn:microsoft.com/office/officeart/2008/layout/VerticalCurvedList"/>
    <dgm:cxn modelId="{3B66F7C4-F288-4EBD-9B51-385A1503F7D3}" type="presParOf" srcId="{19981E9A-D71F-4BCE-8E37-6FA807DF4DA9}" destId="{8AD12C30-AB48-4943-9C79-18A907B73149}" srcOrd="0" destOrd="0" presId="urn:microsoft.com/office/officeart/2008/layout/VerticalCurvedList"/>
    <dgm:cxn modelId="{2E585930-2F9A-4F5A-9A06-6F256DE90A78}" type="presParOf" srcId="{7AC5EA78-FD3C-4BB2-A57D-F2FC8EA9C1C1}" destId="{5221D2AC-7924-4C41-93A2-2EA6309EAECC}" srcOrd="7" destOrd="0" presId="urn:microsoft.com/office/officeart/2008/layout/VerticalCurvedList"/>
    <dgm:cxn modelId="{54D67FF0-9AF5-4C35-92F8-69989987FF6C}" type="presParOf" srcId="{7AC5EA78-FD3C-4BB2-A57D-F2FC8EA9C1C1}" destId="{0D7FBEA3-2EB9-4F24-B282-1EF768B74CEC}" srcOrd="8" destOrd="0" presId="urn:microsoft.com/office/officeart/2008/layout/VerticalCurvedList"/>
    <dgm:cxn modelId="{4EC9B250-BEFE-4775-8C5B-AF96E6C966DC}" type="presParOf" srcId="{0D7FBEA3-2EB9-4F24-B282-1EF768B74CEC}" destId="{0D66262D-CA95-413D-AFA8-6BFDA1D10E3D}" srcOrd="0" destOrd="0" presId="urn:microsoft.com/office/officeart/2008/layout/VerticalCurvedList"/>
    <dgm:cxn modelId="{17D81794-C5F1-4D51-BC65-380D9C9CFF92}" type="presParOf" srcId="{7AC5EA78-FD3C-4BB2-A57D-F2FC8EA9C1C1}" destId="{2DEEF4EC-D7D7-4FC7-8BE7-215A69B313B8}" srcOrd="9" destOrd="0" presId="urn:microsoft.com/office/officeart/2008/layout/VerticalCurvedList"/>
    <dgm:cxn modelId="{0C778FA9-A4BE-4287-814F-855973A6E97A}" type="presParOf" srcId="{7AC5EA78-FD3C-4BB2-A57D-F2FC8EA9C1C1}" destId="{51BB6552-AD2D-4D73-8A10-D55D3FBC486B}" srcOrd="10" destOrd="0" presId="urn:microsoft.com/office/officeart/2008/layout/VerticalCurvedList"/>
    <dgm:cxn modelId="{8CFA2641-4791-4450-A31A-88DF7F15776E}" type="presParOf" srcId="{51BB6552-AD2D-4D73-8A10-D55D3FBC486B}" destId="{86354D13-BE97-4836-8D42-344527323A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CFCF83-B91E-4574-A81C-370EE60945D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8C94B5-F72A-4FAB-99D4-1F9A4A4E058C}">
      <dgm:prSet phldrT="[Текст]"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ru-RU" sz="1800" i="0" dirty="0" smtClean="0">
              <a:solidFill>
                <a:schemeClr val="tx1"/>
              </a:solidFill>
              <a:latin typeface="+mn-lt"/>
            </a:rPr>
            <a:t>Федеральный закон от 6 октября 2003 года </a:t>
          </a:r>
        </a:p>
        <a:p>
          <a:r>
            <a:rPr lang="ru-RU" sz="1800" i="0" dirty="0" smtClean="0">
              <a:solidFill>
                <a:schemeClr val="tx1"/>
              </a:solidFill>
              <a:latin typeface="+mn-lt"/>
            </a:rPr>
            <a:t>№ 131-ФЗ «Об общих принципах организации местного самоуправления в Российской Федерации»</a:t>
          </a:r>
          <a:endParaRPr lang="ru-RU" sz="1800" i="0" dirty="0">
            <a:solidFill>
              <a:schemeClr val="tx1"/>
            </a:solidFill>
            <a:latin typeface="+mn-lt"/>
          </a:endParaRPr>
        </a:p>
      </dgm:t>
    </dgm:pt>
    <dgm:pt modelId="{993E323D-3AA7-4B1C-9C6D-5F9DFBF84763}" type="parTrans" cxnId="{308D35A2-0DBA-409E-B8A3-EFEE16BA846D}">
      <dgm:prSet/>
      <dgm:spPr/>
      <dgm:t>
        <a:bodyPr/>
        <a:lstStyle/>
        <a:p>
          <a:endParaRPr lang="ru-RU"/>
        </a:p>
      </dgm:t>
    </dgm:pt>
    <dgm:pt modelId="{FE32BE78-8BD2-4343-B056-8934515EDE88}" type="sibTrans" cxnId="{308D35A2-0DBA-409E-B8A3-EFEE16BA846D}">
      <dgm:prSet/>
      <dgm:spPr/>
      <dgm:t>
        <a:bodyPr/>
        <a:lstStyle/>
        <a:p>
          <a:endParaRPr lang="ru-RU"/>
        </a:p>
      </dgm:t>
    </dgm:pt>
    <dgm:pt modelId="{10319EDC-530D-4B2C-BD65-47527ACC8AED}">
      <dgm:prSet phldrT="[Текст]"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ru-RU" sz="1800" i="0" dirty="0" smtClean="0">
              <a:solidFill>
                <a:schemeClr val="tx1"/>
              </a:solidFill>
              <a:latin typeface="+mn-lt"/>
            </a:rPr>
            <a:t>Устав Окуловского муниципального района, утвержден решением Думы Окуловского муниципального района от 24.02.2014 № 293</a:t>
          </a:r>
          <a:endParaRPr lang="ru-RU" sz="1800" i="0" dirty="0">
            <a:solidFill>
              <a:schemeClr val="tx1"/>
            </a:solidFill>
            <a:latin typeface="+mn-lt"/>
          </a:endParaRPr>
        </a:p>
      </dgm:t>
    </dgm:pt>
    <dgm:pt modelId="{C0180518-2951-4244-8B31-A82BE2A6E09E}" type="parTrans" cxnId="{950C6B90-ED24-4E38-A46E-1C9B9187213B}">
      <dgm:prSet/>
      <dgm:spPr/>
      <dgm:t>
        <a:bodyPr/>
        <a:lstStyle/>
        <a:p>
          <a:endParaRPr lang="ru-RU"/>
        </a:p>
      </dgm:t>
    </dgm:pt>
    <dgm:pt modelId="{D6E811E0-71BB-4AEE-9ECC-53D8252345ED}" type="sibTrans" cxnId="{950C6B90-ED24-4E38-A46E-1C9B9187213B}">
      <dgm:prSet/>
      <dgm:spPr/>
      <dgm:t>
        <a:bodyPr/>
        <a:lstStyle/>
        <a:p>
          <a:endParaRPr lang="ru-RU"/>
        </a:p>
      </dgm:t>
    </dgm:pt>
    <dgm:pt modelId="{84F638BF-3C0D-4173-AC81-43D80E82776E}" type="pres">
      <dgm:prSet presAssocID="{1CCFCF83-B91E-4574-A81C-370EE60945D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C5AB63-EAB3-4E90-BBA8-54AEA3C8E1C6}" type="pres">
      <dgm:prSet presAssocID="{EE8C94B5-F72A-4FAB-99D4-1F9A4A4E058C}" presName="parentLin" presStyleCnt="0"/>
      <dgm:spPr/>
    </dgm:pt>
    <dgm:pt modelId="{E4994608-25C0-48C6-B399-64E081B93C55}" type="pres">
      <dgm:prSet presAssocID="{EE8C94B5-F72A-4FAB-99D4-1F9A4A4E058C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A5F5CAE0-632D-476E-8A94-1A9C3425323B}" type="pres">
      <dgm:prSet presAssocID="{EE8C94B5-F72A-4FAB-99D4-1F9A4A4E058C}" presName="parentText" presStyleLbl="node1" presStyleIdx="0" presStyleCnt="2" custScaleX="11183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77BA29-32C1-4C3F-AB6C-B3955357BE46}" type="pres">
      <dgm:prSet presAssocID="{EE8C94B5-F72A-4FAB-99D4-1F9A4A4E058C}" presName="negativeSpace" presStyleCnt="0"/>
      <dgm:spPr/>
    </dgm:pt>
    <dgm:pt modelId="{B05BA855-A0D5-4154-9FBA-464EE304102A}" type="pres">
      <dgm:prSet presAssocID="{EE8C94B5-F72A-4FAB-99D4-1F9A4A4E058C}" presName="childText" presStyleLbl="conFgAcc1" presStyleIdx="0" presStyleCnt="2">
        <dgm:presLayoutVars>
          <dgm:bulletEnabled val="1"/>
        </dgm:presLayoutVars>
      </dgm:prSet>
      <dgm:spPr>
        <a:solidFill>
          <a:schemeClr val="bg2">
            <a:lumMod val="75000"/>
            <a:alpha val="90000"/>
          </a:schemeClr>
        </a:solidFill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D1EE0E29-CA76-4BED-843D-B6A2669FFA04}" type="pres">
      <dgm:prSet presAssocID="{FE32BE78-8BD2-4343-B056-8934515EDE88}" presName="spaceBetweenRectangles" presStyleCnt="0"/>
      <dgm:spPr/>
    </dgm:pt>
    <dgm:pt modelId="{E1767354-848B-404F-A5EB-0C62361A503F}" type="pres">
      <dgm:prSet presAssocID="{10319EDC-530D-4B2C-BD65-47527ACC8AED}" presName="parentLin" presStyleCnt="0"/>
      <dgm:spPr/>
    </dgm:pt>
    <dgm:pt modelId="{7E64F3FA-4F31-4C5D-AA9C-D612FBE9A389}" type="pres">
      <dgm:prSet presAssocID="{10319EDC-530D-4B2C-BD65-47527ACC8AED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5619B319-6B86-41C8-A45D-1AAD438662D8}" type="pres">
      <dgm:prSet presAssocID="{10319EDC-530D-4B2C-BD65-47527ACC8AED}" presName="parentText" presStyleLbl="node1" presStyleIdx="1" presStyleCnt="2" custScaleX="115997" custLinFactNeighborX="-5501" custLinFactNeighborY="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53915-385B-44E8-82E8-5CBEE8E2252A}" type="pres">
      <dgm:prSet presAssocID="{10319EDC-530D-4B2C-BD65-47527ACC8AED}" presName="negativeSpace" presStyleCnt="0"/>
      <dgm:spPr/>
    </dgm:pt>
    <dgm:pt modelId="{23D2E483-2CE1-433E-9E5C-4E77DF436943}" type="pres">
      <dgm:prSet presAssocID="{10319EDC-530D-4B2C-BD65-47527ACC8AED}" presName="childText" presStyleLbl="conFgAcc1" presStyleIdx="1" presStyleCnt="2">
        <dgm:presLayoutVars>
          <dgm:bulletEnabled val="1"/>
        </dgm:presLayoutVars>
      </dgm:prSet>
      <dgm:spPr>
        <a:solidFill>
          <a:schemeClr val="bg2">
            <a:lumMod val="75000"/>
            <a:alpha val="90000"/>
          </a:schemeClr>
        </a:solidFill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</dgm:ptLst>
  <dgm:cxnLst>
    <dgm:cxn modelId="{308D35A2-0DBA-409E-B8A3-EFEE16BA846D}" srcId="{1CCFCF83-B91E-4574-A81C-370EE60945D9}" destId="{EE8C94B5-F72A-4FAB-99D4-1F9A4A4E058C}" srcOrd="0" destOrd="0" parTransId="{993E323D-3AA7-4B1C-9C6D-5F9DFBF84763}" sibTransId="{FE32BE78-8BD2-4343-B056-8934515EDE88}"/>
    <dgm:cxn modelId="{C11DC19C-0376-4158-B3A7-02F48B930AFD}" type="presOf" srcId="{10319EDC-530D-4B2C-BD65-47527ACC8AED}" destId="{7E64F3FA-4F31-4C5D-AA9C-D612FBE9A389}" srcOrd="0" destOrd="0" presId="urn:microsoft.com/office/officeart/2005/8/layout/list1"/>
    <dgm:cxn modelId="{24BA0CEC-9AF9-4441-BBA6-B5BA0E2F5496}" type="presOf" srcId="{10319EDC-530D-4B2C-BD65-47527ACC8AED}" destId="{5619B319-6B86-41C8-A45D-1AAD438662D8}" srcOrd="1" destOrd="0" presId="urn:microsoft.com/office/officeart/2005/8/layout/list1"/>
    <dgm:cxn modelId="{AF858268-A81B-46F1-BAB0-9022C38B8BAF}" type="presOf" srcId="{1CCFCF83-B91E-4574-A81C-370EE60945D9}" destId="{84F638BF-3C0D-4173-AC81-43D80E82776E}" srcOrd="0" destOrd="0" presId="urn:microsoft.com/office/officeart/2005/8/layout/list1"/>
    <dgm:cxn modelId="{950C6B90-ED24-4E38-A46E-1C9B9187213B}" srcId="{1CCFCF83-B91E-4574-A81C-370EE60945D9}" destId="{10319EDC-530D-4B2C-BD65-47527ACC8AED}" srcOrd="1" destOrd="0" parTransId="{C0180518-2951-4244-8B31-A82BE2A6E09E}" sibTransId="{D6E811E0-71BB-4AEE-9ECC-53D8252345ED}"/>
    <dgm:cxn modelId="{3C6A53EE-448B-4B99-B6BE-AF40B2D314BF}" type="presOf" srcId="{EE8C94B5-F72A-4FAB-99D4-1F9A4A4E058C}" destId="{A5F5CAE0-632D-476E-8A94-1A9C3425323B}" srcOrd="1" destOrd="0" presId="urn:microsoft.com/office/officeart/2005/8/layout/list1"/>
    <dgm:cxn modelId="{A531AD6C-3AA9-4A31-8D47-E23F8A0E2445}" type="presOf" srcId="{EE8C94B5-F72A-4FAB-99D4-1F9A4A4E058C}" destId="{E4994608-25C0-48C6-B399-64E081B93C55}" srcOrd="0" destOrd="0" presId="urn:microsoft.com/office/officeart/2005/8/layout/list1"/>
    <dgm:cxn modelId="{40270CEB-BEF8-414A-BC1D-F559EFF700F0}" type="presParOf" srcId="{84F638BF-3C0D-4173-AC81-43D80E82776E}" destId="{9DC5AB63-EAB3-4E90-BBA8-54AEA3C8E1C6}" srcOrd="0" destOrd="0" presId="urn:microsoft.com/office/officeart/2005/8/layout/list1"/>
    <dgm:cxn modelId="{5017990C-9F68-46AB-9CCE-97F83D8A7B2B}" type="presParOf" srcId="{9DC5AB63-EAB3-4E90-BBA8-54AEA3C8E1C6}" destId="{E4994608-25C0-48C6-B399-64E081B93C55}" srcOrd="0" destOrd="0" presId="urn:microsoft.com/office/officeart/2005/8/layout/list1"/>
    <dgm:cxn modelId="{B31DDEE0-C07F-46FE-A1F5-25846B68959E}" type="presParOf" srcId="{9DC5AB63-EAB3-4E90-BBA8-54AEA3C8E1C6}" destId="{A5F5CAE0-632D-476E-8A94-1A9C3425323B}" srcOrd="1" destOrd="0" presId="urn:microsoft.com/office/officeart/2005/8/layout/list1"/>
    <dgm:cxn modelId="{2EAFBF6D-1B12-4088-AA32-93E3549D006E}" type="presParOf" srcId="{84F638BF-3C0D-4173-AC81-43D80E82776E}" destId="{B177BA29-32C1-4C3F-AB6C-B3955357BE46}" srcOrd="1" destOrd="0" presId="urn:microsoft.com/office/officeart/2005/8/layout/list1"/>
    <dgm:cxn modelId="{33BEF431-87C2-4AE0-9845-69F01E0095C7}" type="presParOf" srcId="{84F638BF-3C0D-4173-AC81-43D80E82776E}" destId="{B05BA855-A0D5-4154-9FBA-464EE304102A}" srcOrd="2" destOrd="0" presId="urn:microsoft.com/office/officeart/2005/8/layout/list1"/>
    <dgm:cxn modelId="{8EFAED70-D5B4-4467-8E95-92B1EE87720B}" type="presParOf" srcId="{84F638BF-3C0D-4173-AC81-43D80E82776E}" destId="{D1EE0E29-CA76-4BED-843D-B6A2669FFA04}" srcOrd="3" destOrd="0" presId="urn:microsoft.com/office/officeart/2005/8/layout/list1"/>
    <dgm:cxn modelId="{ED0ECBB9-7427-4E21-9158-ACD9B95C6B3B}" type="presParOf" srcId="{84F638BF-3C0D-4173-AC81-43D80E82776E}" destId="{E1767354-848B-404F-A5EB-0C62361A503F}" srcOrd="4" destOrd="0" presId="urn:microsoft.com/office/officeart/2005/8/layout/list1"/>
    <dgm:cxn modelId="{83F67DB9-AB04-4471-B9C0-04F4A9CC329F}" type="presParOf" srcId="{E1767354-848B-404F-A5EB-0C62361A503F}" destId="{7E64F3FA-4F31-4C5D-AA9C-D612FBE9A389}" srcOrd="0" destOrd="0" presId="urn:microsoft.com/office/officeart/2005/8/layout/list1"/>
    <dgm:cxn modelId="{8ECB1F1B-19AD-4192-A61E-890C496D8BE7}" type="presParOf" srcId="{E1767354-848B-404F-A5EB-0C62361A503F}" destId="{5619B319-6B86-41C8-A45D-1AAD438662D8}" srcOrd="1" destOrd="0" presId="urn:microsoft.com/office/officeart/2005/8/layout/list1"/>
    <dgm:cxn modelId="{1112FF4E-9042-4CFA-86FC-FA853BC2EE7B}" type="presParOf" srcId="{84F638BF-3C0D-4173-AC81-43D80E82776E}" destId="{86753915-385B-44E8-82E8-5CBEE8E2252A}" srcOrd="5" destOrd="0" presId="urn:microsoft.com/office/officeart/2005/8/layout/list1"/>
    <dgm:cxn modelId="{D72C5EC6-A414-4BFF-876A-8ADD4AF9F674}" type="presParOf" srcId="{84F638BF-3C0D-4173-AC81-43D80E82776E}" destId="{23D2E483-2CE1-433E-9E5C-4E77DF43694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1F9171D-CC0A-46DE-B169-F41969C48E8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0A15B9-9955-4B06-95C3-FECBF63268A8}">
      <dgm:prSet phldrT="[Текст]" custT="1"/>
      <dgm:spPr>
        <a:solidFill>
          <a:schemeClr val="accent1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заключено 8 договоров купли – продажи и 10 договоров аренды муниципального имущества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49A0AAC-4F56-4322-806D-BA28998B67B9}" type="parTrans" cxnId="{44B9FB93-50AC-4266-862A-FC27623828F9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3A9F8F03-63F1-4F52-80AA-C8013C37F567}" type="sibTrans" cxnId="{44B9FB93-50AC-4266-862A-FC27623828F9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5C993650-1BFD-437B-B71D-7CF510505CF1}">
      <dgm:prSet phldrT="[Текст]" custT="1"/>
      <dgm:spPr>
        <a:solidFill>
          <a:schemeClr val="accent1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заключено 36 договоров купли – продажи и 185 договоров аренды земельных участков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E6804EA-8CB1-466C-B8E0-7D20D40A1831}" type="parTrans" cxnId="{21F41034-CEA2-4BA1-A4E1-AE8877757CD7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891D2006-4DE3-4DF2-B9D5-2F887D5ECAF3}" type="sibTrans" cxnId="{21F41034-CEA2-4BA1-A4E1-AE8877757CD7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09D0A403-3433-4D84-B5D4-AA3DE09A250B}">
      <dgm:prSet phldrT="[Текст]" custT="1"/>
      <dgm:spPr>
        <a:solidFill>
          <a:schemeClr val="accent1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предоставлено 27 земельных участков гражданам в собственность бесплатно, как льготной категории граждан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B36960E-5CC3-4086-BFBB-1A317AE01321}" type="parTrans" cxnId="{D4D5CEBD-876C-46EA-B5E9-D88BBA3F8460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C5BBE6FB-F5C4-49CD-A644-BFFCD4615AC9}" type="sibTrans" cxnId="{D4D5CEBD-876C-46EA-B5E9-D88BBA3F8460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856C90DC-CDC0-4B0F-8071-9F5842F4F253}">
      <dgm:prSet phldrT="[Текст]" custT="1"/>
      <dgm:spPr>
        <a:solidFill>
          <a:schemeClr val="accent1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проведено 16 проверок по использованию муниципального имущества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7B947E2-EA84-4F2C-B09B-C5AE14067E38}" type="parTrans" cxnId="{F3D806DE-D98D-4B93-BB63-BBEF2D1D150B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24808975-3347-430A-B8FA-8CEC0D3434A0}" type="sibTrans" cxnId="{F3D806DE-D98D-4B93-BB63-BBEF2D1D150B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D4142292-5B8E-4E6C-8A43-DA3DA76B639C}">
      <dgm:prSet phldrT="[Текст]" custT="1"/>
      <dgm:spPr>
        <a:solidFill>
          <a:schemeClr val="accent1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велась претензионная работа с арендаторами земельных участков (сумма </a:t>
          </a:r>
          <a:r>
            <a:rPr lang="ru-RU" sz="14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претензионно</a:t>
          </a:r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- исковой работы за 2015 год составила 1,1 млн. рублей)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057A338-4181-4979-AED8-629B369E882D}" type="parTrans" cxnId="{D305985B-F5BB-4A13-8B54-6DD6CD460073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4C7D450A-1E9D-436E-B3D2-200D8072EA57}" type="sibTrans" cxnId="{D305985B-F5BB-4A13-8B54-6DD6CD460073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83A05ABC-E2A0-4E2C-B8E7-14589D33CE15}" type="pres">
      <dgm:prSet presAssocID="{11F9171D-CC0A-46DE-B169-F41969C48E8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8BCF1F-A00D-4BBB-AA68-49FCF55BAFA8}" type="pres">
      <dgm:prSet presAssocID="{A80A15B9-9955-4B06-95C3-FECBF63268A8}" presName="parentLin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B1537F2D-ECB7-4CB8-A25E-621C2FF288A1}" type="pres">
      <dgm:prSet presAssocID="{A80A15B9-9955-4B06-95C3-FECBF63268A8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EBCE20F4-FADA-4837-AA99-0F7B267A28F8}" type="pres">
      <dgm:prSet presAssocID="{A80A15B9-9955-4B06-95C3-FECBF63268A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038E80-ABA7-45B5-8E69-A9FFDABF275F}" type="pres">
      <dgm:prSet presAssocID="{A80A15B9-9955-4B06-95C3-FECBF63268A8}" presName="negativeSpace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D56E61DA-263A-431B-9A2C-6A26BC27685A}" type="pres">
      <dgm:prSet presAssocID="{A80A15B9-9955-4B06-95C3-FECBF63268A8}" presName="childText" presStyleLbl="conFgAcc1" presStyleIdx="0" presStyleCnt="5" custScaleX="8600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34549CC8-094F-452E-A8EF-F2FFAB9D37C8}" type="pres">
      <dgm:prSet presAssocID="{3A9F8F03-63F1-4F52-80AA-C8013C37F567}" presName="spaceBetweenRectangles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DD943455-D79B-4F00-85E3-5C672948B05A}" type="pres">
      <dgm:prSet presAssocID="{5C993650-1BFD-437B-B71D-7CF510505CF1}" presName="parentLin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1F71B313-1C24-4810-8893-BB672C2696CF}" type="pres">
      <dgm:prSet presAssocID="{5C993650-1BFD-437B-B71D-7CF510505CF1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AB02A08-37D2-41F3-BE0C-97358ECFB1E6}" type="pres">
      <dgm:prSet presAssocID="{5C993650-1BFD-437B-B71D-7CF510505CF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F00846-E1DB-4AEC-9398-D5E4A43BD5A1}" type="pres">
      <dgm:prSet presAssocID="{5C993650-1BFD-437B-B71D-7CF510505CF1}" presName="negativeSpace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C6DED685-DE08-4F75-92B0-FCED9D472E8A}" type="pres">
      <dgm:prSet presAssocID="{5C993650-1BFD-437B-B71D-7CF510505CF1}" presName="childText" presStyleLbl="conFgAcc1" presStyleIdx="1" presStyleCnt="5" custScaleX="8600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D397FE57-D49D-4D28-93C1-74C3CC1DA071}" type="pres">
      <dgm:prSet presAssocID="{891D2006-4DE3-4DF2-B9D5-2F887D5ECAF3}" presName="spaceBetweenRectangles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F096774F-68FB-47AB-A82E-F2227A5A9546}" type="pres">
      <dgm:prSet presAssocID="{09D0A403-3433-4D84-B5D4-AA3DE09A250B}" presName="parentLin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686CC2FD-D07C-49F1-85BB-A67D504E4312}" type="pres">
      <dgm:prSet presAssocID="{09D0A403-3433-4D84-B5D4-AA3DE09A250B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E3541E26-9BA7-4B6B-AF37-C056F29E5631}" type="pres">
      <dgm:prSet presAssocID="{09D0A403-3433-4D84-B5D4-AA3DE09A250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4ECFD-D8AB-4CFA-A484-07A965B8DB6D}" type="pres">
      <dgm:prSet presAssocID="{09D0A403-3433-4D84-B5D4-AA3DE09A250B}" presName="negativeSpace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41388165-937D-42D8-A79E-9617E73B7587}" type="pres">
      <dgm:prSet presAssocID="{09D0A403-3433-4D84-B5D4-AA3DE09A250B}" presName="childText" presStyleLbl="conFgAcc1" presStyleIdx="2" presStyleCnt="5" custScaleX="86017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5729C261-87F9-46E6-8023-D1F54AA0BE4A}" type="pres">
      <dgm:prSet presAssocID="{C5BBE6FB-F5C4-49CD-A644-BFFCD4615AC9}" presName="spaceBetweenRectangles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C5136387-D8D2-41C2-9DE4-21809E4ABFE1}" type="pres">
      <dgm:prSet presAssocID="{856C90DC-CDC0-4B0F-8071-9F5842F4F253}" presName="parentLin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6BA6AE71-71FB-40F5-9172-3B6F1F3BCB28}" type="pres">
      <dgm:prSet presAssocID="{856C90DC-CDC0-4B0F-8071-9F5842F4F253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EBB1DAB7-F70D-407E-BF30-7ECA5623EF21}" type="pres">
      <dgm:prSet presAssocID="{856C90DC-CDC0-4B0F-8071-9F5842F4F25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9C7A3-9C70-4CAC-8963-3AB40396F53E}" type="pres">
      <dgm:prSet presAssocID="{856C90DC-CDC0-4B0F-8071-9F5842F4F253}" presName="negativeSpace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2DBEE9CC-855E-4AD5-BFEE-A80351093521}" type="pres">
      <dgm:prSet presAssocID="{856C90DC-CDC0-4B0F-8071-9F5842F4F253}" presName="childText" presStyleLbl="conFgAcc1" presStyleIdx="3" presStyleCnt="5" custScaleX="86017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C7498CAF-7AC8-43F2-869A-28F1BD94950C}" type="pres">
      <dgm:prSet presAssocID="{24808975-3347-430A-B8FA-8CEC0D3434A0}" presName="spaceBetweenRectangles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84CFC4DE-7557-4D60-940C-D0D23263B9A6}" type="pres">
      <dgm:prSet presAssocID="{D4142292-5B8E-4E6C-8A43-DA3DA76B639C}" presName="parentLin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F82EAE21-0672-4D74-86DD-3DB0E0E979E2}" type="pres">
      <dgm:prSet presAssocID="{D4142292-5B8E-4E6C-8A43-DA3DA76B639C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CDCADBB9-507D-4A0A-ABF4-2A23FC4BC739}" type="pres">
      <dgm:prSet presAssocID="{D4142292-5B8E-4E6C-8A43-DA3DA76B639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A17E21-708B-4AB7-95E0-F5E3E193B67D}" type="pres">
      <dgm:prSet presAssocID="{D4142292-5B8E-4E6C-8A43-DA3DA76B639C}" presName="negativeSpace" presStyleCnt="0"/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  <dgm:pt modelId="{978DF5E7-E8A9-47FA-9627-D8C091F88629}" type="pres">
      <dgm:prSet presAssocID="{D4142292-5B8E-4E6C-8A43-DA3DA76B639C}" presName="childText" presStyleLbl="conFgAcc1" presStyleIdx="4" presStyleCnt="5" custScaleX="8600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65100" prst="coolSlant"/>
          <a:bevelB w="165100" prst="coolSlant"/>
        </a:sp3d>
      </dgm:spPr>
      <dgm:t>
        <a:bodyPr/>
        <a:lstStyle/>
        <a:p>
          <a:endParaRPr lang="ru-RU"/>
        </a:p>
      </dgm:t>
    </dgm:pt>
  </dgm:ptLst>
  <dgm:cxnLst>
    <dgm:cxn modelId="{89B12516-EF0B-45C7-9159-E22E4DE34B98}" type="presOf" srcId="{856C90DC-CDC0-4B0F-8071-9F5842F4F253}" destId="{6BA6AE71-71FB-40F5-9172-3B6F1F3BCB28}" srcOrd="0" destOrd="0" presId="urn:microsoft.com/office/officeart/2005/8/layout/list1"/>
    <dgm:cxn modelId="{EAEE4DA9-F35C-4B09-ADB2-407F89BA230D}" type="presOf" srcId="{A80A15B9-9955-4B06-95C3-FECBF63268A8}" destId="{EBCE20F4-FADA-4837-AA99-0F7B267A28F8}" srcOrd="1" destOrd="0" presId="urn:microsoft.com/office/officeart/2005/8/layout/list1"/>
    <dgm:cxn modelId="{F3D806DE-D98D-4B93-BB63-BBEF2D1D150B}" srcId="{11F9171D-CC0A-46DE-B169-F41969C48E8C}" destId="{856C90DC-CDC0-4B0F-8071-9F5842F4F253}" srcOrd="3" destOrd="0" parTransId="{A7B947E2-EA84-4F2C-B09B-C5AE14067E38}" sibTransId="{24808975-3347-430A-B8FA-8CEC0D3434A0}"/>
    <dgm:cxn modelId="{195ADB26-9068-4ACB-B478-C6CB6C3761A3}" type="presOf" srcId="{A80A15B9-9955-4B06-95C3-FECBF63268A8}" destId="{B1537F2D-ECB7-4CB8-A25E-621C2FF288A1}" srcOrd="0" destOrd="0" presId="urn:microsoft.com/office/officeart/2005/8/layout/list1"/>
    <dgm:cxn modelId="{9A9E8C51-1871-4237-812F-1FFE41514121}" type="presOf" srcId="{09D0A403-3433-4D84-B5D4-AA3DE09A250B}" destId="{686CC2FD-D07C-49F1-85BB-A67D504E4312}" srcOrd="0" destOrd="0" presId="urn:microsoft.com/office/officeart/2005/8/layout/list1"/>
    <dgm:cxn modelId="{055041FF-09A3-41E2-B89E-904EE08543BF}" type="presOf" srcId="{11F9171D-CC0A-46DE-B169-F41969C48E8C}" destId="{83A05ABC-E2A0-4E2C-B8E7-14589D33CE15}" srcOrd="0" destOrd="0" presId="urn:microsoft.com/office/officeart/2005/8/layout/list1"/>
    <dgm:cxn modelId="{18AB2057-133C-468C-AF6D-C5DA5DFBD1FB}" type="presOf" srcId="{D4142292-5B8E-4E6C-8A43-DA3DA76B639C}" destId="{F82EAE21-0672-4D74-86DD-3DB0E0E979E2}" srcOrd="0" destOrd="0" presId="urn:microsoft.com/office/officeart/2005/8/layout/list1"/>
    <dgm:cxn modelId="{44B9FB93-50AC-4266-862A-FC27623828F9}" srcId="{11F9171D-CC0A-46DE-B169-F41969C48E8C}" destId="{A80A15B9-9955-4B06-95C3-FECBF63268A8}" srcOrd="0" destOrd="0" parTransId="{F49A0AAC-4F56-4322-806D-BA28998B67B9}" sibTransId="{3A9F8F03-63F1-4F52-80AA-C8013C37F567}"/>
    <dgm:cxn modelId="{D4D5CEBD-876C-46EA-B5E9-D88BBA3F8460}" srcId="{11F9171D-CC0A-46DE-B169-F41969C48E8C}" destId="{09D0A403-3433-4D84-B5D4-AA3DE09A250B}" srcOrd="2" destOrd="0" parTransId="{3B36960E-5CC3-4086-BFBB-1A317AE01321}" sibTransId="{C5BBE6FB-F5C4-49CD-A644-BFFCD4615AC9}"/>
    <dgm:cxn modelId="{21F41034-CEA2-4BA1-A4E1-AE8877757CD7}" srcId="{11F9171D-CC0A-46DE-B169-F41969C48E8C}" destId="{5C993650-1BFD-437B-B71D-7CF510505CF1}" srcOrd="1" destOrd="0" parTransId="{FE6804EA-8CB1-466C-B8E0-7D20D40A1831}" sibTransId="{891D2006-4DE3-4DF2-B9D5-2F887D5ECAF3}"/>
    <dgm:cxn modelId="{1D49E703-DA93-4AFC-A51E-B57A385C8AE8}" type="presOf" srcId="{856C90DC-CDC0-4B0F-8071-9F5842F4F253}" destId="{EBB1DAB7-F70D-407E-BF30-7ECA5623EF21}" srcOrd="1" destOrd="0" presId="urn:microsoft.com/office/officeart/2005/8/layout/list1"/>
    <dgm:cxn modelId="{7C1C2D94-81AA-4930-9EB6-EE4F4F564DB1}" type="presOf" srcId="{D4142292-5B8E-4E6C-8A43-DA3DA76B639C}" destId="{CDCADBB9-507D-4A0A-ABF4-2A23FC4BC739}" srcOrd="1" destOrd="0" presId="urn:microsoft.com/office/officeart/2005/8/layout/list1"/>
    <dgm:cxn modelId="{7EE30369-AF50-4E8A-BA00-8BF3B2ECD9DF}" type="presOf" srcId="{5C993650-1BFD-437B-B71D-7CF510505CF1}" destId="{1F71B313-1C24-4810-8893-BB672C2696CF}" srcOrd="0" destOrd="0" presId="urn:microsoft.com/office/officeart/2005/8/layout/list1"/>
    <dgm:cxn modelId="{D305985B-F5BB-4A13-8B54-6DD6CD460073}" srcId="{11F9171D-CC0A-46DE-B169-F41969C48E8C}" destId="{D4142292-5B8E-4E6C-8A43-DA3DA76B639C}" srcOrd="4" destOrd="0" parTransId="{E057A338-4181-4979-AED8-629B369E882D}" sibTransId="{4C7D450A-1E9D-436E-B3D2-200D8072EA57}"/>
    <dgm:cxn modelId="{4C0F692E-5303-48F1-9978-CEAAF575C197}" type="presOf" srcId="{09D0A403-3433-4D84-B5D4-AA3DE09A250B}" destId="{E3541E26-9BA7-4B6B-AF37-C056F29E5631}" srcOrd="1" destOrd="0" presId="urn:microsoft.com/office/officeart/2005/8/layout/list1"/>
    <dgm:cxn modelId="{425B5CB2-82E9-404D-A7B7-07FB6E396D7E}" type="presOf" srcId="{5C993650-1BFD-437B-B71D-7CF510505CF1}" destId="{5AB02A08-37D2-41F3-BE0C-97358ECFB1E6}" srcOrd="1" destOrd="0" presId="urn:microsoft.com/office/officeart/2005/8/layout/list1"/>
    <dgm:cxn modelId="{6425C4CA-50F6-4D1D-9FA0-FCD68A6D3150}" type="presParOf" srcId="{83A05ABC-E2A0-4E2C-B8E7-14589D33CE15}" destId="{708BCF1F-A00D-4BBB-AA68-49FCF55BAFA8}" srcOrd="0" destOrd="0" presId="urn:microsoft.com/office/officeart/2005/8/layout/list1"/>
    <dgm:cxn modelId="{1C7A3CF8-B3F7-40AE-8C48-4B1A23D14357}" type="presParOf" srcId="{708BCF1F-A00D-4BBB-AA68-49FCF55BAFA8}" destId="{B1537F2D-ECB7-4CB8-A25E-621C2FF288A1}" srcOrd="0" destOrd="0" presId="urn:microsoft.com/office/officeart/2005/8/layout/list1"/>
    <dgm:cxn modelId="{B9D0D282-0DC6-45A0-8590-0346C0769ED4}" type="presParOf" srcId="{708BCF1F-A00D-4BBB-AA68-49FCF55BAFA8}" destId="{EBCE20F4-FADA-4837-AA99-0F7B267A28F8}" srcOrd="1" destOrd="0" presId="urn:microsoft.com/office/officeart/2005/8/layout/list1"/>
    <dgm:cxn modelId="{1A670BDF-036B-483B-A961-32A6DEDF3C9E}" type="presParOf" srcId="{83A05ABC-E2A0-4E2C-B8E7-14589D33CE15}" destId="{63038E80-ABA7-45B5-8E69-A9FFDABF275F}" srcOrd="1" destOrd="0" presId="urn:microsoft.com/office/officeart/2005/8/layout/list1"/>
    <dgm:cxn modelId="{8CF485E4-0C59-4F4E-A531-5D6A99225D15}" type="presParOf" srcId="{83A05ABC-E2A0-4E2C-B8E7-14589D33CE15}" destId="{D56E61DA-263A-431B-9A2C-6A26BC27685A}" srcOrd="2" destOrd="0" presId="urn:microsoft.com/office/officeart/2005/8/layout/list1"/>
    <dgm:cxn modelId="{89C0BEA9-5BD8-49B3-8120-348EDB34A1D7}" type="presParOf" srcId="{83A05ABC-E2A0-4E2C-B8E7-14589D33CE15}" destId="{34549CC8-094F-452E-A8EF-F2FFAB9D37C8}" srcOrd="3" destOrd="0" presId="urn:microsoft.com/office/officeart/2005/8/layout/list1"/>
    <dgm:cxn modelId="{AC168889-3C49-4DF0-8E48-8C20DEC0B483}" type="presParOf" srcId="{83A05ABC-E2A0-4E2C-B8E7-14589D33CE15}" destId="{DD943455-D79B-4F00-85E3-5C672948B05A}" srcOrd="4" destOrd="0" presId="urn:microsoft.com/office/officeart/2005/8/layout/list1"/>
    <dgm:cxn modelId="{0E3705F2-42DB-469E-AEEC-0A0BFA98A8D0}" type="presParOf" srcId="{DD943455-D79B-4F00-85E3-5C672948B05A}" destId="{1F71B313-1C24-4810-8893-BB672C2696CF}" srcOrd="0" destOrd="0" presId="urn:microsoft.com/office/officeart/2005/8/layout/list1"/>
    <dgm:cxn modelId="{37CE2162-4881-4D0E-8089-76E19219CB8D}" type="presParOf" srcId="{DD943455-D79B-4F00-85E3-5C672948B05A}" destId="{5AB02A08-37D2-41F3-BE0C-97358ECFB1E6}" srcOrd="1" destOrd="0" presId="urn:microsoft.com/office/officeart/2005/8/layout/list1"/>
    <dgm:cxn modelId="{32C119FF-83AD-445C-8472-92F7DE1EDD55}" type="presParOf" srcId="{83A05ABC-E2A0-4E2C-B8E7-14589D33CE15}" destId="{8EF00846-E1DB-4AEC-9398-D5E4A43BD5A1}" srcOrd="5" destOrd="0" presId="urn:microsoft.com/office/officeart/2005/8/layout/list1"/>
    <dgm:cxn modelId="{7E6BD2D3-DCB9-4AC5-BB60-4D2EF8FA62E0}" type="presParOf" srcId="{83A05ABC-E2A0-4E2C-B8E7-14589D33CE15}" destId="{C6DED685-DE08-4F75-92B0-FCED9D472E8A}" srcOrd="6" destOrd="0" presId="urn:microsoft.com/office/officeart/2005/8/layout/list1"/>
    <dgm:cxn modelId="{53B4A999-750D-4605-8AD1-87F65636BF52}" type="presParOf" srcId="{83A05ABC-E2A0-4E2C-B8E7-14589D33CE15}" destId="{D397FE57-D49D-4D28-93C1-74C3CC1DA071}" srcOrd="7" destOrd="0" presId="urn:microsoft.com/office/officeart/2005/8/layout/list1"/>
    <dgm:cxn modelId="{9B8AC217-A44C-48F9-8099-CDC8D0A204EF}" type="presParOf" srcId="{83A05ABC-E2A0-4E2C-B8E7-14589D33CE15}" destId="{F096774F-68FB-47AB-A82E-F2227A5A9546}" srcOrd="8" destOrd="0" presId="urn:microsoft.com/office/officeart/2005/8/layout/list1"/>
    <dgm:cxn modelId="{C3B6B9DE-A479-42C4-81D1-C366C7C0B9FE}" type="presParOf" srcId="{F096774F-68FB-47AB-A82E-F2227A5A9546}" destId="{686CC2FD-D07C-49F1-85BB-A67D504E4312}" srcOrd="0" destOrd="0" presId="urn:microsoft.com/office/officeart/2005/8/layout/list1"/>
    <dgm:cxn modelId="{B58BF877-97E7-48B4-9160-449FCAB2BC30}" type="presParOf" srcId="{F096774F-68FB-47AB-A82E-F2227A5A9546}" destId="{E3541E26-9BA7-4B6B-AF37-C056F29E5631}" srcOrd="1" destOrd="0" presId="urn:microsoft.com/office/officeart/2005/8/layout/list1"/>
    <dgm:cxn modelId="{D657FCE3-5CAA-4C9F-A57C-2FDA56C8121E}" type="presParOf" srcId="{83A05ABC-E2A0-4E2C-B8E7-14589D33CE15}" destId="{6E24ECFD-D8AB-4CFA-A484-07A965B8DB6D}" srcOrd="9" destOrd="0" presId="urn:microsoft.com/office/officeart/2005/8/layout/list1"/>
    <dgm:cxn modelId="{D1FFA300-8A0D-4416-A776-F85E60DF4B4C}" type="presParOf" srcId="{83A05ABC-E2A0-4E2C-B8E7-14589D33CE15}" destId="{41388165-937D-42D8-A79E-9617E73B7587}" srcOrd="10" destOrd="0" presId="urn:microsoft.com/office/officeart/2005/8/layout/list1"/>
    <dgm:cxn modelId="{8578BAA1-8617-4AB6-B95D-49632306C630}" type="presParOf" srcId="{83A05ABC-E2A0-4E2C-B8E7-14589D33CE15}" destId="{5729C261-87F9-46E6-8023-D1F54AA0BE4A}" srcOrd="11" destOrd="0" presId="urn:microsoft.com/office/officeart/2005/8/layout/list1"/>
    <dgm:cxn modelId="{231EC965-D42D-4B5E-88FF-93E709B96D98}" type="presParOf" srcId="{83A05ABC-E2A0-4E2C-B8E7-14589D33CE15}" destId="{C5136387-D8D2-41C2-9DE4-21809E4ABFE1}" srcOrd="12" destOrd="0" presId="urn:microsoft.com/office/officeart/2005/8/layout/list1"/>
    <dgm:cxn modelId="{67767BAA-F0D8-43C6-B693-5AE3EA7A6A57}" type="presParOf" srcId="{C5136387-D8D2-41C2-9DE4-21809E4ABFE1}" destId="{6BA6AE71-71FB-40F5-9172-3B6F1F3BCB28}" srcOrd="0" destOrd="0" presId="urn:microsoft.com/office/officeart/2005/8/layout/list1"/>
    <dgm:cxn modelId="{C54F9593-1C2E-4723-998C-036883914AEF}" type="presParOf" srcId="{C5136387-D8D2-41C2-9DE4-21809E4ABFE1}" destId="{EBB1DAB7-F70D-407E-BF30-7ECA5623EF21}" srcOrd="1" destOrd="0" presId="urn:microsoft.com/office/officeart/2005/8/layout/list1"/>
    <dgm:cxn modelId="{FA626EFF-BBFC-40A0-BC89-F51AA5B01946}" type="presParOf" srcId="{83A05ABC-E2A0-4E2C-B8E7-14589D33CE15}" destId="{6229C7A3-9C70-4CAC-8963-3AB40396F53E}" srcOrd="13" destOrd="0" presId="urn:microsoft.com/office/officeart/2005/8/layout/list1"/>
    <dgm:cxn modelId="{6994B56B-AD17-46F0-BC38-5FE2E6D1CA46}" type="presParOf" srcId="{83A05ABC-E2A0-4E2C-B8E7-14589D33CE15}" destId="{2DBEE9CC-855E-4AD5-BFEE-A80351093521}" srcOrd="14" destOrd="0" presId="urn:microsoft.com/office/officeart/2005/8/layout/list1"/>
    <dgm:cxn modelId="{9100157E-2CF8-4734-A900-B1A3EBDEDA3D}" type="presParOf" srcId="{83A05ABC-E2A0-4E2C-B8E7-14589D33CE15}" destId="{C7498CAF-7AC8-43F2-869A-28F1BD94950C}" srcOrd="15" destOrd="0" presId="urn:microsoft.com/office/officeart/2005/8/layout/list1"/>
    <dgm:cxn modelId="{CF66BFF0-A84D-4A8D-A0CE-FD0D1107813F}" type="presParOf" srcId="{83A05ABC-E2A0-4E2C-B8E7-14589D33CE15}" destId="{84CFC4DE-7557-4D60-940C-D0D23263B9A6}" srcOrd="16" destOrd="0" presId="urn:microsoft.com/office/officeart/2005/8/layout/list1"/>
    <dgm:cxn modelId="{99BBDD9B-0824-4396-9C4B-869CDD4D388D}" type="presParOf" srcId="{84CFC4DE-7557-4D60-940C-D0D23263B9A6}" destId="{F82EAE21-0672-4D74-86DD-3DB0E0E979E2}" srcOrd="0" destOrd="0" presId="urn:microsoft.com/office/officeart/2005/8/layout/list1"/>
    <dgm:cxn modelId="{12278896-DC58-4647-BEC5-24B50CF2C7F9}" type="presParOf" srcId="{84CFC4DE-7557-4D60-940C-D0D23263B9A6}" destId="{CDCADBB9-507D-4A0A-ABF4-2A23FC4BC739}" srcOrd="1" destOrd="0" presId="urn:microsoft.com/office/officeart/2005/8/layout/list1"/>
    <dgm:cxn modelId="{15118D6F-A9D6-49D9-BD38-D4588FC9CC49}" type="presParOf" srcId="{83A05ABC-E2A0-4E2C-B8E7-14589D33CE15}" destId="{73A17E21-708B-4AB7-95E0-F5E3E193B67D}" srcOrd="17" destOrd="0" presId="urn:microsoft.com/office/officeart/2005/8/layout/list1"/>
    <dgm:cxn modelId="{3AA22AD9-93E0-4B70-B334-A6873FF125C5}" type="presParOf" srcId="{83A05ABC-E2A0-4E2C-B8E7-14589D33CE15}" destId="{978DF5E7-E8A9-47FA-9627-D8C091F88629}" srcOrd="18" destOrd="0" presId="urn:microsoft.com/office/officeart/2005/8/layout/list1"/>
  </dgm:cxnLst>
  <dgm:bg>
    <a:gradFill>
      <a:gsLst>
        <a:gs pos="0">
          <a:schemeClr val="bg1">
            <a:lumMod val="85000"/>
          </a:schemeClr>
        </a:gs>
        <a:gs pos="81000">
          <a:schemeClr val="bg2">
            <a:lumMod val="9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4F73BB-E027-4AEF-B300-5CF6ADE9766E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70931C6F-7096-40F1-BE4E-9F7E9368ADB0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ru-RU" sz="1500" dirty="0" smtClean="0">
              <a:latin typeface="Arial" pitchFamily="34" charset="0"/>
              <a:cs typeface="Arial" pitchFamily="34" charset="0"/>
            </a:rPr>
            <a:t>В Окуловском муниципальном районе создана и работает комиссия по профилактике терроризма и экстремизма</a:t>
          </a:r>
          <a:endParaRPr lang="ru-RU" sz="1500" dirty="0">
            <a:latin typeface="Arial" pitchFamily="34" charset="0"/>
            <a:cs typeface="Arial" pitchFamily="34" charset="0"/>
          </a:endParaRPr>
        </a:p>
      </dgm:t>
    </dgm:pt>
    <dgm:pt modelId="{5A424D6C-9536-4C3F-B511-3772235D1587}" type="parTrans" cxnId="{38CBDC53-385C-490B-8532-F793DAE55CF9}">
      <dgm:prSet/>
      <dgm:spPr/>
      <dgm:t>
        <a:bodyPr/>
        <a:lstStyle/>
        <a:p>
          <a:endParaRPr lang="ru-RU"/>
        </a:p>
      </dgm:t>
    </dgm:pt>
    <dgm:pt modelId="{56579B92-49D5-403A-9349-66ADDDB15349}" type="sibTrans" cxnId="{38CBDC53-385C-490B-8532-F793DAE55CF9}">
      <dgm:prSet/>
      <dgm:spPr/>
      <dgm:t>
        <a:bodyPr/>
        <a:lstStyle/>
        <a:p>
          <a:endParaRPr lang="ru-RU"/>
        </a:p>
      </dgm:t>
    </dgm:pt>
    <dgm:pt modelId="{DC3E7402-25D6-4AE6-960A-C392E95B4FCC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Разработана муниципальная программа «Профилактика терроризма и экстремизма на территории Окуловского муниципального района на 2016-2018 годы»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C1F8362B-8D76-4E93-B493-E396AAB82412}" type="parTrans" cxnId="{C5E72349-2031-43F4-8217-B1F55B6B8CA2}">
      <dgm:prSet/>
      <dgm:spPr/>
      <dgm:t>
        <a:bodyPr/>
        <a:lstStyle/>
        <a:p>
          <a:endParaRPr lang="ru-RU"/>
        </a:p>
      </dgm:t>
    </dgm:pt>
    <dgm:pt modelId="{19AD69F6-FD94-4940-9622-D710923CC491}" type="sibTrans" cxnId="{C5E72349-2031-43F4-8217-B1F55B6B8CA2}">
      <dgm:prSet/>
      <dgm:spPr/>
      <dgm:t>
        <a:bodyPr/>
        <a:lstStyle/>
        <a:p>
          <a:endParaRPr lang="ru-RU"/>
        </a:p>
      </dgm:t>
    </dgm:pt>
    <dgm:pt modelId="{1514886A-0622-4493-BA67-1C014C49B715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В отчетном периоде выполнялись мероприятия по повышению антитеррористической защиты на объектах транспорта, энергетики и жизнеобеспечения, мест массового пребывания людей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920C2DA3-DBD5-404A-B595-F2EF6FC88DF7}" type="parTrans" cxnId="{05B77A35-D401-4E6F-9772-62245C432C09}">
      <dgm:prSet/>
      <dgm:spPr/>
      <dgm:t>
        <a:bodyPr/>
        <a:lstStyle/>
        <a:p>
          <a:endParaRPr lang="ru-RU"/>
        </a:p>
      </dgm:t>
    </dgm:pt>
    <dgm:pt modelId="{CA425CE5-88D4-4D7B-890E-EE3B69E15690}" type="sibTrans" cxnId="{05B77A35-D401-4E6F-9772-62245C432C09}">
      <dgm:prSet/>
      <dgm:spPr/>
      <dgm:t>
        <a:bodyPr/>
        <a:lstStyle/>
        <a:p>
          <a:endParaRPr lang="ru-RU"/>
        </a:p>
      </dgm:t>
    </dgm:pt>
    <dgm:pt modelId="{17867E81-C057-4497-B1D8-C6C1043307EA}" type="pres">
      <dgm:prSet presAssocID="{2C4F73BB-E027-4AEF-B300-5CF6ADE9766E}" presName="compositeShape" presStyleCnt="0">
        <dgm:presLayoutVars>
          <dgm:dir/>
          <dgm:resizeHandles/>
        </dgm:presLayoutVars>
      </dgm:prSet>
      <dgm:spPr/>
    </dgm:pt>
    <dgm:pt modelId="{11EDE9BC-EBD8-4795-87B9-8B12C1625FA0}" type="pres">
      <dgm:prSet presAssocID="{2C4F73BB-E027-4AEF-B300-5CF6ADE9766E}" presName="pyramid" presStyleLbl="node1" presStyleIdx="0" presStyleCnt="1"/>
      <dgm:spPr>
        <a:gradFill rotWithShape="0">
          <a:gsLst>
            <a:gs pos="17000">
              <a:srgbClr val="C00000"/>
            </a:gs>
            <a:gs pos="82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w="139700" h="139700" prst="divot"/>
          <a:bevelB w="139700" h="139700" prst="divot"/>
        </a:sp3d>
      </dgm:spPr>
    </dgm:pt>
    <dgm:pt modelId="{F78F84CA-68F1-458F-9299-F483ED2D02F9}" type="pres">
      <dgm:prSet presAssocID="{2C4F73BB-E027-4AEF-B300-5CF6ADE9766E}" presName="theList" presStyleCnt="0"/>
      <dgm:spPr/>
    </dgm:pt>
    <dgm:pt modelId="{FF2DDCB0-D47F-46D4-8A16-6B7090195A72}" type="pres">
      <dgm:prSet presAssocID="{70931C6F-7096-40F1-BE4E-9F7E9368ADB0}" presName="aNode" presStyleLbl="fgAcc1" presStyleIdx="0" presStyleCnt="3" custScaleX="174896" custLinFactNeighborX="635" custLinFactNeighborY="-272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A6850D-2226-4FBD-A034-12DE3CACA59F}" type="pres">
      <dgm:prSet presAssocID="{70931C6F-7096-40F1-BE4E-9F7E9368ADB0}" presName="aSpace" presStyleCnt="0"/>
      <dgm:spPr/>
    </dgm:pt>
    <dgm:pt modelId="{DC631759-A09C-4C9F-AA08-409E6BB3FAD0}" type="pres">
      <dgm:prSet presAssocID="{DC3E7402-25D6-4AE6-960A-C392E95B4FCC}" presName="aNode" presStyleLbl="fgAcc1" presStyleIdx="1" presStyleCnt="3" custScaleX="1757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2DAA5D-B698-42B3-90A4-712E7B17D1E9}" type="pres">
      <dgm:prSet presAssocID="{DC3E7402-25D6-4AE6-960A-C392E95B4FCC}" presName="aSpace" presStyleCnt="0"/>
      <dgm:spPr/>
    </dgm:pt>
    <dgm:pt modelId="{AF558DC5-BA09-4807-AA0A-EB4C4241CBEE}" type="pres">
      <dgm:prSet presAssocID="{1514886A-0622-4493-BA67-1C014C49B715}" presName="aNode" presStyleLbl="fgAcc1" presStyleIdx="2" presStyleCnt="3" custScaleX="179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A7E72-6EA4-4D49-938F-867FF0E8249C}" type="pres">
      <dgm:prSet presAssocID="{1514886A-0622-4493-BA67-1C014C49B715}" presName="aSpace" presStyleCnt="0"/>
      <dgm:spPr/>
    </dgm:pt>
  </dgm:ptLst>
  <dgm:cxnLst>
    <dgm:cxn modelId="{05B77A35-D401-4E6F-9772-62245C432C09}" srcId="{2C4F73BB-E027-4AEF-B300-5CF6ADE9766E}" destId="{1514886A-0622-4493-BA67-1C014C49B715}" srcOrd="2" destOrd="0" parTransId="{920C2DA3-DBD5-404A-B595-F2EF6FC88DF7}" sibTransId="{CA425CE5-88D4-4D7B-890E-EE3B69E15690}"/>
    <dgm:cxn modelId="{792B5F8F-56CF-4E8E-8DB6-58FDEA66E26F}" type="presOf" srcId="{70931C6F-7096-40F1-BE4E-9F7E9368ADB0}" destId="{FF2DDCB0-D47F-46D4-8A16-6B7090195A72}" srcOrd="0" destOrd="0" presId="urn:microsoft.com/office/officeart/2005/8/layout/pyramid2"/>
    <dgm:cxn modelId="{3081D4DD-0678-4E2B-96C3-FB6713D0D67C}" type="presOf" srcId="{DC3E7402-25D6-4AE6-960A-C392E95B4FCC}" destId="{DC631759-A09C-4C9F-AA08-409E6BB3FAD0}" srcOrd="0" destOrd="0" presId="urn:microsoft.com/office/officeart/2005/8/layout/pyramid2"/>
    <dgm:cxn modelId="{C5E72349-2031-43F4-8217-B1F55B6B8CA2}" srcId="{2C4F73BB-E027-4AEF-B300-5CF6ADE9766E}" destId="{DC3E7402-25D6-4AE6-960A-C392E95B4FCC}" srcOrd="1" destOrd="0" parTransId="{C1F8362B-8D76-4E93-B493-E396AAB82412}" sibTransId="{19AD69F6-FD94-4940-9622-D710923CC491}"/>
    <dgm:cxn modelId="{38CBDC53-385C-490B-8532-F793DAE55CF9}" srcId="{2C4F73BB-E027-4AEF-B300-5CF6ADE9766E}" destId="{70931C6F-7096-40F1-BE4E-9F7E9368ADB0}" srcOrd="0" destOrd="0" parTransId="{5A424D6C-9536-4C3F-B511-3772235D1587}" sibTransId="{56579B92-49D5-403A-9349-66ADDDB15349}"/>
    <dgm:cxn modelId="{32DD066A-9F2E-4C72-816F-59B307685B4D}" type="presOf" srcId="{2C4F73BB-E027-4AEF-B300-5CF6ADE9766E}" destId="{17867E81-C057-4497-B1D8-C6C1043307EA}" srcOrd="0" destOrd="0" presId="urn:microsoft.com/office/officeart/2005/8/layout/pyramid2"/>
    <dgm:cxn modelId="{EAEA0859-C086-4066-AA33-D4FD3F45465D}" type="presOf" srcId="{1514886A-0622-4493-BA67-1C014C49B715}" destId="{AF558DC5-BA09-4807-AA0A-EB4C4241CBEE}" srcOrd="0" destOrd="0" presId="urn:microsoft.com/office/officeart/2005/8/layout/pyramid2"/>
    <dgm:cxn modelId="{037604C0-7FAC-4D06-B740-21A5CB9EF378}" type="presParOf" srcId="{17867E81-C057-4497-B1D8-C6C1043307EA}" destId="{11EDE9BC-EBD8-4795-87B9-8B12C1625FA0}" srcOrd="0" destOrd="0" presId="urn:microsoft.com/office/officeart/2005/8/layout/pyramid2"/>
    <dgm:cxn modelId="{CF95E978-0992-4C9C-A838-3BD05FA47CF7}" type="presParOf" srcId="{17867E81-C057-4497-B1D8-C6C1043307EA}" destId="{F78F84CA-68F1-458F-9299-F483ED2D02F9}" srcOrd="1" destOrd="0" presId="urn:microsoft.com/office/officeart/2005/8/layout/pyramid2"/>
    <dgm:cxn modelId="{997F7D4C-28D9-4D55-8748-C28CF72DEFFC}" type="presParOf" srcId="{F78F84CA-68F1-458F-9299-F483ED2D02F9}" destId="{FF2DDCB0-D47F-46D4-8A16-6B7090195A72}" srcOrd="0" destOrd="0" presId="urn:microsoft.com/office/officeart/2005/8/layout/pyramid2"/>
    <dgm:cxn modelId="{1D489643-00AC-42DD-8D5A-E20CD1E60D1D}" type="presParOf" srcId="{F78F84CA-68F1-458F-9299-F483ED2D02F9}" destId="{A8A6850D-2226-4FBD-A034-12DE3CACA59F}" srcOrd="1" destOrd="0" presId="urn:microsoft.com/office/officeart/2005/8/layout/pyramid2"/>
    <dgm:cxn modelId="{B1AA4ADD-2946-420A-9722-F357969A4983}" type="presParOf" srcId="{F78F84CA-68F1-458F-9299-F483ED2D02F9}" destId="{DC631759-A09C-4C9F-AA08-409E6BB3FAD0}" srcOrd="2" destOrd="0" presId="urn:microsoft.com/office/officeart/2005/8/layout/pyramid2"/>
    <dgm:cxn modelId="{9CCC8D03-8B6E-4D75-B209-5A707774F81A}" type="presParOf" srcId="{F78F84CA-68F1-458F-9299-F483ED2D02F9}" destId="{EF2DAA5D-B698-42B3-90A4-712E7B17D1E9}" srcOrd="3" destOrd="0" presId="urn:microsoft.com/office/officeart/2005/8/layout/pyramid2"/>
    <dgm:cxn modelId="{0B3DF455-B9AA-4B17-A275-D90DD3B43E3B}" type="presParOf" srcId="{F78F84CA-68F1-458F-9299-F483ED2D02F9}" destId="{AF558DC5-BA09-4807-AA0A-EB4C4241CBEE}" srcOrd="4" destOrd="0" presId="urn:microsoft.com/office/officeart/2005/8/layout/pyramid2"/>
    <dgm:cxn modelId="{DB9FCDA2-6855-441D-95AB-D85BB0DBDC7B}" type="presParOf" srcId="{F78F84CA-68F1-458F-9299-F483ED2D02F9}" destId="{A5AA7E72-6EA4-4D49-938F-867FF0E8249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C4F73BB-E027-4AEF-B300-5CF6ADE9766E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70931C6F-7096-40F1-BE4E-9F7E9368ADB0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ru-RU" sz="1600" dirty="0" smtClean="0">
              <a:latin typeface="Arial" pitchFamily="34" charset="0"/>
              <a:cs typeface="Arial" pitchFamily="34" charset="0"/>
            </a:rPr>
            <a:t>В Окуловском муниципальном районе осуществляет деятельность комиссия по предупреждению и ликвидации чрезвычайных ситуаций и обеспечению пожарной безопасности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5A424D6C-9536-4C3F-B511-3772235D1587}" type="parTrans" cxnId="{38CBDC53-385C-490B-8532-F793DAE55CF9}">
      <dgm:prSet/>
      <dgm:spPr/>
      <dgm:t>
        <a:bodyPr/>
        <a:lstStyle/>
        <a:p>
          <a:endParaRPr lang="ru-RU"/>
        </a:p>
      </dgm:t>
    </dgm:pt>
    <dgm:pt modelId="{56579B92-49D5-403A-9349-66ADDDB15349}" type="sibTrans" cxnId="{38CBDC53-385C-490B-8532-F793DAE55CF9}">
      <dgm:prSet/>
      <dgm:spPr/>
      <dgm:t>
        <a:bodyPr/>
        <a:lstStyle/>
        <a:p>
          <a:endParaRPr lang="ru-RU"/>
        </a:p>
      </dgm:t>
    </dgm:pt>
    <dgm:pt modelId="{DC3E7402-25D6-4AE6-960A-C392E95B4FCC}">
      <dgm:prSet phldrT="[Текст]" custT="1"/>
      <dgm:spPr>
        <a:solidFill>
          <a:schemeClr val="accent4">
            <a:lumMod val="60000"/>
            <a:lumOff val="40000"/>
            <a:alpha val="90000"/>
          </a:schemeClr>
        </a:solidFill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ru-RU" sz="1600" dirty="0" smtClean="0">
              <a:latin typeface="Arial" pitchFamily="34" charset="0"/>
              <a:cs typeface="Arial" pitchFamily="34" charset="0"/>
            </a:rPr>
            <a:t>В 2015 году проведено 8 заседаний комиссии по предупреждению и ликвидации чрезвычайных ситуаций и обеспечению пожарной безопасности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C1F8362B-8D76-4E93-B493-E396AAB82412}" type="parTrans" cxnId="{C5E72349-2031-43F4-8217-B1F55B6B8CA2}">
      <dgm:prSet/>
      <dgm:spPr/>
      <dgm:t>
        <a:bodyPr/>
        <a:lstStyle/>
        <a:p>
          <a:endParaRPr lang="ru-RU"/>
        </a:p>
      </dgm:t>
    </dgm:pt>
    <dgm:pt modelId="{19AD69F6-FD94-4940-9622-D710923CC491}" type="sibTrans" cxnId="{C5E72349-2031-43F4-8217-B1F55B6B8CA2}">
      <dgm:prSet/>
      <dgm:spPr/>
      <dgm:t>
        <a:bodyPr/>
        <a:lstStyle/>
        <a:p>
          <a:endParaRPr lang="ru-RU"/>
        </a:p>
      </dgm:t>
    </dgm:pt>
    <dgm:pt modelId="{17867E81-C057-4497-B1D8-C6C1043307EA}" type="pres">
      <dgm:prSet presAssocID="{2C4F73BB-E027-4AEF-B300-5CF6ADE9766E}" presName="compositeShape" presStyleCnt="0">
        <dgm:presLayoutVars>
          <dgm:dir/>
          <dgm:resizeHandles/>
        </dgm:presLayoutVars>
      </dgm:prSet>
      <dgm:spPr/>
    </dgm:pt>
    <dgm:pt modelId="{11EDE9BC-EBD8-4795-87B9-8B12C1625FA0}" type="pres">
      <dgm:prSet presAssocID="{2C4F73BB-E027-4AEF-B300-5CF6ADE9766E}" presName="pyramid" presStyleLbl="node1" presStyleIdx="0" presStyleCnt="1"/>
      <dgm:spPr>
        <a:gradFill rotWithShape="0">
          <a:gsLst>
            <a:gs pos="17000">
              <a:schemeClr val="bg2">
                <a:lumMod val="90000"/>
              </a:schemeClr>
            </a:gs>
            <a:gs pos="82000">
              <a:schemeClr val="bg2">
                <a:lumMod val="5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w="139700" h="139700" prst="divot"/>
          <a:bevelB w="139700" h="139700" prst="divot"/>
        </a:sp3d>
      </dgm:spPr>
    </dgm:pt>
    <dgm:pt modelId="{F78F84CA-68F1-458F-9299-F483ED2D02F9}" type="pres">
      <dgm:prSet presAssocID="{2C4F73BB-E027-4AEF-B300-5CF6ADE9766E}" presName="theList" presStyleCnt="0"/>
      <dgm:spPr/>
    </dgm:pt>
    <dgm:pt modelId="{FF2DDCB0-D47F-46D4-8A16-6B7090195A72}" type="pres">
      <dgm:prSet presAssocID="{70931C6F-7096-40F1-BE4E-9F7E9368ADB0}" presName="aNode" presStyleLbl="fgAcc1" presStyleIdx="0" presStyleCnt="2" custScaleX="174896" custLinFactNeighborX="635" custLinFactNeighborY="-272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A6850D-2226-4FBD-A034-12DE3CACA59F}" type="pres">
      <dgm:prSet presAssocID="{70931C6F-7096-40F1-BE4E-9F7E9368ADB0}" presName="aSpace" presStyleCnt="0"/>
      <dgm:spPr/>
    </dgm:pt>
    <dgm:pt modelId="{DC631759-A09C-4C9F-AA08-409E6BB3FAD0}" type="pres">
      <dgm:prSet presAssocID="{DC3E7402-25D6-4AE6-960A-C392E95B4FCC}" presName="aNode" presStyleLbl="fgAcc1" presStyleIdx="1" presStyleCnt="2" custScaleX="1757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2DAA5D-B698-42B3-90A4-712E7B17D1E9}" type="pres">
      <dgm:prSet presAssocID="{DC3E7402-25D6-4AE6-960A-C392E95B4FCC}" presName="aSpace" presStyleCnt="0"/>
      <dgm:spPr/>
    </dgm:pt>
  </dgm:ptLst>
  <dgm:cxnLst>
    <dgm:cxn modelId="{E0D8AA17-68C7-4563-9B53-B3675ECA3F20}" type="presOf" srcId="{70931C6F-7096-40F1-BE4E-9F7E9368ADB0}" destId="{FF2DDCB0-D47F-46D4-8A16-6B7090195A72}" srcOrd="0" destOrd="0" presId="urn:microsoft.com/office/officeart/2005/8/layout/pyramid2"/>
    <dgm:cxn modelId="{A8531676-651A-4BCE-A117-40EB1122F031}" type="presOf" srcId="{2C4F73BB-E027-4AEF-B300-5CF6ADE9766E}" destId="{17867E81-C057-4497-B1D8-C6C1043307EA}" srcOrd="0" destOrd="0" presId="urn:microsoft.com/office/officeart/2005/8/layout/pyramid2"/>
    <dgm:cxn modelId="{C5E72349-2031-43F4-8217-B1F55B6B8CA2}" srcId="{2C4F73BB-E027-4AEF-B300-5CF6ADE9766E}" destId="{DC3E7402-25D6-4AE6-960A-C392E95B4FCC}" srcOrd="1" destOrd="0" parTransId="{C1F8362B-8D76-4E93-B493-E396AAB82412}" sibTransId="{19AD69F6-FD94-4940-9622-D710923CC491}"/>
    <dgm:cxn modelId="{38CBDC53-385C-490B-8532-F793DAE55CF9}" srcId="{2C4F73BB-E027-4AEF-B300-5CF6ADE9766E}" destId="{70931C6F-7096-40F1-BE4E-9F7E9368ADB0}" srcOrd="0" destOrd="0" parTransId="{5A424D6C-9536-4C3F-B511-3772235D1587}" sibTransId="{56579B92-49D5-403A-9349-66ADDDB15349}"/>
    <dgm:cxn modelId="{506D69BD-FD40-4DEF-9F83-DB12B7C898D4}" type="presOf" srcId="{DC3E7402-25D6-4AE6-960A-C392E95B4FCC}" destId="{DC631759-A09C-4C9F-AA08-409E6BB3FAD0}" srcOrd="0" destOrd="0" presId="urn:microsoft.com/office/officeart/2005/8/layout/pyramid2"/>
    <dgm:cxn modelId="{8FEA27F8-02E5-4567-86C7-6475620C4C6A}" type="presParOf" srcId="{17867E81-C057-4497-B1D8-C6C1043307EA}" destId="{11EDE9BC-EBD8-4795-87B9-8B12C1625FA0}" srcOrd="0" destOrd="0" presId="urn:microsoft.com/office/officeart/2005/8/layout/pyramid2"/>
    <dgm:cxn modelId="{CE8A5E0E-2B27-4BA7-9ECB-2BED26DD6CA6}" type="presParOf" srcId="{17867E81-C057-4497-B1D8-C6C1043307EA}" destId="{F78F84CA-68F1-458F-9299-F483ED2D02F9}" srcOrd="1" destOrd="0" presId="urn:microsoft.com/office/officeart/2005/8/layout/pyramid2"/>
    <dgm:cxn modelId="{467FD8B3-8508-44B2-A6B6-54231B05C730}" type="presParOf" srcId="{F78F84CA-68F1-458F-9299-F483ED2D02F9}" destId="{FF2DDCB0-D47F-46D4-8A16-6B7090195A72}" srcOrd="0" destOrd="0" presId="urn:microsoft.com/office/officeart/2005/8/layout/pyramid2"/>
    <dgm:cxn modelId="{9B2F32F7-45D1-4CE0-992A-FCEE5FDC3B70}" type="presParOf" srcId="{F78F84CA-68F1-458F-9299-F483ED2D02F9}" destId="{A8A6850D-2226-4FBD-A034-12DE3CACA59F}" srcOrd="1" destOrd="0" presId="urn:microsoft.com/office/officeart/2005/8/layout/pyramid2"/>
    <dgm:cxn modelId="{AC403AF9-347A-46C6-A727-D0C9E1BEC8AF}" type="presParOf" srcId="{F78F84CA-68F1-458F-9299-F483ED2D02F9}" destId="{DC631759-A09C-4C9F-AA08-409E6BB3FAD0}" srcOrd="2" destOrd="0" presId="urn:microsoft.com/office/officeart/2005/8/layout/pyramid2"/>
    <dgm:cxn modelId="{4C403E6A-DCAA-455E-96BF-6325CC80C803}" type="presParOf" srcId="{F78F84CA-68F1-458F-9299-F483ED2D02F9}" destId="{EF2DAA5D-B698-42B3-90A4-712E7B17D1E9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5EAB7B5-72D5-4437-BBAE-78DC15D14F2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B09AF5-4739-4986-A5AE-BCA57EC04EF4}">
      <dgm:prSet phldrT="[Текст]" custT="1"/>
      <dgm:spPr>
        <a:gradFill rotWithShape="0">
          <a:gsLst>
            <a:gs pos="0">
              <a:schemeClr val="accent3">
                <a:lumMod val="40000"/>
                <a:lumOff val="60000"/>
              </a:schemeClr>
            </a:gs>
            <a:gs pos="81000">
              <a:schemeClr val="accent3">
                <a:lumMod val="60000"/>
                <a:lumOff val="4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/>
          <a:bevelB prst="angle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18 образовательных организаций</a:t>
          </a:r>
          <a:endParaRPr lang="ru-RU" sz="16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8C68C3B-C1EF-422C-9BCF-851B58F1A803}" type="parTrans" cxnId="{10BB871F-125B-4B47-908F-4D5E6CD797CE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FAA7AFC-C6A5-4FEA-9A08-94A3AE26FB60}" type="sibTrans" cxnId="{10BB871F-125B-4B47-908F-4D5E6CD797CE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C9BFADD-DC92-45B6-985B-71C3C6AC1E55}">
      <dgm:prSet phldrT="[Текст]" custT="1"/>
      <dgm:spPr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81000">
              <a:schemeClr val="accent3">
                <a:lumMod val="60000"/>
                <a:lumOff val="4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/>
          <a:bevelB prst="angle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8 школ с 2 филиалами</a:t>
          </a:r>
          <a:endParaRPr lang="ru-RU" sz="16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F01C339-114D-4889-9B59-BF720E8D4D78}" type="parTrans" cxnId="{EC1E080C-A253-43CF-81A5-63B29845832C}">
      <dgm:prSet/>
      <dgm:spPr>
        <a:scene3d>
          <a:camera prst="orthographicFront"/>
          <a:lightRig rig="threePt" dir="t"/>
        </a:scene3d>
        <a:sp3d>
          <a:bevelT/>
          <a:bevelB prst="angle"/>
        </a:sp3d>
      </dgm:spPr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5D0A161-160E-4021-8B87-0EAB2E291D3F}" type="sibTrans" cxnId="{EC1E080C-A253-43CF-81A5-63B29845832C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614CFD8-2189-4760-A48C-0AE462ADD1C3}">
      <dgm:prSet phldrT="[Текст]" custT="1"/>
      <dgm:spPr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81000">
              <a:schemeClr val="accent4">
                <a:lumMod val="60000"/>
                <a:lumOff val="4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/>
          <a:bevelB prst="angle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Детско-юношеская спортивная школа</a:t>
          </a:r>
          <a:endParaRPr lang="ru-RU" sz="16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A562FBA-7E44-4720-B9CE-B767C70148C3}" type="parTrans" cxnId="{09759280-B4A8-4DD1-A266-8C51D1E63E4C}">
      <dgm:prSet/>
      <dgm:spPr>
        <a:scene3d>
          <a:camera prst="orthographicFront"/>
          <a:lightRig rig="threePt" dir="t"/>
        </a:scene3d>
        <a:sp3d>
          <a:bevelT/>
          <a:bevelB prst="angle"/>
        </a:sp3d>
      </dgm:spPr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DD5124D-F601-4859-A9A7-8C1289CDB974}" type="sibTrans" cxnId="{09759280-B4A8-4DD1-A266-8C51D1E63E4C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71B013E-1BAE-4B1D-98FF-FD15AECAFF6E}">
      <dgm:prSet phldrT="[Текст]" custT="1"/>
      <dgm:spPr>
        <a:gradFill rotWithShape="0">
          <a:gsLst>
            <a:gs pos="0">
              <a:schemeClr val="accent3">
                <a:lumMod val="40000"/>
                <a:lumOff val="60000"/>
              </a:schemeClr>
            </a:gs>
            <a:gs pos="81000">
              <a:schemeClr val="accent2">
                <a:lumMod val="60000"/>
                <a:lumOff val="4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/>
          <a:bevelB prst="angle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10 детских садов с 3 филиалами</a:t>
          </a:r>
          <a:endParaRPr lang="ru-RU" sz="16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F4FF471-3F93-48BB-9456-BC74778F32AC}" type="parTrans" cxnId="{F89444AB-03F8-4878-9241-AA3349B07E2E}">
      <dgm:prSet/>
      <dgm:spPr>
        <a:scene3d>
          <a:camera prst="orthographicFront"/>
          <a:lightRig rig="threePt" dir="t"/>
        </a:scene3d>
        <a:sp3d>
          <a:bevelT/>
          <a:bevelB prst="angle"/>
        </a:sp3d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0BAA318-A082-4A0F-8A3A-F8702CD300D6}" type="sibTrans" cxnId="{F89444AB-03F8-4878-9241-AA3349B07E2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CF80678-4194-4B0A-96E9-836B161B9621}" type="pres">
      <dgm:prSet presAssocID="{E5EAB7B5-72D5-4437-BBAE-78DC15D14F2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F094A4E-EDEC-4E5F-81B4-A2D3CE427532}" type="pres">
      <dgm:prSet presAssocID="{ADB09AF5-4739-4986-A5AE-BCA57EC04EF4}" presName="root" presStyleCnt="0"/>
      <dgm:spPr>
        <a:scene3d>
          <a:camera prst="orthographicFront"/>
          <a:lightRig rig="threePt" dir="t"/>
        </a:scene3d>
        <a:sp3d>
          <a:bevelT/>
          <a:bevelB prst="angle"/>
        </a:sp3d>
      </dgm:spPr>
    </dgm:pt>
    <dgm:pt modelId="{4668D0D4-7CEE-4874-809B-E029B1805575}" type="pres">
      <dgm:prSet presAssocID="{ADB09AF5-4739-4986-A5AE-BCA57EC04EF4}" presName="rootComposite" presStyleCnt="0"/>
      <dgm:spPr>
        <a:scene3d>
          <a:camera prst="orthographicFront"/>
          <a:lightRig rig="threePt" dir="t"/>
        </a:scene3d>
        <a:sp3d>
          <a:bevelT/>
          <a:bevelB prst="angle"/>
        </a:sp3d>
      </dgm:spPr>
    </dgm:pt>
    <dgm:pt modelId="{BB0024D6-9A66-4EBC-8F2F-E373AA75D355}" type="pres">
      <dgm:prSet presAssocID="{ADB09AF5-4739-4986-A5AE-BCA57EC04EF4}" presName="rootText" presStyleLbl="node1" presStyleIdx="0" presStyleCnt="1"/>
      <dgm:spPr/>
      <dgm:t>
        <a:bodyPr/>
        <a:lstStyle/>
        <a:p>
          <a:endParaRPr lang="ru-RU"/>
        </a:p>
      </dgm:t>
    </dgm:pt>
    <dgm:pt modelId="{6EA0D355-40A4-45B9-B3FA-3BF316E88385}" type="pres">
      <dgm:prSet presAssocID="{ADB09AF5-4739-4986-A5AE-BCA57EC04EF4}" presName="rootConnector" presStyleLbl="node1" presStyleIdx="0" presStyleCnt="1"/>
      <dgm:spPr/>
      <dgm:t>
        <a:bodyPr/>
        <a:lstStyle/>
        <a:p>
          <a:endParaRPr lang="ru-RU"/>
        </a:p>
      </dgm:t>
    </dgm:pt>
    <dgm:pt modelId="{B10285C8-495C-4B3A-BB31-4768C86ED370}" type="pres">
      <dgm:prSet presAssocID="{ADB09AF5-4739-4986-A5AE-BCA57EC04EF4}" presName="childShape" presStyleCnt="0"/>
      <dgm:spPr>
        <a:scene3d>
          <a:camera prst="orthographicFront"/>
          <a:lightRig rig="threePt" dir="t"/>
        </a:scene3d>
        <a:sp3d>
          <a:bevelT/>
          <a:bevelB prst="angle"/>
        </a:sp3d>
      </dgm:spPr>
    </dgm:pt>
    <dgm:pt modelId="{C0FBDE33-4DAD-4957-85FF-57C09D99E66D}" type="pres">
      <dgm:prSet presAssocID="{DF01C339-114D-4889-9B59-BF720E8D4D78}" presName="Name13" presStyleLbl="parChTrans1D2" presStyleIdx="0" presStyleCnt="3"/>
      <dgm:spPr/>
      <dgm:t>
        <a:bodyPr/>
        <a:lstStyle/>
        <a:p>
          <a:endParaRPr lang="ru-RU"/>
        </a:p>
      </dgm:t>
    </dgm:pt>
    <dgm:pt modelId="{3F3F8942-82CE-4735-AD2C-CA45001CEB3C}" type="pres">
      <dgm:prSet presAssocID="{5C9BFADD-DC92-45B6-985B-71C3C6AC1E55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B6F6E-5658-4915-9E63-D00CD69EE271}" type="pres">
      <dgm:prSet presAssocID="{2F4FF471-3F93-48BB-9456-BC74778F32AC}" presName="Name13" presStyleLbl="parChTrans1D2" presStyleIdx="1" presStyleCnt="3"/>
      <dgm:spPr/>
      <dgm:t>
        <a:bodyPr/>
        <a:lstStyle/>
        <a:p>
          <a:endParaRPr lang="ru-RU"/>
        </a:p>
      </dgm:t>
    </dgm:pt>
    <dgm:pt modelId="{63C4E37C-58DD-4B90-B2EE-425DCE046720}" type="pres">
      <dgm:prSet presAssocID="{A71B013E-1BAE-4B1D-98FF-FD15AECAFF6E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47148-A21D-4D21-B58B-793F5E61D671}" type="pres">
      <dgm:prSet presAssocID="{8A562FBA-7E44-4720-B9CE-B767C70148C3}" presName="Name13" presStyleLbl="parChTrans1D2" presStyleIdx="2" presStyleCnt="3"/>
      <dgm:spPr/>
      <dgm:t>
        <a:bodyPr/>
        <a:lstStyle/>
        <a:p>
          <a:endParaRPr lang="ru-RU"/>
        </a:p>
      </dgm:t>
    </dgm:pt>
    <dgm:pt modelId="{4076BF2B-5EED-4BDB-9830-18309F2ADBBA}" type="pres">
      <dgm:prSet presAssocID="{3614CFD8-2189-4760-A48C-0AE462ADD1C3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E51EE3-9949-40BD-A8CF-14D69A96577B}" type="presOf" srcId="{ADB09AF5-4739-4986-A5AE-BCA57EC04EF4}" destId="{6EA0D355-40A4-45B9-B3FA-3BF316E88385}" srcOrd="1" destOrd="0" presId="urn:microsoft.com/office/officeart/2005/8/layout/hierarchy3"/>
    <dgm:cxn modelId="{27F28A8E-32CA-4A72-B3E2-B96CD87EACCE}" type="presOf" srcId="{8A562FBA-7E44-4720-B9CE-B767C70148C3}" destId="{C5547148-A21D-4D21-B58B-793F5E61D671}" srcOrd="0" destOrd="0" presId="urn:microsoft.com/office/officeart/2005/8/layout/hierarchy3"/>
    <dgm:cxn modelId="{F98ED1AE-3A5F-4D3F-83BD-0FA35F1C8A95}" type="presOf" srcId="{2F4FF471-3F93-48BB-9456-BC74778F32AC}" destId="{968B6F6E-5658-4915-9E63-D00CD69EE271}" srcOrd="0" destOrd="0" presId="urn:microsoft.com/office/officeart/2005/8/layout/hierarchy3"/>
    <dgm:cxn modelId="{09759280-B4A8-4DD1-A266-8C51D1E63E4C}" srcId="{ADB09AF5-4739-4986-A5AE-BCA57EC04EF4}" destId="{3614CFD8-2189-4760-A48C-0AE462ADD1C3}" srcOrd="2" destOrd="0" parTransId="{8A562FBA-7E44-4720-B9CE-B767C70148C3}" sibTransId="{ADD5124D-F601-4859-A9A7-8C1289CDB974}"/>
    <dgm:cxn modelId="{EA5FBE29-4AF7-4F14-B8D6-D75DA034DC77}" type="presOf" srcId="{3614CFD8-2189-4760-A48C-0AE462ADD1C3}" destId="{4076BF2B-5EED-4BDB-9830-18309F2ADBBA}" srcOrd="0" destOrd="0" presId="urn:microsoft.com/office/officeart/2005/8/layout/hierarchy3"/>
    <dgm:cxn modelId="{AF9A4C34-6562-4978-B587-62E742A79AE6}" type="presOf" srcId="{ADB09AF5-4739-4986-A5AE-BCA57EC04EF4}" destId="{BB0024D6-9A66-4EBC-8F2F-E373AA75D355}" srcOrd="0" destOrd="0" presId="urn:microsoft.com/office/officeart/2005/8/layout/hierarchy3"/>
    <dgm:cxn modelId="{F89444AB-03F8-4878-9241-AA3349B07E2E}" srcId="{ADB09AF5-4739-4986-A5AE-BCA57EC04EF4}" destId="{A71B013E-1BAE-4B1D-98FF-FD15AECAFF6E}" srcOrd="1" destOrd="0" parTransId="{2F4FF471-3F93-48BB-9456-BC74778F32AC}" sibTransId="{B0BAA318-A082-4A0F-8A3A-F8702CD300D6}"/>
    <dgm:cxn modelId="{3395F266-21F0-432B-B76D-518CFE6C7441}" type="presOf" srcId="{DF01C339-114D-4889-9B59-BF720E8D4D78}" destId="{C0FBDE33-4DAD-4957-85FF-57C09D99E66D}" srcOrd="0" destOrd="0" presId="urn:microsoft.com/office/officeart/2005/8/layout/hierarchy3"/>
    <dgm:cxn modelId="{4230C395-23B5-486E-8749-5404628ED791}" type="presOf" srcId="{A71B013E-1BAE-4B1D-98FF-FD15AECAFF6E}" destId="{63C4E37C-58DD-4B90-B2EE-425DCE046720}" srcOrd="0" destOrd="0" presId="urn:microsoft.com/office/officeart/2005/8/layout/hierarchy3"/>
    <dgm:cxn modelId="{EC1E080C-A253-43CF-81A5-63B29845832C}" srcId="{ADB09AF5-4739-4986-A5AE-BCA57EC04EF4}" destId="{5C9BFADD-DC92-45B6-985B-71C3C6AC1E55}" srcOrd="0" destOrd="0" parTransId="{DF01C339-114D-4889-9B59-BF720E8D4D78}" sibTransId="{C5D0A161-160E-4021-8B87-0EAB2E291D3F}"/>
    <dgm:cxn modelId="{7DC9596B-5420-4955-88E9-75CEE1642E49}" type="presOf" srcId="{5C9BFADD-DC92-45B6-985B-71C3C6AC1E55}" destId="{3F3F8942-82CE-4735-AD2C-CA45001CEB3C}" srcOrd="0" destOrd="0" presId="urn:microsoft.com/office/officeart/2005/8/layout/hierarchy3"/>
    <dgm:cxn modelId="{38539EA6-0085-4537-9416-F05AB9433570}" type="presOf" srcId="{E5EAB7B5-72D5-4437-BBAE-78DC15D14F26}" destId="{ACF80678-4194-4B0A-96E9-836B161B9621}" srcOrd="0" destOrd="0" presId="urn:microsoft.com/office/officeart/2005/8/layout/hierarchy3"/>
    <dgm:cxn modelId="{10BB871F-125B-4B47-908F-4D5E6CD797CE}" srcId="{E5EAB7B5-72D5-4437-BBAE-78DC15D14F26}" destId="{ADB09AF5-4739-4986-A5AE-BCA57EC04EF4}" srcOrd="0" destOrd="0" parTransId="{D8C68C3B-C1EF-422C-9BCF-851B58F1A803}" sibTransId="{6FAA7AFC-C6A5-4FEA-9A08-94A3AE26FB60}"/>
    <dgm:cxn modelId="{8A31375A-603B-4094-99E2-AA747FBC0A33}" type="presParOf" srcId="{ACF80678-4194-4B0A-96E9-836B161B9621}" destId="{9F094A4E-EDEC-4E5F-81B4-A2D3CE427532}" srcOrd="0" destOrd="0" presId="urn:microsoft.com/office/officeart/2005/8/layout/hierarchy3"/>
    <dgm:cxn modelId="{13C0A482-9383-44D5-A122-DA52EF37C954}" type="presParOf" srcId="{9F094A4E-EDEC-4E5F-81B4-A2D3CE427532}" destId="{4668D0D4-7CEE-4874-809B-E029B1805575}" srcOrd="0" destOrd="0" presId="urn:microsoft.com/office/officeart/2005/8/layout/hierarchy3"/>
    <dgm:cxn modelId="{31DBDEF1-9631-49CD-9272-A258ADA1E4DC}" type="presParOf" srcId="{4668D0D4-7CEE-4874-809B-E029B1805575}" destId="{BB0024D6-9A66-4EBC-8F2F-E373AA75D355}" srcOrd="0" destOrd="0" presId="urn:microsoft.com/office/officeart/2005/8/layout/hierarchy3"/>
    <dgm:cxn modelId="{EBD5ABE5-3AA3-4294-8E5F-65CAA56AD37E}" type="presParOf" srcId="{4668D0D4-7CEE-4874-809B-E029B1805575}" destId="{6EA0D355-40A4-45B9-B3FA-3BF316E88385}" srcOrd="1" destOrd="0" presId="urn:microsoft.com/office/officeart/2005/8/layout/hierarchy3"/>
    <dgm:cxn modelId="{037B27E1-FF8A-4154-8154-942810870175}" type="presParOf" srcId="{9F094A4E-EDEC-4E5F-81B4-A2D3CE427532}" destId="{B10285C8-495C-4B3A-BB31-4768C86ED370}" srcOrd="1" destOrd="0" presId="urn:microsoft.com/office/officeart/2005/8/layout/hierarchy3"/>
    <dgm:cxn modelId="{AEF86499-EABD-47EA-BA47-EAA7EA66E770}" type="presParOf" srcId="{B10285C8-495C-4B3A-BB31-4768C86ED370}" destId="{C0FBDE33-4DAD-4957-85FF-57C09D99E66D}" srcOrd="0" destOrd="0" presId="urn:microsoft.com/office/officeart/2005/8/layout/hierarchy3"/>
    <dgm:cxn modelId="{0D19BDF4-7D75-4F97-B23B-BDD6FCFB5527}" type="presParOf" srcId="{B10285C8-495C-4B3A-BB31-4768C86ED370}" destId="{3F3F8942-82CE-4735-AD2C-CA45001CEB3C}" srcOrd="1" destOrd="0" presId="urn:microsoft.com/office/officeart/2005/8/layout/hierarchy3"/>
    <dgm:cxn modelId="{1ED2ECD6-6F66-4E52-8103-AC6F5A273DB3}" type="presParOf" srcId="{B10285C8-495C-4B3A-BB31-4768C86ED370}" destId="{968B6F6E-5658-4915-9E63-D00CD69EE271}" srcOrd="2" destOrd="0" presId="urn:microsoft.com/office/officeart/2005/8/layout/hierarchy3"/>
    <dgm:cxn modelId="{2C850B5F-32E6-4D1A-A262-D7EC26FCBC27}" type="presParOf" srcId="{B10285C8-495C-4B3A-BB31-4768C86ED370}" destId="{63C4E37C-58DD-4B90-B2EE-425DCE046720}" srcOrd="3" destOrd="0" presId="urn:microsoft.com/office/officeart/2005/8/layout/hierarchy3"/>
    <dgm:cxn modelId="{5FF56660-C52B-48E8-87EB-565C53DE2B95}" type="presParOf" srcId="{B10285C8-495C-4B3A-BB31-4768C86ED370}" destId="{C5547148-A21D-4D21-B58B-793F5E61D671}" srcOrd="4" destOrd="0" presId="urn:microsoft.com/office/officeart/2005/8/layout/hierarchy3"/>
    <dgm:cxn modelId="{A3114438-C1B7-4F3D-B7C4-E672535ECAE1}" type="presParOf" srcId="{B10285C8-495C-4B3A-BB31-4768C86ED370}" destId="{4076BF2B-5EED-4BDB-9830-18309F2ADBBA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0.14961</cdr:x>
      <cdr:y>0.88096</cdr:y>
    </cdr:from>
    <cdr:to>
      <cdr:x>0.29922</cdr:x>
      <cdr:y>0.94425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357322" y="5286412"/>
          <a:ext cx="1357346" cy="3797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tx1"/>
              </a:solidFill>
            </a:rPr>
            <a:t>2015 план</a:t>
          </a:r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0.54331</cdr:x>
      <cdr:y>0.88096</cdr:y>
    </cdr:from>
    <cdr:to>
      <cdr:x>0.69291</cdr:x>
      <cdr:y>0.94425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929222" y="5286412"/>
          <a:ext cx="1357255" cy="3797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tx1"/>
              </a:solidFill>
            </a:rPr>
            <a:t>2015 отчет</a:t>
          </a:r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0.6378</cdr:x>
      <cdr:y>0.86076</cdr:y>
    </cdr:from>
    <cdr:to>
      <cdr:x>0.79528</cdr:x>
      <cdr:y>0.92405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5786478" y="4857767"/>
          <a:ext cx="1428760" cy="35719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0.46102</cdr:x>
      <cdr:y>0.09593</cdr:y>
    </cdr:from>
    <cdr:to>
      <cdr:x>0.88241</cdr:x>
      <cdr:y>0.31134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4169434" y="626117"/>
          <a:ext cx="3811050" cy="1406029"/>
        </a:xfrm>
        <a:prstGeom xmlns:a="http://schemas.openxmlformats.org/drawingml/2006/main" prst="roundRect">
          <a:avLst/>
        </a:prstGeom>
        <a:solidFill xmlns:a="http://schemas.openxmlformats.org/drawingml/2006/main">
          <a:srgbClr val="D686D2">
            <a:alpha val="34000"/>
          </a:srgbClr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  <a:bevelB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Количество невостребованных земельных долей, включенных в утвержденный список – 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694 </a:t>
          </a:r>
          <a:r>
            <a:rPr lang="ru-RU" sz="16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зе</a:t>
          </a:r>
          <a:r>
            <a:rPr lang="ru-RU" sz="16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мельных доли</a:t>
          </a:r>
          <a:endParaRPr lang="ru-RU" sz="16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0.22216</cdr:x>
      <cdr:y>0.62122</cdr:y>
    </cdr:from>
    <cdr:to>
      <cdr:x>0.36547</cdr:x>
      <cdr:y>0.68741</cdr:y>
    </cdr:to>
    <cdr:sp macro="" textlink="">
      <cdr:nvSpPr>
        <cdr:cNvPr id="3" name="Овал 2"/>
        <cdr:cNvSpPr/>
      </cdr:nvSpPr>
      <cdr:spPr>
        <a:xfrm xmlns:a="http://schemas.openxmlformats.org/drawingml/2006/main">
          <a:off x="2009194" y="4054718"/>
          <a:ext cx="1296144" cy="43204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</a:rPr>
            <a:t>3086 га</a:t>
          </a:r>
          <a:endParaRPr lang="ru-RU" sz="1400" b="1" dirty="0">
            <a:solidFill>
              <a:schemeClr val="tx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0.09836</cdr:x>
      <cdr:y>0.83146</cdr:y>
    </cdr:from>
    <cdr:to>
      <cdr:x>0.24797</cdr:x>
      <cdr:y>0.89475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857256" y="5286390"/>
          <a:ext cx="1303917" cy="4023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</a:rPr>
            <a:t>2014 год (отчет)</a:t>
          </a:r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0.36066</cdr:x>
      <cdr:y>0.83146</cdr:y>
    </cdr:from>
    <cdr:to>
      <cdr:x>0.51026</cdr:x>
      <cdr:y>0.89475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143272" y="5286390"/>
          <a:ext cx="1303830" cy="4023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</a:rPr>
            <a:t>2015 год (план)</a:t>
          </a:r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0.64103</cdr:x>
      <cdr:y>0.79121</cdr:y>
    </cdr:from>
    <cdr:to>
      <cdr:x>0.79851</cdr:x>
      <cdr:y>0.8545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5357850" y="5143514"/>
          <a:ext cx="1316253" cy="4114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0.65926</cdr:x>
      <cdr:y>0.81465</cdr:y>
    </cdr:from>
    <cdr:to>
      <cdr:x>0.81674</cdr:x>
      <cdr:y>0.87794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5510250" y="5295914"/>
          <a:ext cx="1316253" cy="4114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0.65926</cdr:x>
      <cdr:y>0.81465</cdr:y>
    </cdr:from>
    <cdr:to>
      <cdr:x>0.81674</cdr:x>
      <cdr:y>0.87794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5510250" y="5295914"/>
          <a:ext cx="1316253" cy="4114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0.63115</cdr:x>
      <cdr:y>0.83146</cdr:y>
    </cdr:from>
    <cdr:to>
      <cdr:x>0.78076</cdr:x>
      <cdr:y>0.89475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500726" y="5286390"/>
          <a:ext cx="1303916" cy="4023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</a:rPr>
            <a:t>2015 год (отчет)</a:t>
          </a:r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0.27049</cdr:x>
      <cdr:y>0.17977</cdr:y>
    </cdr:from>
    <cdr:to>
      <cdr:x>0.29508</cdr:x>
      <cdr:y>0.76923</cdr:y>
    </cdr:to>
    <cdr:sp macro="" textlink="">
      <cdr:nvSpPr>
        <cdr:cNvPr id="8" name="Правая фигурная скобка 7"/>
        <cdr:cNvSpPr/>
      </cdr:nvSpPr>
      <cdr:spPr>
        <a:xfrm xmlns:a="http://schemas.openxmlformats.org/drawingml/2006/main">
          <a:off x="2357454" y="1142986"/>
          <a:ext cx="214314" cy="3747766"/>
        </a:xfrm>
        <a:prstGeom xmlns:a="http://schemas.openxmlformats.org/drawingml/2006/main" prst="rightBrace">
          <a:avLst/>
        </a:prstGeom>
        <a:ln xmlns:a="http://schemas.openxmlformats.org/drawingml/2006/main" w="19050">
          <a:beve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0.52459</cdr:x>
      <cdr:y>0.23913</cdr:y>
    </cdr:from>
    <cdr:to>
      <cdr:x>0.54918</cdr:x>
      <cdr:y>0.76923</cdr:y>
    </cdr:to>
    <cdr:sp macro="" textlink="">
      <cdr:nvSpPr>
        <cdr:cNvPr id="9" name="Правая фигурная скобка 8"/>
        <cdr:cNvSpPr/>
      </cdr:nvSpPr>
      <cdr:spPr>
        <a:xfrm xmlns:a="http://schemas.openxmlformats.org/drawingml/2006/main">
          <a:off x="4572032" y="1571636"/>
          <a:ext cx="214314" cy="3483990"/>
        </a:xfrm>
        <a:prstGeom xmlns:a="http://schemas.openxmlformats.org/drawingml/2006/main" prst="rightBrace">
          <a:avLst/>
        </a:prstGeom>
        <a:ln xmlns:a="http://schemas.openxmlformats.org/drawingml/2006/main" w="19050" cap="flat">
          <a:beve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0.80328</cdr:x>
      <cdr:y>0.25</cdr:y>
    </cdr:from>
    <cdr:to>
      <cdr:x>0.82787</cdr:x>
      <cdr:y>0.76087</cdr:y>
    </cdr:to>
    <cdr:sp macro="" textlink="">
      <cdr:nvSpPr>
        <cdr:cNvPr id="10" name="Правая фигурная скобка 9"/>
        <cdr:cNvSpPr/>
      </cdr:nvSpPr>
      <cdr:spPr>
        <a:xfrm xmlns:a="http://schemas.openxmlformats.org/drawingml/2006/main">
          <a:off x="7000924" y="1643074"/>
          <a:ext cx="214314" cy="3357586"/>
        </a:xfrm>
        <a:prstGeom xmlns:a="http://schemas.openxmlformats.org/drawingml/2006/main" prst="rightBrace">
          <a:avLst/>
        </a:prstGeom>
        <a:ln xmlns:a="http://schemas.openxmlformats.org/drawingml/2006/main" w="19050" cap="flat" cmpd="sng">
          <a:prstDash val="solid"/>
          <a:bevel/>
          <a:tailEnd type="non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0.29508</cdr:x>
      <cdr:y>0.35165</cdr:y>
    </cdr:from>
    <cdr:to>
      <cdr:x>0.33607</cdr:x>
      <cdr:y>0.53846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2571768" y="2285994"/>
          <a:ext cx="357190" cy="121444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vert270"/>
        <a:lstStyle xmlns:a="http://schemas.openxmlformats.org/drawingml/2006/main"/>
        <a:p xmlns:a="http://schemas.openxmlformats.org/drawingml/2006/main">
          <a:r>
            <a:rPr lang="ru-RU" sz="1800" dirty="0" smtClean="0"/>
            <a:t>667 274,4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0.55738</cdr:x>
      <cdr:y>0.35165</cdr:y>
    </cdr:from>
    <cdr:to>
      <cdr:x>0.59836</cdr:x>
      <cdr:y>0.53846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4857784" y="2285994"/>
          <a:ext cx="357190" cy="121444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vert270"/>
        <a:lstStyle xmlns:a="http://schemas.openxmlformats.org/drawingml/2006/main"/>
        <a:p xmlns:a="http://schemas.openxmlformats.org/drawingml/2006/main">
          <a:r>
            <a:rPr lang="ru-RU" sz="1800" dirty="0" smtClean="0"/>
            <a:t>598 545,3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0.82787</cdr:x>
      <cdr:y>0.3587</cdr:y>
    </cdr:from>
    <cdr:to>
      <cdr:x>0.86885</cdr:x>
      <cdr:y>0.54348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7215238" y="2357454"/>
          <a:ext cx="357190" cy="121444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vert270"/>
        <a:lstStyle xmlns:a="http://schemas.openxmlformats.org/drawingml/2006/main"/>
        <a:p xmlns:a="http://schemas.openxmlformats.org/drawingml/2006/main">
          <a:r>
            <a:rPr lang="ru-RU" sz="1800" dirty="0" smtClean="0"/>
            <a:t>585 119,6</a:t>
          </a:r>
          <a:endParaRPr lang="ru-RU" sz="18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0.11968</cdr:x>
      <cdr:y>0</cdr:y>
    </cdr:from>
    <cdr:to>
      <cdr:x>1</cdr:x>
      <cdr:y>0.17363</cdr:y>
    </cdr:to>
    <cdr:sp macro="" textlink="">
      <cdr:nvSpPr>
        <cdr:cNvPr id="2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1043608" y="0"/>
          <a:ext cx="7676536" cy="870438"/>
        </a:xfrm>
        <a:prstGeom xmlns:a="http://schemas.openxmlformats.org/drawingml/2006/main" prst="rect">
          <a:avLst/>
        </a:prstGeom>
        <a:effectLst xmlns:a="http://schemas.openxmlformats.org/drawingml/2006/main"/>
      </cdr:spPr>
      <cdr:txBody>
        <a:bodyPr xmlns:a="http://schemas.openxmlformats.org/drawingml/2006/main" vert="horz" lIns="91440" tIns="45720" rIns="91440" bIns="45720" rtlCol="0" anchor="t" anchorCtr="0">
          <a:noAutofit/>
        </a:bodyPr>
        <a:lstStyle xmlns:a="http://schemas.openxmlformats.org/drawingml/2006/main">
          <a:lvl1pPr marL="319088" indent="-319088" algn="r" rtl="0" fontAlgn="base">
            <a:spcBef>
              <a:spcPct val="0"/>
            </a:spcBef>
            <a:spcAft>
              <a:spcPct val="0"/>
            </a:spcAft>
            <a:buClr>
              <a:srgbClr val="C3260C"/>
            </a:buClr>
            <a:buSzPct val="128000"/>
            <a:buFont typeface="Georgia" pitchFamily="18" charset="0"/>
            <a:buChar char="*"/>
            <a:defRPr sz="4600" b="1" kern="120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defRPr>
          </a:lvl1pPr>
          <a:lvl2pPr marL="319088" indent="-319088" algn="r" rtl="0" fontAlgn="base">
            <a:spcBef>
              <a:spcPct val="0"/>
            </a:spcBef>
            <a:spcAft>
              <a:spcPct val="0"/>
            </a:spcAft>
            <a:buClr>
              <a:srgbClr val="C3260C"/>
            </a:buClr>
            <a:buSzPct val="128000"/>
            <a:buFont typeface="Georgia" pitchFamily="18" charset="0"/>
            <a:buChar char="*"/>
            <a:defRPr sz="4600" b="1">
              <a:solidFill>
                <a:schemeClr val="tx1"/>
              </a:solidFill>
              <a:latin typeface="Trebuchet MS" pitchFamily="34" charset="0"/>
            </a:defRPr>
          </a:lvl2pPr>
          <a:lvl3pPr marL="319088" indent="-319088" algn="r" rtl="0" fontAlgn="base">
            <a:spcBef>
              <a:spcPct val="0"/>
            </a:spcBef>
            <a:spcAft>
              <a:spcPct val="0"/>
            </a:spcAft>
            <a:buClr>
              <a:srgbClr val="C3260C"/>
            </a:buClr>
            <a:buSzPct val="128000"/>
            <a:buFont typeface="Georgia" pitchFamily="18" charset="0"/>
            <a:buChar char="*"/>
            <a:defRPr sz="4600" b="1">
              <a:solidFill>
                <a:schemeClr val="tx1"/>
              </a:solidFill>
              <a:latin typeface="Trebuchet MS" pitchFamily="34" charset="0"/>
            </a:defRPr>
          </a:lvl3pPr>
          <a:lvl4pPr marL="319088" indent="-319088" algn="r" rtl="0" fontAlgn="base">
            <a:spcBef>
              <a:spcPct val="0"/>
            </a:spcBef>
            <a:spcAft>
              <a:spcPct val="0"/>
            </a:spcAft>
            <a:buClr>
              <a:srgbClr val="C3260C"/>
            </a:buClr>
            <a:buSzPct val="128000"/>
            <a:buFont typeface="Georgia" pitchFamily="18" charset="0"/>
            <a:buChar char="*"/>
            <a:defRPr sz="4600" b="1">
              <a:solidFill>
                <a:schemeClr val="tx1"/>
              </a:solidFill>
              <a:latin typeface="Trebuchet MS" pitchFamily="34" charset="0"/>
            </a:defRPr>
          </a:lvl4pPr>
          <a:lvl5pPr marL="319088" indent="-319088" algn="r" rtl="0" fontAlgn="base">
            <a:spcBef>
              <a:spcPct val="0"/>
            </a:spcBef>
            <a:spcAft>
              <a:spcPct val="0"/>
            </a:spcAft>
            <a:buClr>
              <a:srgbClr val="C3260C"/>
            </a:buClr>
            <a:buSzPct val="128000"/>
            <a:buFont typeface="Georgia" pitchFamily="18" charset="0"/>
            <a:buChar char="*"/>
            <a:defRPr sz="4600" b="1">
              <a:solidFill>
                <a:schemeClr val="tx1"/>
              </a:solidFill>
              <a:latin typeface="Trebuchet MS" pitchFamily="34" charset="0"/>
            </a:defRPr>
          </a:lvl5pPr>
          <a:lvl6pPr eaLnBrk="1" hangingPunct="1">
            <a:defRPr>
              <a:solidFill>
                <a:schemeClr val="tx2"/>
              </a:solidFill>
            </a:defRPr>
          </a:lvl6pPr>
          <a:lvl7pPr eaLnBrk="1" hangingPunct="1">
            <a:defRPr>
              <a:solidFill>
                <a:schemeClr val="tx2"/>
              </a:solidFill>
            </a:defRPr>
          </a:lvl7pPr>
          <a:lvl8pPr eaLnBrk="1" hangingPunct="1">
            <a:defRPr>
              <a:solidFill>
                <a:schemeClr val="tx2"/>
              </a:solidFill>
            </a:defRPr>
          </a:lvl8pPr>
          <a:lvl9pPr eaLnBrk="1" hangingPunct="1">
            <a:defRPr>
              <a:solidFill>
                <a:schemeClr val="tx2"/>
              </a:solidFill>
            </a:defRPr>
          </a:lvl9pPr>
        </a:lstStyle>
        <a:p xmlns:a="http://schemas.openxmlformats.org/drawingml/2006/main">
          <a:pPr marL="0" indent="0" algn="l">
            <a:buNone/>
            <a:defRPr/>
          </a:pPr>
          <a:r>
            <a:rPr lang="ru-RU" sz="2000" b="0" i="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rPr>
            <a:t>В ГОБУЗ «</a:t>
          </a:r>
          <a:r>
            <a:rPr lang="ru-RU" sz="2000" b="0" i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rPr>
            <a:t>Окуловская</a:t>
          </a:r>
          <a:r>
            <a:rPr lang="ru-RU" sz="2000" b="0" i="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rPr>
            <a:t> центральная районная больница» работает 425 человек, в том числе: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7C7FE-DB96-4D2B-A42B-3A927E3AFB88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2D5AC-0253-42FD-9638-C08577987B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25489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D048E-8734-482D-A377-7D198A5AC37D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AAD27-D2EA-429B-998D-AC2B13B228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4448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026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026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026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026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026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026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77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034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9596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D57A4-8F72-4B68-A03C-303B9D2B7F63}" type="datetime1">
              <a:rPr lang="ru-RU" smtClean="0"/>
              <a:t>03.03.2016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C3AAE-819B-4EF6-8D9A-02A03F6410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E4371-D8C8-40A7-A932-8B985045D441}" type="datetime1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A871D-15BF-40FC-9DE7-F368451267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55820-3ECD-4087-A4EA-247C5B2F8C92}" type="datetime1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8FDD2-EEBF-46D0-904C-1CBFA01328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6D85-4568-424F-AC10-C513E2A6DBF0}" type="datetime1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F4748-61CE-4E20-A161-13855A8E7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E15C2-601C-4C73-A6FE-1AB064E569E4}" type="datetime1">
              <a:rPr lang="ru-RU" smtClean="0"/>
              <a:t>03.03.2016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33B11-ACD4-47D6-8B6D-89702AED04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380FE-A6EF-45FB-91B7-DACE0D7E6330}" type="datetime1">
              <a:rPr lang="ru-RU" smtClean="0"/>
              <a:t>03.03.2016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86185-5144-4A31-A0CB-216352212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E7347-AB1F-43A9-9383-E3A12C748022}" type="datetime1">
              <a:rPr lang="ru-RU" smtClean="0"/>
              <a:t>03.03.2016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F8311-3618-4C7F-9826-B0D389E52D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4905B-7177-4FDD-872E-C9C01404AD19}" type="datetime1">
              <a:rPr lang="ru-RU" smtClean="0"/>
              <a:t>03.03.2016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92111-240F-4196-B7AF-4789F82427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25C8C-766A-4F93-8EF2-7FF05E272DA1}" type="datetime1">
              <a:rPr lang="ru-RU" smtClean="0"/>
              <a:t>03.03.2016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8E481-2DD6-4274-BF52-DF45339116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CC70A-67A3-444D-819C-DDCA1A399B89}" type="datetime1">
              <a:rPr lang="ru-RU" smtClean="0"/>
              <a:t>03.03.2016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BDDC9-6203-4D2A-83DF-94F2F049D8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92FDE-1C8D-4914-BA1F-7C04BE74D414}" type="datetime1">
              <a:rPr lang="ru-RU" smtClean="0"/>
              <a:t>03.03.2016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A3307-6D4B-45B9-9D0D-275C75039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716135-7957-4B1A-9B9A-4F2216E06765}" type="datetime1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EC676C3-66DF-4374-B2C3-5D4296A4C0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72" r:id="rId2"/>
    <p:sldLayoutId id="2147484081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82" r:id="rId9"/>
    <p:sldLayoutId id="2147484078" r:id="rId10"/>
    <p:sldLayoutId id="21474840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1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chart" Target="../charts/chart16.xml"/><Relationship Id="rId7" Type="http://schemas.openxmlformats.org/officeDocument/2006/relationships/diagramColors" Target="../diagrams/colors9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75.jpeg"/><Relationship Id="rId7" Type="http://schemas.openxmlformats.org/officeDocument/2006/relationships/diagramQuickStyle" Target="../diagrams/quickStyle10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76.jpeg"/><Relationship Id="rId9" Type="http://schemas.microsoft.com/office/2007/relationships/diagramDrawing" Target="../diagrams/drawing10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chart" Target="../charts/chart17.xml"/><Relationship Id="rId7" Type="http://schemas.openxmlformats.org/officeDocument/2006/relationships/diagramColors" Target="../diagrams/colors11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09.gif"/><Relationship Id="rId7" Type="http://schemas.openxmlformats.org/officeDocument/2006/relationships/diagramColors" Target="../diagrams/colors16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8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109.gif"/><Relationship Id="rId7" Type="http://schemas.openxmlformats.org/officeDocument/2006/relationships/diagramColors" Target="../diagrams/colors17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1.gif"/><Relationship Id="rId7" Type="http://schemas.openxmlformats.org/officeDocument/2006/relationships/diagramQuickStyle" Target="../diagrams/quickStyle1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4" Type="http://schemas.openxmlformats.org/officeDocument/2006/relationships/image" Target="../media/image109.gif"/><Relationship Id="rId9" Type="http://schemas.microsoft.com/office/2007/relationships/diagramDrawing" Target="../diagrams/drawing18.xml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109.gif"/><Relationship Id="rId7" Type="http://schemas.openxmlformats.org/officeDocument/2006/relationships/diagramColors" Target="../diagrams/colors19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109.gif"/><Relationship Id="rId7" Type="http://schemas.openxmlformats.org/officeDocument/2006/relationships/diagramColors" Target="../diagrams/colors20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g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1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gif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925">
              <a:srgbClr val="69C5FF"/>
            </a:gs>
            <a:gs pos="61650">
              <a:srgbClr val="72C8FF"/>
            </a:gs>
            <a:gs pos="50000">
              <a:srgbClr val="7BCBFF"/>
            </a:gs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388" y="2420888"/>
            <a:ext cx="8793484" cy="3312368"/>
          </a:xfrm>
        </p:spPr>
        <p:txBody>
          <a:bodyPr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ОТЧЕТ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Главы Окуловского муниципального района Кузьмина Сергея Вячеславовича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результатах своей деятельности и результатах деятельности Администрации Окуловского муниципального района Новгородской области за 2015 год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76672"/>
            <a:ext cx="7175351" cy="1458736"/>
          </a:xfrm>
        </p:spPr>
        <p:txBody>
          <a:bodyPr/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Окуловский 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район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304" y="454977"/>
            <a:ext cx="1549434" cy="184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331788" y="6147073"/>
            <a:ext cx="8641084" cy="37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г. Окуловка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2016 год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94085"/>
            <a:ext cx="1721676" cy="203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 flipH="1">
            <a:off x="8460432" y="6147073"/>
            <a:ext cx="1656184" cy="390253"/>
          </a:xfrm>
        </p:spPr>
        <p:txBody>
          <a:bodyPr/>
          <a:lstStyle/>
          <a:p>
            <a:pPr>
              <a:defRPr/>
            </a:pPr>
            <a:fld id="{03CC3AAE-819B-4EF6-8D9A-02A03F6410FC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&amp;Ocy;&amp;tcy;&amp;kcy;&amp;rcy;&amp;ycy;&amp;tcy;&amp;icy;&amp;iecy; &amp;rcy;&amp;iecy;&amp;gcy;&amp;icy;&amp;ocy;&amp;ncy;&amp;acy;&amp;lcy;&amp;softcy;&amp;ncy;&amp;ocy;&amp;gcy;&amp;ocy; &amp;tscy;&amp;iecy;&amp;ncy;&amp;tcy;&amp;rcy;&amp;acy; &amp;gcy;&amp;rcy;&amp;iecy;&amp;bcy;&amp;ncy;&amp;ocy;&amp;gcy;&amp;ocy; &amp;scy;&amp;lcy;&amp;acy;&amp;lcy;&amp;ocy;&amp;mcy;&amp;acy;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3" t="-40"/>
          <a:stretch/>
        </p:blipFill>
        <p:spPr bwMode="auto">
          <a:xfrm>
            <a:off x="971598" y="1185621"/>
            <a:ext cx="7869665" cy="54522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0657" y="260648"/>
            <a:ext cx="763780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Открытие регионального центра гребного слалома </a:t>
            </a:r>
          </a:p>
          <a:p>
            <a:pPr algn="ctr"/>
            <a:r>
              <a:rPr lang="ru-RU" sz="2000" dirty="0" smtClean="0"/>
              <a:t>в городе Окуловка</a:t>
            </a:r>
            <a:endParaRPr lang="ru-RU" sz="2000" b="1" dirty="0">
              <a:effectLst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244408" y="6453336"/>
            <a:ext cx="1418456" cy="404664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287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110657" y="260648"/>
            <a:ext cx="763780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Традиционная «Богородицкая ярмарка» в сентябре 2015 года</a:t>
            </a:r>
            <a:endParaRPr lang="ru-RU" sz="2000" b="1" dirty="0">
              <a:effectLst/>
            </a:endParaRPr>
          </a:p>
        </p:txBody>
      </p:sp>
      <p:pic>
        <p:nvPicPr>
          <p:cNvPr id="43010" name="Picture 2" descr="&amp;Dcy;&amp;iecy;&amp;ncy;&amp;softcy; &amp;gcy;&amp;ocy;&amp;rcy;&amp;ocy;&amp;dcy;&amp;acy; &amp;icy; &amp;Bcy;&amp;ocy;&amp;gcy;&amp;ocy;&amp;rcy;&amp;ocy;&amp;dcy;&amp;icy;&amp;tscy;&amp;kcy;&amp;acy;&amp;yacy; &amp;yacy;&amp;rcy;&amp;mcy;&amp;acy;&amp;rcy;&amp;kcy;&amp;acy; 201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6" y="-3116263"/>
            <a:ext cx="4355673" cy="29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&amp;Dcy;&amp;iecy;&amp;ncy;&amp;softcy; &amp;gcy;&amp;ocy;&amp;rcy;&amp;ocy;&amp;dcy;&amp;acy; &amp;icy; &amp;Bcy;&amp;ocy;&amp;gcy;&amp;ocy;&amp;rcy;&amp;ocy;&amp;dcy;&amp;icy;&amp;tscy;&amp;kcy;&amp;acy;&amp;yacy; &amp;yacy;&amp;rcy;&amp;mcy;&amp;acy;&amp;rcy;&amp;kcy;&amp;acy; 201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6" y="-3116263"/>
            <a:ext cx="4355673" cy="29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&amp;Dcy;&amp;iecy;&amp;ncy;&amp;softcy; &amp;gcy;&amp;ocy;&amp;rcy;&amp;ocy;&amp;dcy;&amp;acy; &amp;icy; &amp;Bcy;&amp;ocy;&amp;gcy;&amp;ocy;&amp;rcy;&amp;ocy;&amp;dcy;&amp;icy;&amp;tscy;&amp;kcy;&amp;acy;&amp;yacy; &amp;yacy;&amp;rcy;&amp;mcy;&amp;acy;&amp;rcy;&amp;kcy;&amp;acy; 201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657" y="1048368"/>
            <a:ext cx="7421783" cy="49502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596336" y="6381328"/>
            <a:ext cx="1602902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301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&amp;Dcy;&amp;iecy;&amp;ncy;&amp;softcy; &amp;gcy;&amp;ocy;&amp;rcy;&amp;ocy;&amp;dcy;&amp;acy; &amp;icy; &amp;Bcy;&amp;ocy;&amp;gcy;&amp;ocy;&amp;rcy;&amp;ocy;&amp;dcy;&amp;icy;&amp;tscy;&amp;kcy;&amp;acy;&amp;yacy; &amp;yacy;&amp;rcy;&amp;mcy;&amp;acy;&amp;rcy;&amp;kcy;&amp;acy; 201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890" y="1170588"/>
            <a:ext cx="3888432" cy="2593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46761" y="364594"/>
            <a:ext cx="598162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ПРАЗДНИЧНОЕ ШЕСТВИЕ</a:t>
            </a:r>
            <a:endParaRPr lang="ru-RU" sz="2000" b="1" dirty="0">
              <a:effectLst/>
            </a:endParaRPr>
          </a:p>
        </p:txBody>
      </p:sp>
      <p:pic>
        <p:nvPicPr>
          <p:cNvPr id="44038" name="Picture 6" descr="&amp;Dcy;&amp;iecy;&amp;ncy;&amp;softcy; &amp;gcy;&amp;ocy;&amp;rcy;&amp;ocy;&amp;dcy;&amp;acy; &amp;icy; &amp;Bcy;&amp;ocy;&amp;gcy;&amp;ocy;&amp;rcy;&amp;ocy;&amp;dcy;&amp;icy;&amp;tscy;&amp;kcy;&amp;acy;&amp;yacy; &amp;yacy;&amp;rcy;&amp;mcy;&amp;acy;&amp;rcy;&amp;kcy;&amp;acy; 201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9240" y="1170588"/>
            <a:ext cx="3851197" cy="25687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&amp;Dcy;&amp;iecy;&amp;ncy;&amp;softcy; &amp;gcy;&amp;ocy;&amp;rcy;&amp;ocy;&amp;dcy;&amp;acy; &amp;icy; &amp;Bcy;&amp;ocy;&amp;gcy;&amp;ocy;&amp;rcy;&amp;ocy;&amp;dcy;&amp;icy;&amp;tscy;&amp;kcy;&amp;acy;&amp;yacy; &amp;yacy;&amp;rcy;&amp;mcy;&amp;acy;&amp;rcy;&amp;kcy;&amp;acy; 201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027" y="3932130"/>
            <a:ext cx="3828158" cy="25533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2" name="Picture 10" descr="&amp;Dcy;&amp;iecy;&amp;ncy;&amp;softcy; &amp;gcy;&amp;ocy;&amp;rcy;&amp;ocy;&amp;dcy;&amp;acy; &amp;icy; &amp;Bcy;&amp;ocy;&amp;gcy;&amp;ocy;&amp;rcy;&amp;ocy;&amp;dcy;&amp;icy;&amp;tscy;&amp;kcy;&amp;acy;&amp;yacy; &amp;yacy;&amp;rcy;&amp;mcy;&amp;acy;&amp;rcy;&amp;kcy;&amp;acy; 201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9239" y="3916763"/>
            <a:ext cx="3851197" cy="25687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596336" y="6497409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67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&amp;Dcy;&amp;iecy;&amp;ncy;&amp;softcy; &amp;gcy;&amp;ocy;&amp;rcy;&amp;ocy;&amp;dcy;&amp;acy; &amp;icy; &amp;Bcy;&amp;ocy;&amp;gcy;&amp;ocy;&amp;rcy;&amp;ocy;&amp;dcy;&amp;icy;&amp;tscy;&amp;kcy;&amp;acy;&amp;yacy; &amp;yacy;&amp;rcy;&amp;mcy;&amp;acy;&amp;rcy;&amp;kcy;&amp;acy; 201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443" y="3501008"/>
            <a:ext cx="3992310" cy="26628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&amp;Dcy;&amp;iecy;&amp;ncy;&amp;softcy; &amp;gcy;&amp;ocy;&amp;rcy;&amp;ocy;&amp;dcy;&amp;acy; &amp;icy; &amp;Bcy;&amp;ocy;&amp;gcy;&amp;ocy;&amp;rcy;&amp;ocy;&amp;dcy;&amp;icy;&amp;tscy;&amp;kcy;&amp;acy;&amp;yacy; &amp;yacy;&amp;rcy;&amp;mcy;&amp;acy;&amp;rcy;&amp;kcy;&amp;acy; 201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39" y="3501008"/>
            <a:ext cx="3994493" cy="26642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&amp;Dcy;&amp;iecy;&amp;ncy;&amp;softcy; &amp;gcy;&amp;ocy;&amp;rcy;&amp;ocy;&amp;dcy;&amp;acy; &amp;icy; &amp;Bcy;&amp;ocy;&amp;gcy;&amp;ocy;&amp;rcy;&amp;ocy;&amp;dcy;&amp;icy;&amp;tscy;&amp;kcy;&amp;acy;&amp;yacy; &amp;yacy;&amp;rcy;&amp;mcy;&amp;acy;&amp;rcy;&amp;kcy;&amp;acy; 201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39" y="620688"/>
            <a:ext cx="4024104" cy="268404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&amp;Dcy;&amp;iecy;&amp;ncy;&amp;softcy; &amp;gcy;&amp;ocy;&amp;rcy;&amp;ocy;&amp;dcy;&amp;acy; &amp;icy; &amp;Bcy;&amp;ocy;&amp;gcy;&amp;ocy;&amp;rcy;&amp;ocy;&amp;dcy;&amp;icy;&amp;tscy;&amp;kcy;&amp;acy;&amp;yacy; &amp;yacy;&amp;rcy;&amp;mcy;&amp;acy;&amp;rcy;&amp;kcy;&amp;acy; 201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745" y="638418"/>
            <a:ext cx="3997523" cy="266631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380312" y="6437002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25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71600" y="116632"/>
            <a:ext cx="7785778" cy="852939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Открытие памятника легендарному </a:t>
            </a:r>
            <a:b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рок-музыканту Виктору Цою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126" y="1041579"/>
            <a:ext cx="4033726" cy="268986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39" y="1041579"/>
            <a:ext cx="4032573" cy="268986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126" y="3906780"/>
            <a:ext cx="4060034" cy="270818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39" y="3906780"/>
            <a:ext cx="4032574" cy="26888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812360" y="6595657"/>
            <a:ext cx="1828800" cy="361736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796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899592" y="188914"/>
            <a:ext cx="8136903" cy="649134"/>
          </a:xfrm>
          <a:prstGeom prst="rect">
            <a:avLst/>
          </a:prstGeom>
        </p:spPr>
        <p:txBody>
          <a:bodyPr/>
          <a:lstStyle>
            <a:lvl1pPr marL="228600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ru-RU" sz="2000" dirty="0" smtClean="0"/>
              <a:t>Первый благотворительный </a:t>
            </a:r>
            <a:r>
              <a:rPr lang="ru-RU" sz="2000" dirty="0"/>
              <a:t>концерт-аукцион с участием известного джазового музыканта Евгения </a:t>
            </a:r>
            <a:r>
              <a:rPr lang="ru-RU" sz="2000" dirty="0" err="1"/>
              <a:t>Гимера</a:t>
            </a:r>
            <a:endParaRPr lang="ru-RU" sz="20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 descr="https://pp.vk.me/c633528/v633528133/beb/HI0oO5Ji64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5" y="3933055"/>
            <a:ext cx="3942715" cy="26241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s://pp.vk.me/c633528/v633528133/bfb/X4kYd-7Da3w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5470" y="3933055"/>
            <a:ext cx="3783592" cy="26241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http://culture.natm.ru/tinybrowser/images/meropriyatiya-v-rayonakh/okulovka/1-blagotvoritel-nyy/_full/_img_559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907458"/>
            <a:ext cx="5328592" cy="28566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311193" y="6492875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30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43608" y="294139"/>
            <a:ext cx="7777163" cy="43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b="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Строительство физкультурно-оздоровительного центра с универсальным игровым залом</a:t>
            </a:r>
            <a:endParaRPr lang="ru-RU" sz="2400" b="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8" name="Picture 4" descr="2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641" y="4094436"/>
            <a:ext cx="4032448" cy="249424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4094435"/>
            <a:ext cx="3927948" cy="249424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361" y="1226478"/>
            <a:ext cx="4032448" cy="269969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5095468" y="1226478"/>
            <a:ext cx="3929258" cy="269969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452320" y="6497409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91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8043" y="603892"/>
            <a:ext cx="3745564" cy="276314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528064"/>
            <a:ext cx="3763906" cy="282264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4968043" y="3513800"/>
            <a:ext cx="3708986" cy="283690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603893"/>
            <a:ext cx="3763906" cy="276314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043608" y="44241"/>
            <a:ext cx="7777163" cy="55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b="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Капитальный ремонт моста через реку </a:t>
            </a:r>
            <a:r>
              <a:rPr lang="ru-RU" sz="2400" b="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Перетна</a:t>
            </a:r>
            <a:endParaRPr lang="ru-RU" sz="2400" b="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596336" y="6492875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91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899592" y="188913"/>
            <a:ext cx="8136903" cy="909637"/>
          </a:xfrm>
          <a:prstGeom prst="rect">
            <a:avLst/>
          </a:prstGeom>
        </p:spPr>
        <p:txBody>
          <a:bodyPr/>
          <a:lstStyle>
            <a:lvl1pPr marL="228600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ru-RU" sz="2000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Приоритетные направления деятельности 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ru-RU" sz="2000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Администрации Окуловского муниципального района:</a:t>
            </a:r>
            <a:endParaRPr lang="ru-RU" sz="20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1052" y="1042482"/>
            <a:ext cx="7920880" cy="5355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76200">
            <a:bevelT w="165100" prst="coolSlant"/>
            <a:bevelB w="165100" prst="coolSlant"/>
            <a:extrusionClr>
              <a:schemeClr val="accent2">
                <a:lumMod val="20000"/>
                <a:lumOff val="80000"/>
              </a:schemeClr>
            </a:extrusionClr>
          </a:sp3d>
        </p:spPr>
        <p:txBody>
          <a:bodyPr wrap="square" rIns="108000" anchor="t">
            <a:spAutoFit/>
          </a:bodyPr>
          <a:lstStyle/>
          <a:p>
            <a:pPr indent="450000" fontAlgn="auto">
              <a:lnSpc>
                <a:spcPct val="15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повышение устойчивости развития экономики района;</a:t>
            </a:r>
          </a:p>
          <a:p>
            <a:pPr indent="450000" fontAlgn="auto">
              <a:lnSpc>
                <a:spcPct val="15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привлечение инвестиций в развитие промышленности и сельского хозяйства, в туризм;</a:t>
            </a:r>
          </a:p>
          <a:p>
            <a:pPr indent="450000" fontAlgn="auto">
              <a:lnSpc>
                <a:spcPct val="15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900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одействие развитию  малого и среднего предпринимательства, сферы торговли и бытового обслуживания населения;</a:t>
            </a:r>
          </a:p>
          <a:p>
            <a:pPr indent="450000" fontAlgn="auto">
              <a:lnSpc>
                <a:spcPct val="15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рост объемов жилищного строительства;</a:t>
            </a:r>
          </a:p>
          <a:p>
            <a:pPr indent="450000" fontAlgn="auto">
              <a:lnSpc>
                <a:spcPct val="15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привлечение дополнительных финансовых ресурсов в район, в том числе за счет более активного участия в реализации государственных и муниципальных программ;</a:t>
            </a:r>
          </a:p>
          <a:p>
            <a:pPr indent="450000" fontAlgn="auto">
              <a:lnSpc>
                <a:spcPct val="15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повышение эффективности использования бюджетных средств;</a:t>
            </a:r>
          </a:p>
          <a:p>
            <a:pPr indent="450000" fontAlgn="auto">
              <a:lnSpc>
                <a:spcPct val="15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укрепление материально-технической базы организаций культуры и образования.</a:t>
            </a:r>
            <a:endParaRPr lang="ru-RU" sz="1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074024" y="6437002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43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43608" y="116111"/>
            <a:ext cx="7777163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Вклад Окуловского муниципального района в валовой региональный продукт Новгородской области. </a:t>
            </a:r>
            <a:br>
              <a:rPr lang="ru-RU" sz="20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sz="2000" b="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11" name="Object 3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110684939"/>
              </p:ext>
            </p:extLst>
          </p:nvPr>
        </p:nvGraphicFramePr>
        <p:xfrm>
          <a:off x="971600" y="846009"/>
          <a:ext cx="7691152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angle 3"/>
          <p:cNvSpPr>
            <a:spLocks noChangeArrowheads="1"/>
          </p:cNvSpPr>
          <p:nvPr/>
        </p:nvSpPr>
        <p:spPr bwMode="auto">
          <a:xfrm rot="10800000" flipV="1">
            <a:off x="2267742" y="2852936"/>
            <a:ext cx="468051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6DCAC">
                    <a:alpha val="5294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200" b="1" dirty="0" smtClean="0"/>
              <a:t>100,4 </a:t>
            </a:r>
            <a:endParaRPr lang="ru-RU" sz="1200" b="1" dirty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187624" y="5876925"/>
            <a:ext cx="759651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6DCAC">
                    <a:alpha val="5294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600" dirty="0" smtClean="0"/>
              <a:t>Доля района в ВРП области составила  </a:t>
            </a:r>
            <a:r>
              <a:rPr lang="ru-RU" sz="1600" b="1" dirty="0" smtClean="0"/>
              <a:t>2,1 %</a:t>
            </a:r>
            <a:r>
              <a:rPr lang="ru-RU" sz="1600" dirty="0" smtClean="0"/>
              <a:t> - это </a:t>
            </a:r>
            <a:r>
              <a:rPr lang="ru-RU" sz="1600" b="1" dirty="0" smtClean="0"/>
              <a:t>7 место </a:t>
            </a:r>
            <a:r>
              <a:rPr lang="ru-RU" sz="1600" dirty="0" smtClean="0"/>
              <a:t>по субъекту</a:t>
            </a:r>
            <a:endParaRPr lang="ru-RU" sz="1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322056" y="6437002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21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2" name="Picture 2" descr="http://okuladm.ru/sites/default/files/images/2015/02/26/9h7sbo7jchq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8310" y="510164"/>
            <a:ext cx="7930103" cy="567123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164288" y="6275072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93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87450" y="188913"/>
            <a:ext cx="7777163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Структура ВРП Окуловского муниципального района </a:t>
            </a:r>
            <a:br>
              <a:rPr lang="ru-RU" sz="20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по основным видам деятельности </a:t>
            </a:r>
            <a:br>
              <a:rPr lang="ru-RU" sz="20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sz="2000" b="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5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864772"/>
              </p:ext>
            </p:extLst>
          </p:nvPr>
        </p:nvGraphicFramePr>
        <p:xfrm>
          <a:off x="746662" y="908720"/>
          <a:ext cx="8501062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740352" y="6437002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06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1563" y="188640"/>
            <a:ext cx="7929562" cy="85725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Структура доходов консолидированного бюджета  Окуловского  муниципального  района, тыс. рублей</a:t>
            </a:r>
            <a:b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endParaRPr lang="ru-RU" sz="2400" b="0" i="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aphicFrame>
        <p:nvGraphicFramePr>
          <p:cNvPr id="15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963406"/>
              </p:ext>
            </p:extLst>
          </p:nvPr>
        </p:nvGraphicFramePr>
        <p:xfrm>
          <a:off x="746662" y="909826"/>
          <a:ext cx="8784976" cy="5781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172400" y="6525344"/>
            <a:ext cx="971600" cy="33265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45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422527244"/>
              </p:ext>
            </p:extLst>
          </p:nvPr>
        </p:nvGraphicFramePr>
        <p:xfrm>
          <a:off x="742088" y="1219268"/>
          <a:ext cx="8122908" cy="5400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1071563" y="188640"/>
            <a:ext cx="7929562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  <a:defRPr/>
            </a:pPr>
            <a:r>
              <a:rPr lang="ru-RU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Динамика расходов консолидированного бюджета  Окуловского  муниципального  района, млн. рублей</a:t>
            </a:r>
            <a:br>
              <a:rPr lang="ru-RU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endParaRPr lang="ru-RU" sz="2400" b="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316416" y="6453336"/>
            <a:ext cx="661859" cy="404663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96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46662" y="838048"/>
            <a:ext cx="5327782" cy="3947654"/>
          </a:xfr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>
            <a:noAutofit/>
          </a:bodyPr>
          <a:lstStyle/>
          <a:p>
            <a:pPr marL="0" indent="449263" algn="just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Georgia" pitchFamily="18" charset="0"/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Структуру промышленности Окуловского муниципального района составляют: обрабатывающие производства, добыча полезных ископаемых, производство и распределение электроэнергии, газа, пара и горячей воды. </a:t>
            </a:r>
          </a:p>
          <a:p>
            <a:pPr marL="0" indent="449263" algn="just">
              <a:lnSpc>
                <a:spcPct val="150000"/>
              </a:lnSpc>
              <a:spcBef>
                <a:spcPts val="600"/>
              </a:spcBef>
              <a:buFont typeface="Georgia" pitchFamily="18" charset="0"/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Важнейшими видами промышленной продукции, выпускаемой на территории района, являются: известь строительная, мука известняковая, изделия из бумажного литья, кабельно-проводниковая продукция, изделия  гигиены полости рта.</a:t>
            </a:r>
          </a:p>
        </p:txBody>
      </p:sp>
      <p:pic>
        <p:nvPicPr>
          <p:cNvPr id="5122" name="Picture 2" descr="C:\Documents and Settings\rumyantsevaea\Рабочий стол\Краеведческий сборник Страна Див\Ответы\ОЗРИ\Участок по литью пластмасс под давлением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9431" y="2708060"/>
            <a:ext cx="2815215" cy="1873631"/>
          </a:xfrm>
          <a:prstGeom prst="rect">
            <a:avLst/>
          </a:prstGeom>
          <a:noFill/>
          <a:effectLst>
            <a:softEdge rad="63500"/>
          </a:effectLst>
          <a:extLst/>
        </p:spPr>
      </p:pic>
      <p:pic>
        <p:nvPicPr>
          <p:cNvPr id="5123" name="Picture 3" descr="C:\Documents and Settings\rumyantsevaea\Рабочий стол\IMG_000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77" y="4894175"/>
            <a:ext cx="2815215" cy="1941001"/>
          </a:xfrm>
          <a:prstGeom prst="rect">
            <a:avLst/>
          </a:prstGeom>
          <a:noFill/>
          <a:effectLst>
            <a:softEdge rad="63500"/>
          </a:effectLst>
          <a:extLst/>
        </p:spPr>
      </p:pic>
      <p:pic>
        <p:nvPicPr>
          <p:cNvPr id="5124" name="Picture 4" descr="C:\Documents and Settings\rumyantsevaea\Рабочий стол\Cex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136" y="4950275"/>
            <a:ext cx="2579738" cy="1828800"/>
          </a:xfrm>
          <a:prstGeom prst="rect">
            <a:avLst/>
          </a:prstGeom>
          <a:noFill/>
          <a:effectLst>
            <a:softEdge rad="63500"/>
          </a:effectLst>
          <a:extLst/>
        </p:spPr>
      </p:pic>
      <p:pic>
        <p:nvPicPr>
          <p:cNvPr id="5125" name="Picture 5" descr="C:\Documents and Settings\rumyantsevaea\Рабочий стол\_MG_363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764704"/>
            <a:ext cx="2743200" cy="1828800"/>
          </a:xfrm>
          <a:prstGeom prst="rect">
            <a:avLst/>
          </a:prstGeom>
          <a:noFill/>
          <a:effectLst>
            <a:softEdge rad="63500"/>
          </a:effectLst>
          <a:extLst/>
        </p:spPr>
      </p:pic>
      <p:pic>
        <p:nvPicPr>
          <p:cNvPr id="5126" name="Picture 6" descr="C:\Documents and Settings\rumyantsevaea\Рабочий стол\_MG_270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662" y="5029200"/>
            <a:ext cx="2743200" cy="1828800"/>
          </a:xfrm>
          <a:prstGeom prst="rect">
            <a:avLst/>
          </a:prstGeom>
          <a:noFill/>
          <a:effectLst>
            <a:softEdge rad="63500"/>
          </a:effectLst>
          <a:extLst/>
        </p:spPr>
      </p:pic>
      <p:sp>
        <p:nvSpPr>
          <p:cNvPr id="9" name="Прямоугольник 8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0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187450" y="332656"/>
            <a:ext cx="7777163" cy="505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b="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Экономический потенциал</a:t>
            </a:r>
            <a:r>
              <a:rPr lang="ru-RU" sz="28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8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sz="2800" b="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>
          <a:xfrm>
            <a:off x="8604448" y="6492875"/>
            <a:ext cx="860136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80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115616" y="404664"/>
            <a:ext cx="7488832" cy="504056"/>
          </a:xfrm>
          <a:prstGeom prst="roundRect">
            <a:avLst>
              <a:gd name="adj" fmla="val 24026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итогам 2015 года успешно сработали: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40482545"/>
              </p:ext>
            </p:extLst>
          </p:nvPr>
        </p:nvGraphicFramePr>
        <p:xfrm>
          <a:off x="1630308" y="1152859"/>
          <a:ext cx="7512496" cy="5222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956376" y="6437002"/>
            <a:ext cx="119448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30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99531151"/>
              </p:ext>
            </p:extLst>
          </p:nvPr>
        </p:nvGraphicFramePr>
        <p:xfrm>
          <a:off x="719228" y="1027368"/>
          <a:ext cx="8346538" cy="5611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899592" y="115888"/>
            <a:ext cx="8244408" cy="1138237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Темп </a:t>
            </a:r>
            <a:r>
              <a:rPr lang="ru-RU" sz="2000" b="0" i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роста объёма </a:t>
            </a: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отгруженных товаров собственного производства, выполненных работ и услуг собственными силами </a:t>
            </a:r>
            <a:b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по  фактическому виду деятельности </a:t>
            </a:r>
            <a:b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«обрабатывающие производства» </a:t>
            </a:r>
            <a:b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ru-RU" sz="14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(с учетом конфиденциальной информации)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244408" y="6525344"/>
            <a:ext cx="899592" cy="332656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21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61080603"/>
              </p:ext>
            </p:extLst>
          </p:nvPr>
        </p:nvGraphicFramePr>
        <p:xfrm>
          <a:off x="611560" y="811759"/>
          <a:ext cx="8244408" cy="5926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43608" y="115888"/>
            <a:ext cx="79565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Оборот розничной торговли </a:t>
            </a:r>
            <a:b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расчете на душу населения в </a:t>
            </a:r>
            <a:r>
              <a:rPr lang="ru-RU" sz="24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2015 </a:t>
            </a: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году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316416" y="6525344"/>
            <a:ext cx="827584" cy="33265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06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99592" y="115888"/>
            <a:ext cx="810056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Оборот </a:t>
            </a:r>
            <a:r>
              <a:rPr lang="ru-RU" sz="24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общественного питания</a:t>
            </a: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расчете на душу населения в </a:t>
            </a:r>
            <a:r>
              <a:rPr lang="ru-RU" sz="24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2015 </a:t>
            </a: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году </a:t>
            </a:r>
          </a:p>
        </p:txBody>
      </p:sp>
      <p:graphicFrame>
        <p:nvGraphicFramePr>
          <p:cNvPr id="8" name="Object 5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76110051"/>
              </p:ext>
            </p:extLst>
          </p:nvPr>
        </p:nvGraphicFramePr>
        <p:xfrm>
          <a:off x="507375" y="838047"/>
          <a:ext cx="8280920" cy="5953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956376" y="6453336"/>
            <a:ext cx="1187624" cy="360040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96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331913" y="333375"/>
            <a:ext cx="70199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 состоянию на 01.01. 2016 г. на </a:t>
            </a:r>
            <a:r>
              <a:rPr lang="ru-RU" sz="20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территории муниципального района 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осуществляли </a:t>
            </a:r>
            <a:r>
              <a:rPr lang="ru-RU" sz="20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торговую деятельность 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146 </a:t>
            </a:r>
            <a:r>
              <a:rPr lang="ru-RU" sz="20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–хозяйствующих субъектов</a:t>
            </a:r>
            <a:br>
              <a:rPr lang="ru-RU" sz="20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ru-RU" sz="20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259 </a:t>
            </a:r>
            <a:r>
              <a:rPr lang="ru-RU" sz="20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– торговых объектов)</a:t>
            </a:r>
          </a:p>
        </p:txBody>
      </p:sp>
      <p:graphicFrame>
        <p:nvGraphicFramePr>
          <p:cNvPr id="8" name="Object 5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9157908"/>
              </p:ext>
            </p:extLst>
          </p:nvPr>
        </p:nvGraphicFramePr>
        <p:xfrm>
          <a:off x="746662" y="182281"/>
          <a:ext cx="9043987" cy="6527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804970" y="5229200"/>
            <a:ext cx="8073810" cy="11743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Торговая площадь объектов торговли составила – 17,7 тыс. кв. метров.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Обеспеченность торговыми площадями в расчете на 1000 жителей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 состоянию на 01.01.2016 г. составила 768 кв. м.(норматив - 422 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кв.м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.)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596336" y="6437002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30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28825"/>
            <a:ext cx="4032448" cy="268108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153026"/>
            <a:ext cx="4032447" cy="268108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968" y="3501008"/>
            <a:ext cx="4032448" cy="30239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3724" y="3501008"/>
            <a:ext cx="4033018" cy="30243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37881" y="2809909"/>
            <a:ext cx="7956550" cy="61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Розничный сельскохозяйственный рынок</a:t>
            </a:r>
            <a:endParaRPr lang="ru-RU" sz="2400" b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880031" y="6507017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772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997" y="332656"/>
            <a:ext cx="4067497" cy="270895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0992" y="340668"/>
            <a:ext cx="3989256" cy="27329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88" y="3764142"/>
            <a:ext cx="4062913" cy="27937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0445" y="3764142"/>
            <a:ext cx="3989255" cy="27937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53952" y="3212976"/>
            <a:ext cx="789449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Празднование 70-летия Великой Победы</a:t>
            </a:r>
            <a:endParaRPr lang="ru-RU" sz="2000" b="1" dirty="0">
              <a:effectLst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380312" y="6492875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6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71600" y="115888"/>
            <a:ext cx="79565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Среднемесячная заработная плата работников крупных и средних организаций за </a:t>
            </a:r>
            <a:r>
              <a:rPr lang="ru-RU" sz="24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2015 </a:t>
            </a: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год </a:t>
            </a:r>
          </a:p>
        </p:txBody>
      </p:sp>
      <p:graphicFrame>
        <p:nvGraphicFramePr>
          <p:cNvPr id="8" name="Object 5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963258505"/>
              </p:ext>
            </p:extLst>
          </p:nvPr>
        </p:nvGraphicFramePr>
        <p:xfrm>
          <a:off x="495905" y="692696"/>
          <a:ext cx="8720568" cy="6393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4716016" y="1052736"/>
            <a:ext cx="3744416" cy="1080120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ru-RU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Среднемесячная заработная плата работников крупных и средних организаций за 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2015 </a:t>
            </a:r>
            <a:r>
              <a:rPr lang="ru-RU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год составила – 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23293,6 </a:t>
            </a:r>
            <a:r>
              <a:rPr lang="ru-RU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рублей</a:t>
            </a:r>
            <a:br>
              <a:rPr lang="ru-RU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темп роста 108,3 % к 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2014 году</a:t>
            </a:r>
          </a:p>
          <a:p>
            <a:pPr algn="ctr" eaLnBrk="0" hangingPunct="0"/>
            <a:r>
              <a:rPr lang="ru-RU" sz="1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13 место среди 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районов области</a:t>
            </a:r>
            <a:r>
              <a:rPr lang="ru-RU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endParaRPr lang="ru-RU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812360" y="6453336"/>
            <a:ext cx="1331640" cy="404664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21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5773" y="106046"/>
            <a:ext cx="79565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Развитие малого и среднего предпринимательства</a:t>
            </a:r>
          </a:p>
        </p:txBody>
      </p:sp>
      <p:graphicFrame>
        <p:nvGraphicFramePr>
          <p:cNvPr id="8" name="Object 5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81709860"/>
              </p:ext>
            </p:extLst>
          </p:nvPr>
        </p:nvGraphicFramePr>
        <p:xfrm>
          <a:off x="971600" y="2348880"/>
          <a:ext cx="7854950" cy="5226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2627784" y="838047"/>
            <a:ext cx="4752528" cy="1656184"/>
          </a:xfrm>
          <a:prstGeom prst="roundRect">
            <a:avLst/>
          </a:prstGeom>
          <a:solidFill>
            <a:schemeClr val="accent1">
              <a:alpha val="24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ru-RU" dirty="0">
                <a:solidFill>
                  <a:schemeClr val="tx2"/>
                </a:solidFill>
              </a:rPr>
              <a:t>По состоянию на </a:t>
            </a:r>
            <a:r>
              <a:rPr lang="ru-RU" dirty="0" smtClean="0">
                <a:solidFill>
                  <a:schemeClr val="tx2"/>
                </a:solidFill>
              </a:rPr>
              <a:t>01.01.2016 </a:t>
            </a:r>
            <a:r>
              <a:rPr lang="ru-RU" dirty="0">
                <a:solidFill>
                  <a:schemeClr val="tx2"/>
                </a:solidFill>
              </a:rPr>
              <a:t>года на территории Окуловского муниципального района действует </a:t>
            </a:r>
            <a:r>
              <a:rPr lang="ru-RU" dirty="0" smtClean="0">
                <a:solidFill>
                  <a:schemeClr val="tx2"/>
                </a:solidFill>
              </a:rPr>
              <a:t>789 </a:t>
            </a:r>
            <a:r>
              <a:rPr lang="ru-RU" dirty="0">
                <a:solidFill>
                  <a:schemeClr val="tx2"/>
                </a:solidFill>
              </a:rPr>
              <a:t>субъектов малого и среднего предпринимательства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172400" y="6309320"/>
            <a:ext cx="971600" cy="548680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06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25773" y="106046"/>
            <a:ext cx="79565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Финансовая поддержка субъектов малого бизнеса</a:t>
            </a:r>
            <a:endParaRPr lang="ru-RU" sz="2400" b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11385"/>
              </p:ext>
            </p:extLst>
          </p:nvPr>
        </p:nvGraphicFramePr>
        <p:xfrm>
          <a:off x="1025775" y="908719"/>
          <a:ext cx="7956548" cy="5714270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2527148"/>
                <a:gridCol w="2211610"/>
                <a:gridCol w="1005472"/>
                <a:gridCol w="1106159"/>
                <a:gridCol w="1106159"/>
              </a:tblGrid>
              <a:tr h="591257">
                <a:tc row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Субъекты малого и среднего предпринимательства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Вид деятельности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Размер поддержки, тыс.руб. (для мероприятий финансовой поддержки)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825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 счет средств местного бюджета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 счет средств областного бюджета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 счет средств федерального бюджета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 anchor="ctr"/>
                </a:tc>
              </a:tr>
              <a:tr h="29562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</a:tr>
              <a:tr h="591257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Индивидуальный предприниматель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организация выездной розничной торговли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164,6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135,4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</a:tr>
              <a:tr h="591257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Крестьянское </a:t>
                      </a: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(фермерское) хозяйство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разведение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крупного рогатого скота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141,4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158,6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</a:tr>
              <a:tr h="591257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Индивидуальный предприниматель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торговля текстильными и галантерейными изделиями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300,0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</a:tr>
              <a:tr h="591257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Индивидуальный предприниматель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организация выездной розничной торговли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300,0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</a:tr>
              <a:tr h="1182196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Индивидуальный предприниматель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предоставление услуг в области топографии, геодезии и общестроительных работ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234,6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168" marR="16168" marT="0" marB="0"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6"/>
          </p:nvPr>
        </p:nvSpPr>
        <p:spPr>
          <a:xfrm>
            <a:off x="8532440" y="6525344"/>
            <a:ext cx="611560" cy="332656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74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2350016"/>
            <a:ext cx="7139700" cy="44066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09515"/>
            <a:ext cx="5247456" cy="115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141352" y="1268790"/>
            <a:ext cx="7272808" cy="936104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2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9 субъектов малого бизнеса получили поддержку </a:t>
            </a:r>
            <a:r>
              <a:rPr lang="ru-RU" dirty="0" smtClean="0">
                <a:solidFill>
                  <a:schemeClr val="tx1"/>
                </a:solidFill>
              </a:rPr>
              <a:t>из областного Фонда поддержки предпринимательства по 10 бизнес-проектам путем выдачи </a:t>
            </a:r>
            <a:r>
              <a:rPr lang="ru-RU" dirty="0" err="1" smtClean="0">
                <a:solidFill>
                  <a:schemeClr val="tx1"/>
                </a:solidFill>
              </a:rPr>
              <a:t>микрозаймов</a:t>
            </a:r>
            <a:r>
              <a:rPr lang="ru-RU" dirty="0" smtClean="0">
                <a:solidFill>
                  <a:schemeClr val="tx1"/>
                </a:solidFill>
              </a:rPr>
              <a:t> на сумму </a:t>
            </a:r>
            <a:r>
              <a:rPr lang="ru-RU" b="1" dirty="0" smtClean="0">
                <a:solidFill>
                  <a:schemeClr val="tx1"/>
                </a:solidFill>
              </a:rPr>
              <a:t>9,1 млн. рублей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>
          <a:xfrm>
            <a:off x="8384414" y="6437002"/>
            <a:ext cx="925196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45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04142907"/>
              </p:ext>
            </p:extLst>
          </p:nvPr>
        </p:nvGraphicFramePr>
        <p:xfrm>
          <a:off x="502741" y="217757"/>
          <a:ext cx="8498573" cy="6512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>
          <a:xfrm>
            <a:off x="7956376" y="6469558"/>
            <a:ext cx="1396752" cy="300013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87450" y="0"/>
            <a:ext cx="79565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Развитие сельскохозяйственного производства</a:t>
            </a:r>
          </a:p>
        </p:txBody>
      </p:sp>
      <p:graphicFrame>
        <p:nvGraphicFramePr>
          <p:cNvPr id="5" name="Group 9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43386595"/>
              </p:ext>
            </p:extLst>
          </p:nvPr>
        </p:nvGraphicFramePr>
        <p:xfrm>
          <a:off x="827584" y="838047"/>
          <a:ext cx="8208912" cy="5687297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5842379"/>
                <a:gridCol w="1152060"/>
                <a:gridCol w="1214473"/>
              </a:tblGrid>
              <a:tr h="8911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ОСНОВНЫЕ ПОКАЗАТЕЛИ ПРОИЗВОДСТВА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2015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2015 год к 2014 году, 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6095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ПРОИЗВОДСТВО КАРТОФЕЛЯ В ХОЗЯЙСТВАХ ВСЕХ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КАТЕГОРИЙ , ТОНН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9638,5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116,3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574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ПРОИЗВОДСТВО ОВОЩЕЙ В ХОЗЯЙСТВАХ ВСЕХ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КАТЕГОРИЙ , ТОНН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1013,6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110,2</a:t>
                      </a:r>
                    </a:p>
                  </a:txBody>
                  <a:tcPr horzOverflow="overflow"/>
                </a:tc>
              </a:tr>
              <a:tr h="6208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ПРОИЗВОДСТВО СКОТА И ПТИЦЫ НА УБОЙ  (В ЖИВОМ ВЕСЕ) В ХОЗЯЙСТВАХ ВСЕХ КАТЕГОРИЙ, ТОНН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279,3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101,8</a:t>
                      </a:r>
                    </a:p>
                  </a:txBody>
                  <a:tcPr horzOverflow="overflow"/>
                </a:tc>
              </a:tr>
              <a:tr h="5056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ПРОИЗВОДСТВО МОЛОКА В ХОЗЯЙСТВАХ ВСЕХ КАТЕГОРИЙ, ТОНН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2013,8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97,7</a:t>
                      </a:r>
                    </a:p>
                  </a:txBody>
                  <a:tcPr horzOverflow="overflow"/>
                </a:tc>
              </a:tr>
              <a:tr h="5554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ПРОИЗВОДСТВО ЯИЦ В ХОЗЯЙСТВАХ ВСЕХ КАТЕГОРИЙ, ТЫС.ШТУК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1274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102,6</a:t>
                      </a:r>
                    </a:p>
                  </a:txBody>
                  <a:tcPr horzOverflow="overflow"/>
                </a:tc>
              </a:tr>
              <a:tr h="5642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ПОГОЛОВЬЕ КРУПНОГО РОГАТОГО СКОТА</a:t>
                      </a:r>
                      <a:b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ХОЗЯЙСТВАХ ВСЕХ КАТЕГОРИЙ,ГОЛОВ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100,4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4544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В Т.Ч. КОРОВ, ГОЛОВ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102,7</a:t>
                      </a:r>
                    </a:p>
                  </a:txBody>
                  <a:tcPr horzOverflow="overflow"/>
                </a:tc>
              </a:tr>
              <a:tr h="4544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ПОГОЛОВЬЕ ОВЕЦ И КОЗ, ГОЛОВ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1525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115,9</a:t>
                      </a:r>
                    </a:p>
                  </a:txBody>
                  <a:tcPr horzOverflow="overflow"/>
                </a:tc>
              </a:tr>
              <a:tr h="4564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ПОГОЛОВЬЕ СВИНЕЙ В ХОЗЯЙСТВАХ ВСЕХ КАТЕГОРИЙ, ГОЛОВ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469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118,7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028384" y="6569968"/>
            <a:ext cx="1468760" cy="288032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76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87450" y="0"/>
            <a:ext cx="79565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Оформление н</a:t>
            </a:r>
            <a:r>
              <a:rPr lang="ru-RU" sz="24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евостребованных земельных долей </a:t>
            </a:r>
          </a:p>
          <a:p>
            <a:pPr algn="ctr" eaLnBrk="0" hangingPunct="0">
              <a:defRPr/>
            </a:pPr>
            <a:r>
              <a:rPr lang="ru-RU" sz="24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муниципальную собственность</a:t>
            </a:r>
            <a:endParaRPr lang="ru-RU" sz="2400" b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5" name="Object 5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4116703845"/>
              </p:ext>
            </p:extLst>
          </p:nvPr>
        </p:nvGraphicFramePr>
        <p:xfrm>
          <a:off x="762606" y="310386"/>
          <a:ext cx="9043987" cy="6527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Овал 7"/>
          <p:cNvSpPr/>
          <p:nvPr/>
        </p:nvSpPr>
        <p:spPr>
          <a:xfrm>
            <a:off x="3491880" y="3356992"/>
            <a:ext cx="1080120" cy="4320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408 га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244408" y="6437002"/>
            <a:ext cx="72008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76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87450" y="0"/>
            <a:ext cx="79565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Ввод в действие жилых домов, в % к </a:t>
            </a:r>
            <a:r>
              <a:rPr lang="ru-RU" sz="24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2014 </a:t>
            </a: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году</a:t>
            </a:r>
          </a:p>
        </p:txBody>
      </p:sp>
      <p:graphicFrame>
        <p:nvGraphicFramePr>
          <p:cNvPr id="5" name="Object 5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97823907"/>
              </p:ext>
            </p:extLst>
          </p:nvPr>
        </p:nvGraphicFramePr>
        <p:xfrm>
          <a:off x="-355600" y="1247775"/>
          <a:ext cx="9448800" cy="52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3131840" y="908720"/>
            <a:ext cx="5688632" cy="2088232"/>
          </a:xfrm>
          <a:prstGeom prst="roundRect">
            <a:avLst/>
          </a:prstGeom>
          <a:solidFill>
            <a:srgbClr val="D686D2">
              <a:alpha val="34000"/>
            </a:srgb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 2015 </a:t>
            </a:r>
            <a:r>
              <a:rPr lang="ru-RU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году введено в эксплуатацию </a:t>
            </a: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69 индивидуальных жилых </a:t>
            </a:r>
            <a:r>
              <a:rPr lang="ru-RU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домов, </a:t>
            </a:r>
            <a:endParaRPr lang="ru-RU" sz="16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общей </a:t>
            </a:r>
            <a:r>
              <a:rPr lang="ru-RU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площадью </a:t>
            </a: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6297 </a:t>
            </a:r>
            <a:r>
              <a:rPr lang="ru-RU" sz="1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кв.м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</a:t>
            </a:r>
            <a:endParaRPr lang="ru-RU" sz="16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темп </a:t>
            </a:r>
            <a:r>
              <a:rPr lang="ru-RU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роста </a:t>
            </a: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103,8 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ru-RU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 </a:t>
            </a: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2014 </a:t>
            </a:r>
            <a:r>
              <a:rPr lang="ru-RU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году. </a:t>
            </a:r>
            <a:br>
              <a:rPr lang="ru-RU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14 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место </a:t>
            </a:r>
            <a:r>
              <a:rPr lang="ru-RU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среди районов области</a:t>
            </a: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По вводу жилья в </a:t>
            </a:r>
            <a:r>
              <a:rPr lang="ru-RU" sz="1600" dirty="0">
                <a:solidFill>
                  <a:schemeClr val="tx2"/>
                </a:solidFill>
              </a:rPr>
              <a:t>расчете на 1000 человек населения </a:t>
            </a:r>
            <a:r>
              <a:rPr lang="ru-RU" sz="1600" dirty="0" smtClean="0">
                <a:solidFill>
                  <a:schemeClr val="tx2"/>
                </a:solidFill>
              </a:rPr>
              <a:t>район занимает </a:t>
            </a:r>
            <a:r>
              <a:rPr lang="ru-RU" sz="1600" b="1" dirty="0" smtClean="0">
                <a:solidFill>
                  <a:schemeClr val="tx2"/>
                </a:solidFill>
              </a:rPr>
              <a:t>16 место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7877180" y="6309320"/>
            <a:ext cx="1282824" cy="476672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76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45106184"/>
              </p:ext>
            </p:extLst>
          </p:nvPr>
        </p:nvGraphicFramePr>
        <p:xfrm>
          <a:off x="925870" y="3764142"/>
          <a:ext cx="7920880" cy="2876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1115616" y="332656"/>
            <a:ext cx="7704856" cy="144016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Постановление Администрации Новгородской области от 9 апреля 2013 года № 167 «Об утверждении положения об обеспечении жилыми помещениями детей-сирот и детей, оставшихся без попечения родителей, а также лиц из числа детей-сирот и детей, оставшихся без попечения родителей.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41894" y="2060848"/>
            <a:ext cx="7704856" cy="144016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6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600" dirty="0">
                <a:solidFill>
                  <a:schemeClr val="tx1"/>
                </a:solidFill>
              </a:rPr>
              <a:t>Соглашение между департаментом образования, науки и молодежной политики Новгородской области и Администрацией Окуловского муниципального района о предоставлении субвенции на проведение мероприятий по обеспечению жилыми помещениями детей сирот и детей, оставшихся без попечения родителей, а также лиц из  числа детей-сирот и детей, оставшихся без попечения родителей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316416" y="6172200"/>
            <a:ext cx="827584" cy="685800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76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43608" y="95097"/>
            <a:ext cx="79565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Инвестиции в основной </a:t>
            </a:r>
            <a:r>
              <a:rPr lang="ru-RU" sz="28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капитал</a:t>
            </a:r>
          </a:p>
          <a:p>
            <a:pPr algn="ctr" eaLnBrk="0" hangingPunct="0">
              <a:defRPr/>
            </a:pP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(целевой показатель на 2015 год – 108 %)</a:t>
            </a:r>
            <a:endParaRPr lang="ru-RU" b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5" name="Object 5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63234563"/>
              </p:ext>
            </p:extLst>
          </p:nvPr>
        </p:nvGraphicFramePr>
        <p:xfrm>
          <a:off x="945326" y="819721"/>
          <a:ext cx="7874000" cy="5456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1043608" y="6165304"/>
            <a:ext cx="7776864" cy="533752"/>
          </a:xfrm>
          <a:prstGeom prst="roundRect">
            <a:avLst/>
          </a:prstGeom>
          <a:solidFill>
            <a:schemeClr val="bg2">
              <a:lumMod val="90000"/>
              <a:alpha val="39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Доля Окуловского муниципального района в общем объеме инвестиций по области составила – 0,7</a:t>
            </a:r>
            <a:r>
              <a:rPr lang="ru-RU" b="1" dirty="0" smtClean="0">
                <a:solidFill>
                  <a:schemeClr val="tx1"/>
                </a:solidFill>
              </a:rPr>
              <a:t> %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676456" y="6525344"/>
            <a:ext cx="467544" cy="332656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92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6742" y="1718596"/>
            <a:ext cx="7863730" cy="486895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332656"/>
            <a:ext cx="784887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8 </a:t>
            </a:r>
            <a:r>
              <a:rPr lang="ru-RU" b="1" dirty="0" smtClean="0"/>
              <a:t>июня 2015 года </a:t>
            </a:r>
            <a:r>
              <a:rPr lang="ru-RU" b="1" dirty="0"/>
              <a:t>губернатор Сергей Митин и прокурор Новгородской области Андрей </a:t>
            </a:r>
            <a:r>
              <a:rPr lang="ru-RU" b="1" dirty="0" err="1"/>
              <a:t>Кикоть</a:t>
            </a:r>
            <a:r>
              <a:rPr lang="ru-RU" b="1" dirty="0"/>
              <a:t> провели в Окуловском районе прием граждан по вопросам, связанным со строительством трассы </a:t>
            </a:r>
            <a:r>
              <a:rPr lang="ru-RU" b="1" dirty="0" smtClean="0"/>
              <a:t>М-11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>
          <a:xfrm>
            <a:off x="7164288" y="6557987"/>
            <a:ext cx="1828800" cy="300013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93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599" y="182281"/>
            <a:ext cx="7890051" cy="319319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133350" contourW="38100">
            <a:bevelT w="114300" h="114300" prst="riblet"/>
            <a:bevelB w="114300" h="114300" prst="riblet"/>
            <a:extrusionClr>
              <a:schemeClr val="bg1">
                <a:lumMod val="85000"/>
              </a:schemeClr>
            </a:extrusionClr>
            <a:contourClr>
              <a:schemeClr val="bg1">
                <a:lumMod val="9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501008"/>
            <a:ext cx="7924880" cy="302433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172400" y="6381328"/>
            <a:ext cx="971600" cy="476672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1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99592" y="332656"/>
            <a:ext cx="8244408" cy="55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реестре свободных инвестиционных площадок представлена информация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 30 свободным площадкам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025676927"/>
              </p:ext>
            </p:extLst>
          </p:nvPr>
        </p:nvGraphicFramePr>
        <p:xfrm>
          <a:off x="962686" y="908719"/>
          <a:ext cx="7929794" cy="5710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316416" y="6381328"/>
            <a:ext cx="827584" cy="476672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53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971550" y="280988"/>
            <a:ext cx="8172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39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демографические показатели</a:t>
            </a:r>
          </a:p>
        </p:txBody>
      </p:sp>
      <p:graphicFrame>
        <p:nvGraphicFramePr>
          <p:cNvPr id="5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767464"/>
              </p:ext>
            </p:extLst>
          </p:nvPr>
        </p:nvGraphicFramePr>
        <p:xfrm>
          <a:off x="1187624" y="1268413"/>
          <a:ext cx="7561089" cy="4968899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4710619"/>
                <a:gridCol w="1493732"/>
                <a:gridCol w="1356738"/>
              </a:tblGrid>
              <a:tr h="12870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2015 год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2014 год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6209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Число родившихся, человек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297</a:t>
                      </a:r>
                    </a:p>
                  </a:txBody>
                  <a:tcPr horzOverflow="overflow"/>
                </a:tc>
              </a:tr>
              <a:tr h="5461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Число умерших, человек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511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5461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Зарегистрировано браков, ед.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210</a:t>
                      </a:r>
                    </a:p>
                  </a:txBody>
                  <a:tcPr horzOverflow="overflow"/>
                </a:tc>
              </a:tr>
              <a:tr h="5444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Зарегистрировано разводов, ед.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136</a:t>
                      </a:r>
                    </a:p>
                  </a:txBody>
                  <a:tcPr horzOverflow="overflow"/>
                </a:tc>
              </a:tr>
              <a:tr h="6345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Естественная убыль, (+) прирост населения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286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214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7896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Численность безработных граждан, человек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460432" y="6381328"/>
            <a:ext cx="504056" cy="360040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678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1340768"/>
            <a:ext cx="3240360" cy="349524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5"/>
          <p:cNvSpPr>
            <a:spLocks noChangeArrowheads="1"/>
          </p:cNvSpPr>
          <p:nvPr/>
        </p:nvSpPr>
        <p:spPr bwMode="auto">
          <a:xfrm>
            <a:off x="746662" y="5434190"/>
            <a:ext cx="81724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39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2000" b="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На территории района продолжается реализация программы Новгородской области по оказанию содействия добровольному переселению в РФ соотечественников, проживающих за рубежом.</a:t>
            </a:r>
            <a:endParaRPr lang="ru-RU" sz="2000" b="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Rectangle 65"/>
          <p:cNvSpPr>
            <a:spLocks noChangeArrowheads="1"/>
          </p:cNvSpPr>
          <p:nvPr/>
        </p:nvSpPr>
        <p:spPr bwMode="auto">
          <a:xfrm>
            <a:off x="766715" y="394211"/>
            <a:ext cx="81724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39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2000" b="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Приток прибывающих на территорию района иностранных граждан и лиц без гражданства вырос.</a:t>
            </a:r>
            <a:endParaRPr lang="ru-RU" sz="2000" b="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Стрелка вниз 2"/>
          <p:cNvSpPr/>
          <p:nvPr/>
        </p:nvSpPr>
        <p:spPr>
          <a:xfrm rot="1265610">
            <a:off x="1891677" y="1327362"/>
            <a:ext cx="605287" cy="122413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2036644">
            <a:off x="6784311" y="3928408"/>
            <a:ext cx="605287" cy="122413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746662" y="2780928"/>
            <a:ext cx="2169154" cy="108012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На миграционном учете состоит -2667 иностранных граждан и лиц без гражданства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699539" y="2780928"/>
            <a:ext cx="2239626" cy="108012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Прибыло – 3 семьи участников Государственной программы из-за рубежа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>
          <a:xfrm>
            <a:off x="7740352" y="6473807"/>
            <a:ext cx="1828800" cy="29151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678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388" y="3068960"/>
            <a:ext cx="8793484" cy="2016224"/>
          </a:xfrm>
        </p:spPr>
        <p:txBody>
          <a:bodyPr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 исполнении полномочий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решению вопросов местного значения Окуловского муниципального района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76672"/>
            <a:ext cx="7175351" cy="1458736"/>
          </a:xfrm>
        </p:spPr>
        <p:txBody>
          <a:bodyPr/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Окуловский 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район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304" y="454977"/>
            <a:ext cx="1549434" cy="184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344344" y="6147073"/>
            <a:ext cx="8641084" cy="37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г. Окуловка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2016 год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94085"/>
            <a:ext cx="1721676" cy="203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81372" y="6344170"/>
            <a:ext cx="504056" cy="365125"/>
          </a:xfrm>
        </p:spPr>
        <p:txBody>
          <a:bodyPr/>
          <a:lstStyle/>
          <a:p>
            <a:pPr>
              <a:defRPr/>
            </a:pPr>
            <a:fld id="{03CC3AAE-819B-4EF6-8D9A-02A03F6410FC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195457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76572" y="67981"/>
            <a:ext cx="7885112" cy="1296987"/>
          </a:xfrm>
          <a:extLst>
            <a:ext uri="{909E8E84-426E-40DD-AFC4-6F175D3DCCD1}">
              <a14:hiddenFill xmlns:a14="http://schemas.microsoft.com/office/drawing/2010/main">
                <a:solidFill>
                  <a:srgbClr val="FFFFAA"/>
                </a:solidFill>
              </a14:hiddenFill>
            </a:ext>
          </a:extLst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Нормативные правовые акты, регламентирующие исполнение полномочий по решению </a:t>
            </a:r>
            <a:b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местных вопросов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55497156"/>
              </p:ext>
            </p:extLst>
          </p:nvPr>
        </p:nvGraphicFramePr>
        <p:xfrm>
          <a:off x="1259632" y="1412776"/>
          <a:ext cx="7128792" cy="48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740352" y="6437002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8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5"/>
          <p:cNvSpPr>
            <a:spLocks noChangeArrowheads="1"/>
          </p:cNvSpPr>
          <p:nvPr/>
        </p:nvSpPr>
        <p:spPr bwMode="auto">
          <a:xfrm>
            <a:off x="766715" y="188640"/>
            <a:ext cx="81724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39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 b="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Доходы бюджета Окуловского муниципального района, тыс. рублей.</a:t>
            </a:r>
            <a:endParaRPr lang="ru-RU" sz="2400" b="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8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9978351"/>
              </p:ext>
            </p:extLst>
          </p:nvPr>
        </p:nvGraphicFramePr>
        <p:xfrm>
          <a:off x="899592" y="560013"/>
          <a:ext cx="8613775" cy="6154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250932" y="6451004"/>
            <a:ext cx="922784" cy="404664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196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5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484084723"/>
              </p:ext>
            </p:extLst>
          </p:nvPr>
        </p:nvGraphicFramePr>
        <p:xfrm>
          <a:off x="769572" y="1219267"/>
          <a:ext cx="8122908" cy="5400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65"/>
          <p:cNvSpPr>
            <a:spLocks noChangeArrowheads="1"/>
          </p:cNvSpPr>
          <p:nvPr/>
        </p:nvSpPr>
        <p:spPr bwMode="auto">
          <a:xfrm>
            <a:off x="766715" y="188640"/>
            <a:ext cx="81724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39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 b="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Расходы бюджета Окуловского муниципального района, тыс. рублей.</a:t>
            </a:r>
            <a:endParaRPr lang="ru-RU" sz="2400" b="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460432" y="6276665"/>
            <a:ext cx="785860" cy="685800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46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/>
          </p:cNvSpPr>
          <p:nvPr/>
        </p:nvSpPr>
        <p:spPr bwMode="auto">
          <a:xfrm>
            <a:off x="1042988" y="260350"/>
            <a:ext cx="78851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A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Владение, пользование и распоряжение имуществом, находящимся в муниципальной собственности муниципального района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47137744"/>
              </p:ext>
            </p:extLst>
          </p:nvPr>
        </p:nvGraphicFramePr>
        <p:xfrm>
          <a:off x="1042988" y="1628800"/>
          <a:ext cx="763346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956376" y="6276665"/>
            <a:ext cx="1684784" cy="685800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8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97692" y="85111"/>
            <a:ext cx="7427912" cy="850106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Дорожная деятельность в отношении </a:t>
            </a:r>
            <a:b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</a:b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автомобильных дорог местного значения вне границ населенных пунктов в границах Окуловского муниципального района</a:t>
            </a:r>
            <a:endParaRPr lang="ru-RU" sz="2000" b="0" i="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22412" y="4869160"/>
            <a:ext cx="7848872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r>
              <a:rPr lang="ru-RU" sz="1600" dirty="0" smtClean="0"/>
              <a:t>Из </a:t>
            </a:r>
            <a:r>
              <a:rPr lang="ru-RU" sz="1600" dirty="0"/>
              <a:t>средств дорожных фондов муниципального района и поселений Окуловского муниципального района в 2015 году на дорожную деятельность </a:t>
            </a:r>
            <a:r>
              <a:rPr lang="ru-RU" sz="1600" dirty="0" smtClean="0"/>
              <a:t>направлено </a:t>
            </a:r>
            <a:r>
              <a:rPr lang="ru-RU" sz="1600" dirty="0"/>
              <a:t>35,8 </a:t>
            </a:r>
            <a:r>
              <a:rPr lang="ru-RU" sz="1600" dirty="0" err="1"/>
              <a:t>млн.рублей</a:t>
            </a:r>
            <a:r>
              <a:rPr lang="ru-RU" sz="1600" dirty="0"/>
              <a:t>. </a:t>
            </a:r>
            <a:r>
              <a:rPr lang="ru-RU" sz="1600" dirty="0" smtClean="0"/>
              <a:t>В </a:t>
            </a:r>
            <a:r>
              <a:rPr lang="ru-RU" sz="1600" dirty="0"/>
              <a:t>том числе на ремонт дорог – 29,2 </a:t>
            </a:r>
            <a:r>
              <a:rPr lang="ru-RU" sz="1600" dirty="0" err="1"/>
              <a:t>млн.рублей</a:t>
            </a:r>
            <a:r>
              <a:rPr lang="ru-RU" sz="1600" dirty="0"/>
              <a:t>, на содержание дорог – 6,6 </a:t>
            </a:r>
            <a:r>
              <a:rPr lang="ru-RU" sz="1600" dirty="0" err="1"/>
              <a:t>млн.рублей</a:t>
            </a:r>
            <a:r>
              <a:rPr lang="ru-RU" sz="1600" dirty="0"/>
              <a:t>.</a:t>
            </a:r>
          </a:p>
          <a:p>
            <a:r>
              <a:rPr lang="ru-RU" sz="1600" dirty="0" smtClean="0"/>
              <a:t>На </a:t>
            </a:r>
            <a:r>
              <a:rPr lang="ru-RU" sz="1600" dirty="0"/>
              <a:t>2016 год запланировано в дорожных фондах 50,1 </a:t>
            </a:r>
            <a:r>
              <a:rPr lang="ru-RU" sz="1600" dirty="0" err="1"/>
              <a:t>млн.рублей</a:t>
            </a:r>
            <a:r>
              <a:rPr lang="ru-RU" sz="1600" dirty="0"/>
              <a:t>. </a:t>
            </a:r>
            <a:endParaRPr lang="ru-RU" sz="1600" dirty="0" smtClean="0"/>
          </a:p>
          <a:p>
            <a:r>
              <a:rPr lang="ru-RU" sz="1600" dirty="0" smtClean="0"/>
              <a:t>В </a:t>
            </a:r>
            <a:r>
              <a:rPr lang="ru-RU" sz="1600" dirty="0"/>
              <a:t>том числе за счет субсидии из областного бюджета -22,3 млн. рублей, акцизы – 20,8 </a:t>
            </a:r>
            <a:r>
              <a:rPr lang="ru-RU" sz="1600" dirty="0" err="1"/>
              <a:t>млн.рублей</a:t>
            </a:r>
            <a:r>
              <a:rPr lang="ru-RU" sz="1600" dirty="0"/>
              <a:t>, собственные средства поселений – 7,0 </a:t>
            </a:r>
            <a:r>
              <a:rPr lang="ru-RU" sz="1600" dirty="0" err="1"/>
              <a:t>млн.рублей</a:t>
            </a:r>
            <a:r>
              <a:rPr lang="ru-RU" sz="1600" dirty="0"/>
              <a:t>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0448" y="1404774"/>
            <a:ext cx="6172800" cy="33604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6"/>
          </p:nvPr>
        </p:nvSpPr>
        <p:spPr>
          <a:xfrm>
            <a:off x="8100392" y="6482710"/>
            <a:ext cx="1585292" cy="404664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542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7763" y="1556792"/>
            <a:ext cx="7894496" cy="473996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47761" y="182281"/>
            <a:ext cx="789449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12 августа 2015 года в Окуловском муниципальном районе </a:t>
            </a:r>
            <a:r>
              <a:rPr lang="ru-RU" sz="2000" b="1" dirty="0"/>
              <a:t>состоялось первое заседание конкурсной комиссии по отбору кандидатур на должность Главы района</a:t>
            </a:r>
            <a:endParaRPr lang="ru-RU" sz="2000" b="1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>
          <a:xfrm>
            <a:off x="6994027" y="6355499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111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6662" y="274638"/>
            <a:ext cx="8217951" cy="1138237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Создание условий для предоставления транспортных услуг населению и организация транспортного обслуживания населения между поселениями в границах муниципального района</a:t>
            </a:r>
            <a:endParaRPr lang="ru-RU" sz="2000" b="0" i="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4294967295"/>
          </p:nvPr>
        </p:nvSpPr>
        <p:spPr>
          <a:xfrm>
            <a:off x="1187624" y="1340767"/>
            <a:ext cx="7344816" cy="1368153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txBody>
          <a:bodyPr/>
          <a:lstStyle/>
          <a:p>
            <a:pPr marL="0" indent="0" algn="ctr">
              <a:buFontTx/>
              <a:buNone/>
            </a:pP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Регулярные перевозки пассажиров и багажа автомобильным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транспортом общего пользования на территории</a:t>
            </a:r>
          </a:p>
          <a:p>
            <a:pPr marL="0" indent="0" algn="ctr">
              <a:buFontTx/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Окуловского муниципального района осуществляет </a:t>
            </a:r>
          </a:p>
          <a:p>
            <a:pPr marL="0" indent="0" algn="ctr">
              <a:buFontTx/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ООО «</a:t>
            </a:r>
            <a:r>
              <a:rPr lang="ru-RU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Окуловское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пассажирское автотранспортное предприятие»</a:t>
            </a:r>
          </a:p>
          <a:p>
            <a:pPr marL="0" indent="0" algn="ctr">
              <a:buFontTx/>
              <a:buNone/>
            </a:pPr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885452"/>
              </p:ext>
            </p:extLst>
          </p:nvPr>
        </p:nvGraphicFramePr>
        <p:xfrm>
          <a:off x="1259632" y="2852936"/>
          <a:ext cx="7272808" cy="3600451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3608621"/>
                <a:gridCol w="1890834"/>
                <a:gridCol w="1773353"/>
              </a:tblGrid>
              <a:tr h="866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6" marB="457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Единица измерения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6" marB="457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Значение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6" marB="45716" horzOverflow="overflow"/>
                </a:tc>
              </a:tr>
              <a:tr h="865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Количество автобусных маршрутов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6" marB="457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ед.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6" marB="457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6" marB="45716" horzOverflow="overflow"/>
                </a:tc>
              </a:tr>
              <a:tr h="865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Перевезено пассажиров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6" marB="457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тыс. пассажиров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6" marB="457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799,0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6" marB="45716" horzOverflow="overflow"/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Пассажирооборот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6" marB="457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тыс. пасс. км.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6" marB="457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8323,0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6" marB="45716" horzOverflow="overflow"/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Количество автотранспорта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6" marB="457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ед.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6" marB="457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6" marB="45716" horzOverflow="overflow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884368" y="6276665"/>
            <a:ext cx="1828800" cy="685800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363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8888" y="274639"/>
            <a:ext cx="7489825" cy="994122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Профилактика терроризма и  экстремизма на территории Окуловского муниципального района</a:t>
            </a: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endParaRPr lang="ru-RU" sz="2400" b="0" i="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99008126"/>
              </p:ext>
            </p:extLst>
          </p:nvPr>
        </p:nvGraphicFramePr>
        <p:xfrm>
          <a:off x="539552" y="1340768"/>
          <a:ext cx="820891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740352" y="6276665"/>
            <a:ext cx="1828800" cy="685800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10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9632" y="182281"/>
            <a:ext cx="7489825" cy="994122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Участие в предупреждении и ликвидации последствий чрезвычайных ситуаций на территории Окуловского муниципального района</a:t>
            </a: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endParaRPr lang="ru-RU" sz="2400" b="0" i="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07043836"/>
              </p:ext>
            </p:extLst>
          </p:nvPr>
        </p:nvGraphicFramePr>
        <p:xfrm>
          <a:off x="539552" y="1340768"/>
          <a:ext cx="820891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884368" y="6226969"/>
            <a:ext cx="1828800" cy="785192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71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71600" y="177737"/>
            <a:ext cx="7920880" cy="1138237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Организация охраны общественного порядка на территории Окуловского муниципального района </a:t>
            </a: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endParaRPr lang="ru-RU" sz="2400" b="0" i="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4294967295"/>
          </p:nvPr>
        </p:nvSpPr>
        <p:spPr>
          <a:xfrm>
            <a:off x="833112" y="5780573"/>
            <a:ext cx="7885112" cy="1080121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  <a:bevelB prst="convex"/>
          </a:sp3d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Организацию охраны общественного порядка осуществляет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ОМВД России по Окуловскому району.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2015 году зарегистрировано 487 преступлений (2014 год - 488 преступлений).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Раскрываемость составила 67,2 %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https://pp.vk.me/c633528/v633528133/be4/S9xYaW6aXf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6311993" cy="46420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671822" y="6492875"/>
            <a:ext cx="467544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13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99592" y="182280"/>
            <a:ext cx="7993583" cy="955957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Организация предоставления общедоступного и бесплатного дошкольного, начального общего, основного общего, </a:t>
            </a:r>
            <a:b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среднего общего образования</a:t>
            </a:r>
          </a:p>
        </p:txBody>
      </p:sp>
      <p:graphicFrame>
        <p:nvGraphicFramePr>
          <p:cNvPr id="5" name="Object 5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4178871155"/>
              </p:ext>
            </p:extLst>
          </p:nvPr>
        </p:nvGraphicFramePr>
        <p:xfrm>
          <a:off x="971600" y="1340768"/>
          <a:ext cx="6777666" cy="5350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19386315"/>
              </p:ext>
            </p:extLst>
          </p:nvPr>
        </p:nvGraphicFramePr>
        <p:xfrm>
          <a:off x="6588224" y="1199970"/>
          <a:ext cx="2039888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740352" y="6276665"/>
            <a:ext cx="1828800" cy="685800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630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65860" y="73343"/>
            <a:ext cx="7782604" cy="764704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Обеспеченность детей дошкольного возраста </a:t>
            </a:r>
            <a:b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местами в дошкольных учреждениях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519" y="908721"/>
            <a:ext cx="4002501" cy="30018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27000" prst="artDeco"/>
            <a:bevelB w="1397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043608" y="4077072"/>
            <a:ext cx="7848872" cy="26642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Системой дошкольного образования муниципального района охвачено 1380 детей в возрасте от 1,5 до 7 лет, что составляет 80,5 % от общей численности детей в возрасте от 1 до 7 лет.</a:t>
            </a:r>
          </a:p>
          <a:p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Численность детей в возрасте от 1 до 3 лет, состоящих на учете для определения в муниципальные дошкольные образовательные организации, составляет – 67 детей.</a:t>
            </a:r>
          </a:p>
          <a:p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2015 году созданы дополнительно  25 мест в Детском саду № 8 в г. Окуловка и 36 дополнительных мест в Детском саду пос. Кулотино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979" y="908721"/>
            <a:ext cx="4002501" cy="30018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3350" prst="artDeco"/>
            <a:bevelB w="13335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>
          <a:xfrm>
            <a:off x="8028384" y="6309320"/>
            <a:ext cx="1900808" cy="774948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811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71600" y="182281"/>
            <a:ext cx="7782604" cy="764704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Летний отдых детей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884" y="692354"/>
            <a:ext cx="3888432" cy="291632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2724" y="3712672"/>
            <a:ext cx="4620612" cy="308040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3030" y="692354"/>
            <a:ext cx="3927442" cy="291632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http://&amp;lcy;&amp;acy;&amp;gcy;&amp;iecy;&amp;rcy;&amp;softcy;-&amp;dcy;&amp;ucy;&amp;dcy;&amp;iecy;&amp;ncy;&amp;iecy;&amp;vcy;&amp;ocy;.&amp;rcy;&amp;fcy;/tinybrowser/images/log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058544"/>
            <a:ext cx="1836062" cy="185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3966" y="4058544"/>
            <a:ext cx="2029733" cy="185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6"/>
          </p:nvPr>
        </p:nvSpPr>
        <p:spPr>
          <a:xfrm>
            <a:off x="8436874" y="6500837"/>
            <a:ext cx="67164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2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6662" y="182281"/>
            <a:ext cx="8217826" cy="655766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Создание условий для оказания медицинской помощи населению на территории Окуловского муниципального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4005064"/>
            <a:ext cx="3498656" cy="272460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1052736"/>
            <a:ext cx="3498656" cy="281258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38605455"/>
              </p:ext>
            </p:extLst>
          </p:nvPr>
        </p:nvGraphicFramePr>
        <p:xfrm>
          <a:off x="4427984" y="1124743"/>
          <a:ext cx="4608512" cy="5604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884368" y="6525344"/>
            <a:ext cx="1828800" cy="332656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08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778765504"/>
              </p:ext>
            </p:extLst>
          </p:nvPr>
        </p:nvGraphicFramePr>
        <p:xfrm>
          <a:off x="0" y="182281"/>
          <a:ext cx="8720144" cy="501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899592" y="5324038"/>
            <a:ext cx="7272808" cy="14173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медицинских институтах по целевому направлению обучаются 17 студентов.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2015 году заключены договора с 3 абитуриентами для обучения по целевому направлению в учреждениях высшего медицинского образования.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332493209"/>
              </p:ext>
            </p:extLst>
          </p:nvPr>
        </p:nvGraphicFramePr>
        <p:xfrm>
          <a:off x="6876256" y="541056"/>
          <a:ext cx="2039888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>
          <a:xfrm>
            <a:off x="8460432" y="6437002"/>
            <a:ext cx="576064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66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99592" y="182280"/>
            <a:ext cx="7993583" cy="955957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Организация утилизации и переработки бытовых </a:t>
            </a:r>
            <a:b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и промышленных отходов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39329"/>
              </p:ext>
            </p:extLst>
          </p:nvPr>
        </p:nvGraphicFramePr>
        <p:xfrm>
          <a:off x="1043608" y="2132856"/>
          <a:ext cx="7704856" cy="4319588"/>
        </p:xfrm>
        <a:graphic>
          <a:graphicData uri="http://schemas.openxmlformats.org/drawingml/2006/table">
            <a:tbl>
              <a:tblPr firstRow="1" bandCol="1">
                <a:tableStyleId>{91EBBBCC-DAD2-459C-BE2E-F6DE35CF9A28}</a:tableStyleId>
              </a:tblPr>
              <a:tblGrid>
                <a:gridCol w="3549119"/>
                <a:gridCol w="1588530"/>
                <a:gridCol w="2567207"/>
              </a:tblGrid>
              <a:tr h="11953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показателя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Значение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10" marB="45710" horzOverflow="overflow"/>
                </a:tc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Объем ТБО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тыс.тонн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14,9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10" marB="45710" horzOverflow="overflow"/>
                </a:tc>
              </a:tr>
              <a:tr h="855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Стоимость утилизации (без НДС)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5,1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10" marB="45710" horzOverflow="overflow"/>
                </a:tc>
              </a:tr>
              <a:tr h="854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Доход от утилизации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10" marB="45710" horzOverflow="overflow"/>
                </a:tc>
              </a:tr>
              <a:tr h="855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Коэффициент наполняемости полигона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94,0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10" marB="45710" horzOverflow="overflow"/>
                </a:tc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1691680" y="1124744"/>
            <a:ext cx="6480720" cy="8640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территории Окуловского муниципального района вывоз и складирование твердых бытовых отходов осуществляет ООО «МУК 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Окуловкасервис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8028384" y="6276665"/>
            <a:ext cx="1540768" cy="685800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39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1772816"/>
            <a:ext cx="4216958" cy="239709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4347081"/>
            <a:ext cx="4248472" cy="232888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810" y="4368256"/>
            <a:ext cx="3771490" cy="232367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47761" y="182281"/>
            <a:ext cx="789449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25 августа 2015 года состоялось </a:t>
            </a:r>
            <a:r>
              <a:rPr lang="ru-RU" sz="2000" dirty="0"/>
              <a:t>второе заседание конкурсной комиссии по отбору кандидатур на должность Главы Окуловского муниципального района </a:t>
            </a:r>
            <a:r>
              <a:rPr lang="ru-RU" sz="2000" dirty="0" smtClean="0"/>
              <a:t>Новгородской области</a:t>
            </a:r>
            <a:endParaRPr lang="ru-RU" sz="2000" b="1" dirty="0">
              <a:effectLst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881" y="1340768"/>
            <a:ext cx="3769143" cy="282685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524328" y="6509367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66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76375" y="188913"/>
            <a:ext cx="7210425" cy="1138237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Утверждение схем территориального планирования муниципального района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1115616" y="2420888"/>
            <a:ext cx="7920880" cy="4104456"/>
          </a:xfrm>
          <a:prstGeom prst="downArrow">
            <a:avLst>
              <a:gd name="adj1" fmla="val 59994"/>
              <a:gd name="adj2" fmla="val 57813"/>
            </a:avLst>
          </a:prstGeom>
          <a:solidFill>
            <a:srgbClr val="9CEC98"/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Решение Думы Окуловского муниципального района от 26.12.2012 года № 187 «Схема территориального планирования Окуловского муниципального района Новгородской области»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Равно 2"/>
          <p:cNvSpPr/>
          <p:nvPr/>
        </p:nvSpPr>
        <p:spPr>
          <a:xfrm>
            <a:off x="1835696" y="1772816"/>
            <a:ext cx="6480720" cy="648072"/>
          </a:xfrm>
          <a:prstGeom prst="mathEqual">
            <a:avLst/>
          </a:prstGeom>
          <a:solidFill>
            <a:srgbClr val="00B050">
              <a:alpha val="63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авно 7"/>
          <p:cNvSpPr/>
          <p:nvPr/>
        </p:nvSpPr>
        <p:spPr>
          <a:xfrm>
            <a:off x="1835696" y="1268760"/>
            <a:ext cx="6480720" cy="648072"/>
          </a:xfrm>
          <a:prstGeom prst="mathEqual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7812360" y="6468829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4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87625" y="188913"/>
            <a:ext cx="7499176" cy="1007839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Утверждение схемы размещения рекламных конструкций, выдача разрешений на установку и эксплуатацию рекламных конструкций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560" y="1340768"/>
            <a:ext cx="7226140" cy="541960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004048" y="1484784"/>
            <a:ext cx="3384376" cy="7086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2015 году выдано 16 разрешений на вновь установленные рекламные конструкции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244408" y="6437002"/>
            <a:ext cx="1354832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835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6662" y="158822"/>
            <a:ext cx="8289833" cy="1007839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Формирование и содержание муниципального архива, включая хранение архивных фондов поселений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005185"/>
            <a:ext cx="6111512" cy="458405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827584" y="5626526"/>
            <a:ext cx="8136904" cy="118684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Всего в архиве на хранении находится 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42502 единицы хранения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архивных документов</a:t>
            </a:r>
          </a:p>
          <a:p>
            <a:pPr algn="ctr">
              <a:lnSpc>
                <a:spcPct val="150000"/>
              </a:lnSpc>
            </a:pP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архивохранилище за 2015 год 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принято 450 единиц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хранения.</a:t>
            </a:r>
          </a:p>
          <a:p>
            <a:pPr algn="ctr">
              <a:lnSpc>
                <a:spcPct val="150000"/>
              </a:lnSpc>
            </a:pP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2015 году в архив от граждан 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поступило  609 запросов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социально-правового характера.</a:t>
            </a: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884368" y="6492875"/>
            <a:ext cx="1747624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066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6662" y="158822"/>
            <a:ext cx="8289833" cy="1007839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Создание условий для обеспечения поселений, в ходящих в состав Окуловского муниципального района, услугами связи, общественного питания, торговли и бытового обслуживания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137284"/>
            <a:ext cx="3897346" cy="263486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okulovka.com/sites/default/files/images/20151123_122533_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6158" y="1114434"/>
            <a:ext cx="2085696" cy="26497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okulovka.com/sites/default/files/images/20151123_122525_0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4227" y="1114434"/>
            <a:ext cx="2085696" cy="26348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3846612"/>
            <a:ext cx="3897346" cy="288672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50"/>
          <a:stretch/>
        </p:blipFill>
        <p:spPr bwMode="auto">
          <a:xfrm>
            <a:off x="4806158" y="3859198"/>
            <a:ext cx="4153765" cy="290955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316416" y="6437002"/>
            <a:ext cx="1557906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82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6662" y="158822"/>
            <a:ext cx="8289833" cy="1007839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Организация библиотечного обслуживания населения </a:t>
            </a:r>
            <a:r>
              <a:rPr lang="ru-RU" sz="2000" b="0" i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межпоселенческими</a:t>
            </a: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библиотеками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838047"/>
            <a:ext cx="6858312" cy="455993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899592" y="5516556"/>
            <a:ext cx="8136904" cy="12968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2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Библиотечно – информационное обслуживание осуществляется </a:t>
            </a:r>
            <a:r>
              <a:rPr lang="ru-RU" sz="12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18-ю библиотеками</a:t>
            </a:r>
            <a:r>
              <a:rPr lang="ru-RU" sz="12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sz="12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2015 году проведено 935 массовых мероприятия, выполнено 4557 справок, дано 4823 информации.</a:t>
            </a:r>
          </a:p>
          <a:p>
            <a:pPr algn="ctr">
              <a:lnSpc>
                <a:spcPct val="150000"/>
              </a:lnSpc>
            </a:pPr>
            <a:r>
              <a:rPr lang="ru-RU" sz="12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 2015 год зарегистрировано </a:t>
            </a:r>
            <a:r>
              <a:rPr lang="ru-RU" sz="12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9680 пользователей</a:t>
            </a:r>
            <a:r>
              <a:rPr lang="ru-RU" sz="12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общая книговыдача составила </a:t>
            </a:r>
          </a:p>
          <a:p>
            <a:pPr algn="ctr">
              <a:lnSpc>
                <a:spcPct val="150000"/>
              </a:lnSpc>
            </a:pPr>
            <a:r>
              <a:rPr lang="ru-RU" sz="12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258 тыс. экземпляров.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365740" y="6475549"/>
            <a:ext cx="670756" cy="288032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55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6662" y="158822"/>
            <a:ext cx="8289833" cy="1007839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Создание условий для обеспечения поселений, входящих в состав Окуловского муниципального района, услугами по организации досуга организаций культуры.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0626" y="1196752"/>
            <a:ext cx="7849846" cy="419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863588" y="5509687"/>
            <a:ext cx="8047254" cy="12044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Культурно – досуговыми учреждениями Окуловского района  2015 году проведено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2645 мероприятий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на которых присутствовало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165 154 человек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6"/>
          </p:nvPr>
        </p:nvSpPr>
        <p:spPr>
          <a:xfrm>
            <a:off x="8593466" y="6619565"/>
            <a:ext cx="634752" cy="2608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05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8017" y="170871"/>
            <a:ext cx="3150499" cy="22249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8017" y="4653137"/>
            <a:ext cx="3168835" cy="211044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8017" y="2492895"/>
            <a:ext cx="3150500" cy="209951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190308" y="170871"/>
            <a:ext cx="3960440" cy="21351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В 2015 году проведено 1199 мероприятий для детей, на которых присутствовало 32 411 человек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46136" y="2395828"/>
            <a:ext cx="3960440" cy="209951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В </a:t>
            </a:r>
            <a:r>
              <a:rPr lang="ru-RU" sz="1600" dirty="0">
                <a:solidFill>
                  <a:schemeClr val="tx1"/>
                </a:solidFill>
              </a:rPr>
              <a:t>О</a:t>
            </a:r>
            <a:r>
              <a:rPr lang="ru-RU" sz="1600" dirty="0" smtClean="0">
                <a:solidFill>
                  <a:schemeClr val="tx1"/>
                </a:solidFill>
              </a:rPr>
              <a:t>куловском районе осуществляют свою деятельность 129 клубных формирований, в которых занимается 1617 участников различных возрастных категорий.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51846" y="4612619"/>
            <a:ext cx="3960440" cy="21104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Дополнительное образование детей и подростков в сфере культуры осуществляют муниципальные учреждения дополнительного образования детей Детские музыкальные школы г. </a:t>
            </a:r>
            <a:r>
              <a:rPr lang="ru-RU" sz="1600" dirty="0">
                <a:solidFill>
                  <a:schemeClr val="tx1"/>
                </a:solidFill>
              </a:rPr>
              <a:t>О</a:t>
            </a:r>
            <a:r>
              <a:rPr lang="ru-RU" sz="1600" dirty="0" smtClean="0">
                <a:solidFill>
                  <a:schemeClr val="tx1"/>
                </a:solidFill>
              </a:rPr>
              <a:t>куловка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(с филиалом в п. </a:t>
            </a:r>
            <a:r>
              <a:rPr lang="ru-RU" sz="1600" dirty="0">
                <a:solidFill>
                  <a:schemeClr val="tx1"/>
                </a:solidFill>
              </a:rPr>
              <a:t>К</a:t>
            </a:r>
            <a:r>
              <a:rPr lang="ru-RU" sz="1600" dirty="0" smtClean="0">
                <a:solidFill>
                  <a:schemeClr val="tx1"/>
                </a:solidFill>
              </a:rPr>
              <a:t>улотино),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п. Угловка, п. Котово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>
          <a:xfrm>
            <a:off x="8838516" y="6489407"/>
            <a:ext cx="414004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62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6662" y="301503"/>
            <a:ext cx="8289833" cy="67922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Создание условий для развития местного традиционного народного художественного творчества в поселениях, входящих в состав Окуловского муниципального района.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8596" y="1387382"/>
            <a:ext cx="3915916" cy="260628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387382"/>
            <a:ext cx="3884290" cy="259167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4079175"/>
            <a:ext cx="3884290" cy="258881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7146" y="4079175"/>
            <a:ext cx="3929608" cy="258881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960112" y="6525344"/>
            <a:ext cx="1828800" cy="332656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1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6662" y="182868"/>
            <a:ext cx="8289833" cy="67922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Организация и осуществление мероприятий по территориальной обороне и гражданской обороне, защите населения и территории Окуловского муниципального района от чрезвычайных ситуаций природного и техногенного характера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0437627"/>
              </p:ext>
            </p:extLst>
          </p:nvPr>
        </p:nvGraphicFramePr>
        <p:xfrm>
          <a:off x="454274" y="1268760"/>
          <a:ext cx="879824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87855220"/>
              </p:ext>
            </p:extLst>
          </p:nvPr>
        </p:nvGraphicFramePr>
        <p:xfrm>
          <a:off x="336596" y="3573016"/>
          <a:ext cx="879824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6"/>
          </p:nvPr>
        </p:nvSpPr>
        <p:spPr>
          <a:xfrm>
            <a:off x="7956376" y="6395882"/>
            <a:ext cx="1828800" cy="44736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1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6662" y="301503"/>
            <a:ext cx="8289833" cy="67922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Организация и осуществление мероприятий </a:t>
            </a:r>
            <a:b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по мобилизационной подготовке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2991000"/>
              </p:ext>
            </p:extLst>
          </p:nvPr>
        </p:nvGraphicFramePr>
        <p:xfrm>
          <a:off x="480403" y="1412776"/>
          <a:ext cx="8798246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884368" y="6437002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1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http://www.novreg.ru/upload/iblock/036/g75a193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174071"/>
            <a:ext cx="7777807" cy="51801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97983" y="266558"/>
            <a:ext cx="789449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Инаугурация Главы Окуловского муниципального района Кузьмина Сергея Вячеславовича</a:t>
            </a:r>
            <a:endParaRPr lang="ru-RU" sz="2000" b="1" dirty="0">
              <a:effectLst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524328" y="6437002"/>
            <a:ext cx="134872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9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6662" y="301503"/>
            <a:ext cx="8289833" cy="67922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Осуществление мероприятий по обеспечению безопасности людей на водных объектах, охране их жизни и здоровья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4247840"/>
            <a:ext cx="8116376" cy="243459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8352" y="1196752"/>
            <a:ext cx="4176464" cy="297921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740352" y="6453336"/>
            <a:ext cx="1828800" cy="571994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1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6662" y="301503"/>
            <a:ext cx="8289833" cy="67922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18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Создание условий для развития сельскохозяйственного производства в поселениях, расширения рынка сельскохозяйственной продукции, сырья и продовольствия, содействие развитию малого и среднего предпринимательства, оказание поддержки социально ориентированным некоммерческим организациям, благотворительной деятельности и добровольчеству</a:t>
            </a:r>
          </a:p>
        </p:txBody>
      </p:sp>
      <p:pic>
        <p:nvPicPr>
          <p:cNvPr id="6146" name="Picture 2" descr="http://ic.pics.livejournal.com/mitinsg/26052193/280568/280568_6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052" y="2132856"/>
            <a:ext cx="3812968" cy="254833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7201" y="2103071"/>
            <a:ext cx="3631086" cy="257811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http://belchas.by/Uploads/photo/1npv905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4953179"/>
            <a:ext cx="1944216" cy="16525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www.21.by/pub/news/2013/01/135781392398131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4925576"/>
            <a:ext cx="2520280" cy="16801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http://mediusinfo.ru/images/images/FOTO/Gorod/2014/august/12.08.14/lavka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3737"/>
          <a:stretch/>
        </p:blipFill>
        <p:spPr bwMode="auto">
          <a:xfrm>
            <a:off x="5940152" y="4939378"/>
            <a:ext cx="2624727" cy="174298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884368" y="6556242"/>
            <a:ext cx="1828800" cy="252237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1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6662" y="301503"/>
            <a:ext cx="8289833" cy="67922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Обеспечение условий для развития на территории Окуловского муниципального района физической культуры и массового спорта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066" y="1073401"/>
            <a:ext cx="3902450" cy="260061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1190" y="1024831"/>
            <a:ext cx="3984974" cy="265716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543" y="3827851"/>
            <a:ext cx="3984973" cy="26588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4882" y="3807336"/>
            <a:ext cx="3984974" cy="26588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812360" y="6446868"/>
            <a:ext cx="1828800" cy="391816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1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61570" y="242111"/>
            <a:ext cx="8289833" cy="67922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Организация и осуществление мероприятий </a:t>
            </a:r>
            <a:r>
              <a:rPr lang="ru-RU" sz="2000" b="0" i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межпоселенческого</a:t>
            </a: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характера по работе с детьми и молодежью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220257468"/>
              </p:ext>
            </p:extLst>
          </p:nvPr>
        </p:nvGraphicFramePr>
        <p:xfrm>
          <a:off x="471899" y="584146"/>
          <a:ext cx="8798246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1043608" y="4077072"/>
            <a:ext cx="7920880" cy="26642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</a:rPr>
              <a:t>В районе осуществляет свою деятельность муниципальное автономное учреждение «Дом молодежи</a:t>
            </a:r>
            <a:r>
              <a:rPr lang="ru-RU" sz="1400" dirty="0" smtClean="0">
                <a:solidFill>
                  <a:schemeClr val="tx1"/>
                </a:solidFill>
              </a:rPr>
              <a:t>». </a:t>
            </a:r>
            <a:endParaRPr lang="ru-RU" sz="1400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1"/>
                </a:solidFill>
              </a:rPr>
              <a:t>Работает </a:t>
            </a:r>
            <a:r>
              <a:rPr lang="ru-RU" sz="1400" dirty="0">
                <a:solidFill>
                  <a:schemeClr val="tx1"/>
                </a:solidFill>
              </a:rPr>
              <a:t>3 школьных музея (в школах №1, №2 в г. Окуловка и в </a:t>
            </a:r>
            <a:r>
              <a:rPr lang="ru-RU" sz="1400" dirty="0" err="1">
                <a:solidFill>
                  <a:schemeClr val="tx1"/>
                </a:solidFill>
              </a:rPr>
              <a:t>Угловской</a:t>
            </a:r>
            <a:r>
              <a:rPr lang="ru-RU" sz="1400" dirty="0">
                <a:solidFill>
                  <a:schemeClr val="tx1"/>
                </a:solidFill>
              </a:rPr>
              <a:t> школе);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</a:rPr>
              <a:t>музей на базе </a:t>
            </a:r>
            <a:r>
              <a:rPr lang="ru-RU" sz="1400" dirty="0" err="1">
                <a:solidFill>
                  <a:schemeClr val="tx1"/>
                </a:solidFill>
              </a:rPr>
              <a:t>Боровичского</a:t>
            </a:r>
            <a:r>
              <a:rPr lang="ru-RU" sz="1400" dirty="0">
                <a:solidFill>
                  <a:schemeClr val="tx1"/>
                </a:solidFill>
              </a:rPr>
              <a:t> агропромышленного техникума; уголки боевой славы.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</a:rPr>
              <a:t>Проводятся встречи обучающихся с ветеранами Великой Отечественной войны, уроки мужества, организована экскурсионная работа.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</a:rPr>
              <a:t>В образовательных организациях, в учреждениях культуры созданы военно-патриотические клубы и формирования.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</a:rPr>
              <a:t>Активно реализуется проект подготовки педагогических кадров «Школа вожатых»; 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</a:rPr>
              <a:t>В районе действует 10 волонтерских объединений.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</a:rPr>
              <a:t>На базе дошкольных учреждений, учреждений культуры активно работают 9 клубов молодой семьи.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8050088" y="6276665"/>
            <a:ext cx="1828800" cy="685800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107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77595" y="242111"/>
            <a:ext cx="7770869" cy="67922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Осуществление в пределах, установленных водным законодательством РФ, полномочий собственника водных объектов, установление правил использования водных объектов общего пользования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8064723" cy="507582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172399" y="6453336"/>
            <a:ext cx="1706315" cy="594192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44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61570" y="242111"/>
            <a:ext cx="8289833" cy="67922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Осуществление мер по противодействию коррупции в границах Окуловского муниципального района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13734" y="1124744"/>
            <a:ext cx="6795476" cy="28426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1092" y="4077072"/>
            <a:ext cx="6840760" cy="265079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028384" y="6309320"/>
            <a:ext cx="1900808" cy="761447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61570" y="242111"/>
            <a:ext cx="8289833" cy="67922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Присвоение адресов объектам адресации, изменение, аннулирование адресов, присвоение наименований элементам улично-дорожной сети</a:t>
            </a:r>
          </a:p>
        </p:txBody>
      </p:sp>
      <p:pic>
        <p:nvPicPr>
          <p:cNvPr id="7170" name="Picture 2" descr="http://illidium.com/images/novosti/drygoe/ad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7128792" cy="47525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956376" y="6437002"/>
            <a:ext cx="1684784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61570" y="242111"/>
            <a:ext cx="8289833" cy="67922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Осуществление муниципального земельного контроля на межселенной территории Окуловского муниципального района</a:t>
            </a:r>
          </a:p>
        </p:txBody>
      </p:sp>
      <p:pic>
        <p:nvPicPr>
          <p:cNvPr id="9218" name="Picture 2" descr="http://www.yugtimes.com/upload/iblock/c5a/c5a42d3364b98269a68486ce5094d2b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018172"/>
            <a:ext cx="7566046" cy="553854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1340768"/>
            <a:ext cx="55017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Муниципальный земельный контроль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6"/>
          </p:nvPr>
        </p:nvSpPr>
        <p:spPr>
          <a:xfrm>
            <a:off x="8028384" y="6276665"/>
            <a:ext cx="1828800" cy="685800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77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85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388" y="2636912"/>
            <a:ext cx="8793484" cy="2448272"/>
          </a:xfrm>
        </p:spPr>
        <p:txBody>
          <a:bodyPr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ПРЕДПРИНИМАЕМЫХ МЕРАХ И ДОСТИГНУТЫХ РЕЗУЛЬТАТАХ ПО РЕАЛИЗАЦИИ НА ТЕРРИТОРИИ ОКУЛОВСКОГО МУНИЦИПАЛЬНОГО РАЙОНА НОВГОРОДСКОЙ ОБЛАСТИ УКАЗОВ ПРЕЗИДЕНТА РОССИЙСКОЙ ФЕДЕРАЦИИ ОТ 7 МАЯ 2012 ГОДА № 596 - 606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76672"/>
            <a:ext cx="7175351" cy="1458736"/>
          </a:xfrm>
        </p:spPr>
        <p:txBody>
          <a:bodyPr/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Окуловский 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район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304" y="454977"/>
            <a:ext cx="1549434" cy="184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331788" y="6147073"/>
            <a:ext cx="8641084" cy="37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г. Окуловка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2016 год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94085"/>
            <a:ext cx="1721676" cy="203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83020" y="6492875"/>
            <a:ext cx="1486131" cy="365125"/>
          </a:xfrm>
        </p:spPr>
        <p:txBody>
          <a:bodyPr/>
          <a:lstStyle/>
          <a:p>
            <a:pPr>
              <a:defRPr/>
            </a:pPr>
            <a:fld id="{03CC3AAE-819B-4EF6-8D9A-02A03F6410FC}" type="slidenum">
              <a:rPr lang="ru-RU" smtClean="0"/>
              <a:pPr>
                <a:defRPr/>
              </a:pPr>
              <a:t>78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28221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velskmo.ru/img/Mai%60skie%20ukazy%6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5372" y="241023"/>
            <a:ext cx="6985181" cy="11940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2828836"/>
            <a:ext cx="7273212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Указ Президента </a:t>
            </a:r>
            <a:r>
              <a:rPr lang="ru-RU" sz="2800" b="1" dirty="0"/>
              <a:t>РФ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от </a:t>
            </a:r>
            <a:r>
              <a:rPr lang="ru-RU" sz="2800" b="1" dirty="0"/>
              <a:t>07.05.2012 года № 596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«</a:t>
            </a:r>
            <a:r>
              <a:rPr lang="ru-RU" sz="2800" b="1" dirty="0"/>
              <a:t>О долгосрочной государственной экономической политике». </a:t>
            </a:r>
            <a:endParaRPr lang="ru-RU" sz="2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6"/>
          </p:nvPr>
        </p:nvSpPr>
        <p:spPr>
          <a:xfrm>
            <a:off x="7812360" y="6474549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79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581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http://raionka.org/images/stories/okulovka/0_2015/8/IMG_824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0748" y="1529116"/>
            <a:ext cx="3810000" cy="42916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5541" y="1529116"/>
            <a:ext cx="3773866" cy="4302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73912" y="330215"/>
            <a:ext cx="763780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13 </a:t>
            </a:r>
            <a:r>
              <a:rPr lang="ru-RU" sz="2000" dirty="0"/>
              <a:t>сентября 2015 года </a:t>
            </a:r>
            <a:r>
              <a:rPr lang="ru-RU" sz="2000" dirty="0" smtClean="0"/>
              <a:t>состоялись выборы </a:t>
            </a:r>
            <a:r>
              <a:rPr lang="ru-RU" sz="2000" dirty="0"/>
              <a:t>депутатов городских и сельских </a:t>
            </a:r>
            <a:r>
              <a:rPr lang="en-US" sz="2000" dirty="0" smtClean="0"/>
              <a:t>c</a:t>
            </a:r>
            <a:r>
              <a:rPr lang="ru-RU" sz="2000" dirty="0" err="1" smtClean="0"/>
              <a:t>оветов</a:t>
            </a:r>
            <a:r>
              <a:rPr lang="ru-RU" sz="2000" dirty="0" smtClean="0"/>
              <a:t> </a:t>
            </a:r>
            <a:r>
              <a:rPr lang="ru-RU" sz="2000" dirty="0"/>
              <a:t>и </a:t>
            </a:r>
            <a:r>
              <a:rPr lang="ru-RU" sz="2000" dirty="0" smtClean="0"/>
              <a:t>глав </a:t>
            </a:r>
            <a:r>
              <a:rPr lang="ru-RU" sz="2000" dirty="0"/>
              <a:t>Угловского городского и Турбинного сельского поселений</a:t>
            </a:r>
            <a:endParaRPr lang="ru-RU" sz="2000" b="1" dirty="0"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53817" y="6049769"/>
            <a:ext cx="375559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Глава Турбинного </a:t>
            </a:r>
            <a:r>
              <a:rPr lang="ru-RU" dirty="0"/>
              <a:t>сельского </a:t>
            </a:r>
            <a:r>
              <a:rPr lang="ru-RU" dirty="0" smtClean="0"/>
              <a:t>поселения </a:t>
            </a:r>
            <a:r>
              <a:rPr lang="ru-RU" dirty="0" err="1" smtClean="0"/>
              <a:t>Куроедова</a:t>
            </a:r>
            <a:r>
              <a:rPr lang="ru-RU" dirty="0" smtClean="0"/>
              <a:t> Л.А</a:t>
            </a:r>
            <a:endParaRPr lang="ru-RU" b="1" dirty="0"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3912" y="6049768"/>
            <a:ext cx="380768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Глава Угловского </a:t>
            </a:r>
            <a:r>
              <a:rPr lang="ru-RU" dirty="0"/>
              <a:t>городского </a:t>
            </a:r>
            <a:r>
              <a:rPr lang="ru-RU" dirty="0" smtClean="0"/>
              <a:t>поселения Стекольников А.В.</a:t>
            </a:r>
            <a:endParaRPr lang="ru-RU" b="1" dirty="0">
              <a:effectLst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316415" y="6492875"/>
            <a:ext cx="864707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56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velskmo.ru/img/Mai%60skie%20ukazy%6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63077"/>
            <a:ext cx="7416824" cy="126783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9936" y="1628800"/>
            <a:ext cx="741682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Указ Президента РФ от </a:t>
            </a:r>
            <a:r>
              <a:rPr lang="ru-RU" sz="2000" b="1" dirty="0"/>
              <a:t>07.05.2012 года № 597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«</a:t>
            </a:r>
            <a:r>
              <a:rPr lang="ru-RU" sz="2000" b="1" dirty="0"/>
              <a:t>О мероприятиях по реализации государственной социальной политики» </a:t>
            </a:r>
            <a:endParaRPr lang="ru-RU"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648986"/>
              </p:ext>
            </p:extLst>
          </p:nvPr>
        </p:nvGraphicFramePr>
        <p:xfrm>
          <a:off x="1189936" y="2838019"/>
          <a:ext cx="7416824" cy="30392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23540"/>
                <a:gridCol w="2493284"/>
              </a:tblGrid>
              <a:tr h="47105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Работники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 бюджетной сферы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2015 год, рублей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47105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ОБРАЗОВАНИЕ: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813048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педагогические работники общеобразовательных учреждений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23946,7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813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педагогические работники дошкольных образовательных учреждений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24537,1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47105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работники учреждений КУЛЬТУРЫ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15258,0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7956376" y="6492875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80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76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velskmo.ru/img/Mai%60skie%20ukazy%6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82281"/>
            <a:ext cx="6985181" cy="11940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35798" y="1556792"/>
            <a:ext cx="777686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Указ Президента РФ от 07.05.2012 года </a:t>
            </a:r>
            <a:r>
              <a:rPr lang="ru-RU" sz="2400" dirty="0" smtClean="0"/>
              <a:t>№ </a:t>
            </a:r>
            <a:r>
              <a:rPr lang="ru-RU" sz="2400" dirty="0"/>
              <a:t>598 </a:t>
            </a:r>
            <a:endParaRPr lang="ru-RU" sz="24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/>
              <a:t>О совершенствовании государственной политики в сфере здравоохранения</a:t>
            </a:r>
            <a:r>
              <a:rPr lang="ru-RU" sz="2400" dirty="0" smtClean="0"/>
              <a:t>»</a:t>
            </a:r>
            <a:r>
              <a:rPr lang="ru-RU" sz="2400" dirty="0"/>
              <a:t> 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71506579"/>
              </p:ext>
            </p:extLst>
          </p:nvPr>
        </p:nvGraphicFramePr>
        <p:xfrm>
          <a:off x="773881" y="2902533"/>
          <a:ext cx="8100698" cy="3717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7956376" y="6276665"/>
            <a:ext cx="1828800" cy="685800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81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1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velskmo.ru/img/Mai%60skie%20ukazy%6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82281"/>
            <a:ext cx="6985181" cy="11940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3790" y="1592965"/>
            <a:ext cx="792088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Указ Президента РФ </a:t>
            </a:r>
            <a:r>
              <a:rPr lang="ru-RU" sz="2000" dirty="0" smtClean="0"/>
              <a:t>от 7 мая 2012 года № </a:t>
            </a:r>
            <a:r>
              <a:rPr lang="ru-RU" sz="2000" dirty="0"/>
              <a:t>599 </a:t>
            </a:r>
            <a:endParaRPr lang="ru-RU" sz="2000" dirty="0" smtClean="0"/>
          </a:p>
          <a:p>
            <a:pPr algn="ctr"/>
            <a:r>
              <a:rPr lang="ru-RU" sz="2000" dirty="0" smtClean="0"/>
              <a:t>«</a:t>
            </a:r>
            <a:r>
              <a:rPr lang="ru-RU" sz="2000" dirty="0"/>
              <a:t>О мерах по реализации государственной политики в области образования и науки»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979792705"/>
              </p:ext>
            </p:extLst>
          </p:nvPr>
        </p:nvGraphicFramePr>
        <p:xfrm>
          <a:off x="863790" y="2708920"/>
          <a:ext cx="8420305" cy="3910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6"/>
          </p:nvPr>
        </p:nvSpPr>
        <p:spPr>
          <a:xfrm>
            <a:off x="7870270" y="6240780"/>
            <a:ext cx="1828800" cy="685800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82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523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velskmo.ru/img/Mai%60skie%20ukazy%60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82281"/>
            <a:ext cx="6985181" cy="11940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3329" y="1556792"/>
            <a:ext cx="800180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Указ Президента </a:t>
            </a:r>
            <a:r>
              <a:rPr lang="ru-RU" sz="2400" dirty="0" smtClean="0"/>
              <a:t>РФ от 7 мая 2012 года </a:t>
            </a:r>
            <a:r>
              <a:rPr lang="ru-RU" sz="2400" dirty="0"/>
              <a:t>№ </a:t>
            </a:r>
            <a:r>
              <a:rPr lang="ru-RU" sz="2400" dirty="0" smtClean="0"/>
              <a:t>600  </a:t>
            </a:r>
          </a:p>
          <a:p>
            <a:pPr algn="ctr"/>
            <a:r>
              <a:rPr lang="ru-RU" sz="2400" dirty="0" smtClean="0"/>
              <a:t>«</a:t>
            </a:r>
            <a:r>
              <a:rPr lang="ru-RU" sz="2400" dirty="0"/>
              <a:t>О мерах по обеспечению граждан Российской Федерации доступным и комфортным жильём»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07715131"/>
              </p:ext>
            </p:extLst>
          </p:nvPr>
        </p:nvGraphicFramePr>
        <p:xfrm>
          <a:off x="823329" y="2924944"/>
          <a:ext cx="8001801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8028384" y="6381229"/>
            <a:ext cx="1828800" cy="476672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83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55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velskmo.ru/img/Mai%60skie%20ukazy%6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82281"/>
            <a:ext cx="6985181" cy="11940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6662" y="1438505"/>
            <a:ext cx="8217826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200" dirty="0"/>
              <a:t>Указ Президента </a:t>
            </a:r>
            <a:r>
              <a:rPr lang="ru-RU" sz="2200" dirty="0" smtClean="0"/>
              <a:t>РФ от 7 мая 2012 года </a:t>
            </a:r>
          </a:p>
          <a:p>
            <a:pPr algn="ctr"/>
            <a:r>
              <a:rPr lang="ru-RU" sz="2200" dirty="0" smtClean="0"/>
              <a:t>№ </a:t>
            </a:r>
            <a:r>
              <a:rPr lang="ru-RU" sz="2200" dirty="0"/>
              <a:t>601 «Об основных направлениях совершенствования системы государственного управления»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60303462"/>
              </p:ext>
            </p:extLst>
          </p:nvPr>
        </p:nvGraphicFramePr>
        <p:xfrm>
          <a:off x="715317" y="2528235"/>
          <a:ext cx="8217826" cy="4091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8050088" y="6276665"/>
            <a:ext cx="1828800" cy="685800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84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13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velskmo.ru/img/Mai%60skie%20ukazy%6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82281"/>
            <a:ext cx="6985181" cy="11940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508591"/>
            <a:ext cx="799288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Указ Президента </a:t>
            </a:r>
            <a:r>
              <a:rPr lang="ru-RU" sz="2400" dirty="0" smtClean="0"/>
              <a:t>РФ от 7 мая 2012 года  </a:t>
            </a:r>
          </a:p>
          <a:p>
            <a:pPr algn="ctr"/>
            <a:r>
              <a:rPr lang="ru-RU" sz="2400" dirty="0" smtClean="0"/>
              <a:t>№ 602 «</a:t>
            </a:r>
            <a:r>
              <a:rPr lang="ru-RU" sz="2400" dirty="0"/>
              <a:t>Об обеспечении межнационального согласия»</a:t>
            </a:r>
          </a:p>
        </p:txBody>
      </p:sp>
      <p:sp>
        <p:nvSpPr>
          <p:cNvPr id="3" name="Штриховая стрелка вправо 2"/>
          <p:cNvSpPr/>
          <p:nvPr/>
        </p:nvSpPr>
        <p:spPr>
          <a:xfrm>
            <a:off x="899592" y="2947157"/>
            <a:ext cx="7992888" cy="3672408"/>
          </a:xfrm>
          <a:prstGeom prst="stripedRightArrow">
            <a:avLst>
              <a:gd name="adj1" fmla="val 50000"/>
              <a:gd name="adj2" fmla="val 78055"/>
            </a:avLst>
          </a:prstGeom>
          <a:gradFill>
            <a:gsLst>
              <a:gs pos="28000">
                <a:schemeClr val="accent4">
                  <a:tint val="18000"/>
                  <a:satMod val="120000"/>
                  <a:lumMod val="88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В Окуловском муниципальном районе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реализуется муниципальная программа  профилактики преступлений и иных правонарушений в Окуловском муниципальном районе на 2014-2016 годы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8028384" y="6453336"/>
            <a:ext cx="1396752" cy="404664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85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31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velskmo.ru/img/Mai%60skie%20ukazy%6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82281"/>
            <a:ext cx="6985181" cy="11940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794" y="1484784"/>
            <a:ext cx="784887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Указа Президента </a:t>
            </a:r>
            <a:r>
              <a:rPr lang="ru-RU" sz="2400" dirty="0" smtClean="0"/>
              <a:t>РФ от 7 мая 2012 года  </a:t>
            </a:r>
            <a:r>
              <a:rPr lang="ru-RU" sz="2400" dirty="0"/>
              <a:t>№ 604 </a:t>
            </a:r>
            <a:endParaRPr lang="ru-RU" sz="24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/>
              <a:t>О дальнейшем совершенствовании военной службы в Российской Федерации»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66622363"/>
              </p:ext>
            </p:extLst>
          </p:nvPr>
        </p:nvGraphicFramePr>
        <p:xfrm>
          <a:off x="899794" y="2685112"/>
          <a:ext cx="7992686" cy="405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7834266" y="6525344"/>
            <a:ext cx="1828800" cy="332656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86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31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velskmo.ru/img/Mai%60skie%20ukazy%6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82281"/>
            <a:ext cx="6985181" cy="11940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810" y="1484784"/>
            <a:ext cx="756084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Указ Президента РФ </a:t>
            </a:r>
            <a:r>
              <a:rPr lang="ru-RU" sz="2400" dirty="0" smtClean="0"/>
              <a:t>от 7 мая 2012 года </a:t>
            </a:r>
          </a:p>
          <a:p>
            <a:pPr algn="ctr"/>
            <a:r>
              <a:rPr lang="ru-RU" sz="2400" dirty="0" smtClean="0"/>
              <a:t>№ </a:t>
            </a:r>
            <a:r>
              <a:rPr lang="ru-RU" sz="2400" dirty="0"/>
              <a:t>606 «О мерах по реализации демографической политики в Российской Федерации»</a:t>
            </a:r>
          </a:p>
        </p:txBody>
      </p:sp>
      <p:pic>
        <p:nvPicPr>
          <p:cNvPr id="7172" name="Picture 4" descr="http://www.armradio.am/hy/wp-content/uploads/2013/07/domograpfia-620x30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094" y="2829674"/>
            <a:ext cx="7590556" cy="36728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6"/>
          </p:nvPr>
        </p:nvSpPr>
        <p:spPr>
          <a:xfrm>
            <a:off x="7884368" y="6276665"/>
            <a:ext cx="1828800" cy="685800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87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31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2248" y="2924944"/>
            <a:ext cx="8793484" cy="2448272"/>
          </a:xfrm>
        </p:spPr>
        <p:txBody>
          <a:bodyPr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 ЭФФЕКТИВНОСТИ ИСПОЛНЕНИЯ ПЕРЕДАННЫХ ОТДЕЛЬНЫХ ГОСУДАРСТВЕННЫХ ПОЛНОМОЧИЙ НОВГОРОДСКОЙ ОБЛАСТИ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76672"/>
            <a:ext cx="7175351" cy="1458736"/>
          </a:xfrm>
        </p:spPr>
        <p:txBody>
          <a:bodyPr/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Окуловский 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район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304" y="454977"/>
            <a:ext cx="1549434" cy="184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331788" y="6147073"/>
            <a:ext cx="8641084" cy="37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г. Окуловка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2016 год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94085"/>
            <a:ext cx="1721676" cy="203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740352" y="6467748"/>
            <a:ext cx="1828800" cy="365125"/>
          </a:xfrm>
        </p:spPr>
        <p:txBody>
          <a:bodyPr/>
          <a:lstStyle/>
          <a:p>
            <a:pPr>
              <a:defRPr/>
            </a:pPr>
            <a:fld id="{03CC3AAE-819B-4EF6-8D9A-02A03F6410FC}" type="slidenum">
              <a:rPr lang="ru-RU" smtClean="0"/>
              <a:pPr>
                <a:defRPr/>
              </a:pPr>
              <a:t>88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657161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http://tekstilschiky.mos.ru/upload/medialibrary/9fb/ts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820192" cy="579447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877392" y="6492875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89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02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15616" y="218734"/>
            <a:ext cx="756084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Подготовка </a:t>
            </a:r>
            <a:r>
              <a:rPr lang="ru-RU" sz="2000" dirty="0"/>
              <a:t>и празднование </a:t>
            </a:r>
            <a:r>
              <a:rPr lang="ru-RU" sz="2000" dirty="0" smtClean="0"/>
              <a:t>70-летия </a:t>
            </a:r>
          </a:p>
          <a:p>
            <a:pPr algn="ctr"/>
            <a:r>
              <a:rPr lang="ru-RU" sz="2000" dirty="0" smtClean="0"/>
              <a:t>Великой </a:t>
            </a:r>
            <a:r>
              <a:rPr lang="ru-RU" sz="2000" dirty="0"/>
              <a:t>Победы</a:t>
            </a:r>
            <a:r>
              <a:rPr lang="ru-RU" sz="2000" dirty="0" smtClean="0"/>
              <a:t>, открытие </a:t>
            </a:r>
            <a:r>
              <a:rPr lang="ru-RU" sz="2000" dirty="0"/>
              <a:t>новых и </a:t>
            </a:r>
            <a:endParaRPr lang="ru-RU" sz="2000" dirty="0" smtClean="0"/>
          </a:p>
          <a:p>
            <a:pPr algn="ctr"/>
            <a:r>
              <a:rPr lang="ru-RU" sz="2000" dirty="0" smtClean="0"/>
              <a:t>реставрация </a:t>
            </a:r>
            <a:r>
              <a:rPr lang="ru-RU" sz="2000" dirty="0"/>
              <a:t>прежних памятников и мемориалов</a:t>
            </a:r>
            <a:endParaRPr lang="ru-RU" sz="2000" b="1" dirty="0">
              <a:effectLst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663" y="1340768"/>
            <a:ext cx="3969354" cy="265744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6036" y="1323628"/>
            <a:ext cx="3960439" cy="265148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664" y="4067489"/>
            <a:ext cx="3969354" cy="265744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6036" y="4073458"/>
            <a:ext cx="3960439" cy="265148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8100392" y="6254440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93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312" y="1340768"/>
            <a:ext cx="7722152" cy="513402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26312" y="421274"/>
            <a:ext cx="7722152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ОБРАЗОВАНИЕ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956376" y="6334981"/>
            <a:ext cx="1828800" cy="569168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90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362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699792" y="5157192"/>
            <a:ext cx="4536504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Всего за 2015 год спортивные разряды присвоены </a:t>
            </a:r>
            <a:r>
              <a:rPr lang="ru-RU" b="1" dirty="0"/>
              <a:t>819 спортсменам </a:t>
            </a:r>
            <a:r>
              <a:rPr lang="ru-RU" dirty="0"/>
              <a:t>Окуловского района, что на 18% превысило значение 2014 года.</a:t>
            </a:r>
          </a:p>
        </p:txBody>
      </p:sp>
      <p:pic>
        <p:nvPicPr>
          <p:cNvPr id="12290" name="Picture 2" descr="http://www.dialcon.ru/www/images/articles/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896" y="2060848"/>
            <a:ext cx="8184274" cy="275614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</p:pic>
      <p:sp>
        <p:nvSpPr>
          <p:cNvPr id="10" name="Прямоугольник 9"/>
          <p:cNvSpPr/>
          <p:nvPr/>
        </p:nvSpPr>
        <p:spPr>
          <a:xfrm>
            <a:off x="816896" y="288359"/>
            <a:ext cx="8184274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ПРИСВОЕНИЕ СПОРТИВНЫХ РАЗРЯДОВ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884368" y="6276665"/>
            <a:ext cx="1828800" cy="685800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91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703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971600" y="491590"/>
            <a:ext cx="7992888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Областной закон </a:t>
            </a:r>
            <a:r>
              <a:rPr lang="ru-RU" sz="2000" b="1" dirty="0"/>
              <a:t>от 02.03.2004 № 252-ОЗ </a:t>
            </a:r>
            <a:endParaRPr lang="ru-RU" sz="2000" b="1" dirty="0" smtClean="0"/>
          </a:p>
          <a:p>
            <a:pPr algn="ctr"/>
            <a:r>
              <a:rPr lang="ru-RU" sz="2000" dirty="0" smtClean="0"/>
              <a:t>«</a:t>
            </a:r>
            <a:r>
              <a:rPr lang="ru-RU" sz="2000" dirty="0"/>
              <a:t>О наделении  органов местного самоуправления отдельными  государственными полномочиями в области труда» </a:t>
            </a:r>
          </a:p>
        </p:txBody>
      </p:sp>
      <p:pic>
        <p:nvPicPr>
          <p:cNvPr id="13314" name="Picture 2" descr="http://bnkirov.ru/files2/2014/august/25.08/26/1.09/Logo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9331" y="1772816"/>
            <a:ext cx="7197425" cy="43426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>
          <a:xfrm>
            <a:off x="7812360" y="6492875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43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99592" y="330260"/>
            <a:ext cx="7984926" cy="1631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Областным законом </a:t>
            </a:r>
            <a:r>
              <a:rPr lang="ru-RU" sz="2000" b="1" dirty="0"/>
              <a:t>от 04.03.2014 №494-ОЗ</a:t>
            </a:r>
            <a:r>
              <a:rPr lang="ru-RU" sz="2000" dirty="0"/>
              <a:t> </a:t>
            </a:r>
            <a:endParaRPr lang="ru-RU" sz="2000" dirty="0" smtClean="0"/>
          </a:p>
          <a:p>
            <a:pPr algn="ctr"/>
            <a:r>
              <a:rPr lang="ru-RU" sz="2000" dirty="0" smtClean="0"/>
              <a:t>органы </a:t>
            </a:r>
            <a:r>
              <a:rPr lang="ru-RU" sz="2000" dirty="0"/>
              <a:t>местного самоуправления муниципальных районов и городского округа наделены отдельными государственными полномочиями </a:t>
            </a:r>
            <a:r>
              <a:rPr lang="ru-RU" sz="2000" dirty="0" smtClean="0"/>
              <a:t>в </a:t>
            </a:r>
            <a:r>
              <a:rPr lang="ru-RU" sz="2000" dirty="0"/>
              <a:t>сфере профилактики безнадзорности и правонарушений несовершеннолетних</a:t>
            </a:r>
          </a:p>
        </p:txBody>
      </p:sp>
      <p:pic>
        <p:nvPicPr>
          <p:cNvPr id="14338" name="Picture 2" descr="http://dak-msosh.ucoz.ru/09-2013/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5" y="1814974"/>
            <a:ext cx="5453303" cy="535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>
          <a:xfrm>
            <a:off x="8423920" y="6276665"/>
            <a:ext cx="720080" cy="685800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93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20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-2401148" y="3471755"/>
            <a:ext cx="57108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Окуловский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7" y="182281"/>
            <a:ext cx="549525" cy="6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500342"/>
            <a:ext cx="756084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Областным </a:t>
            </a:r>
            <a:r>
              <a:rPr lang="ru-RU" dirty="0"/>
              <a:t>законом </a:t>
            </a:r>
            <a:r>
              <a:rPr lang="ru-RU" b="1" dirty="0"/>
              <a:t>от 31.03.2014 № 524-ОЗ </a:t>
            </a:r>
            <a:r>
              <a:rPr lang="ru-RU" dirty="0"/>
              <a:t>органным местного самоуправления Новгородской области наделяются отдельными государственными полномочиями Новгородской области в сфере административных правоотношений.</a:t>
            </a:r>
          </a:p>
        </p:txBody>
      </p:sp>
      <p:pic>
        <p:nvPicPr>
          <p:cNvPr id="15362" name="Picture 2" descr="http://prokopievsk.ru/media/content/xim23tnazz7yo5ryyucl_14186956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911833"/>
            <a:ext cx="6264696" cy="470430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>
          <a:xfrm>
            <a:off x="7812360" y="6276665"/>
            <a:ext cx="1828800" cy="685800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94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14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381" y="105777"/>
            <a:ext cx="4429110" cy="295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3588" y="116052"/>
            <a:ext cx="4439226" cy="295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&amp;Fcy;&amp;ocy;&amp;tcy;&amp;ocy;&amp;gcy;&amp;rcy;&amp;acy;&amp;fcy;&amp;icy;&amp;icy; &amp;pcy;&amp;rcy;&amp;icy;&amp;rcy;&amp;ocy;&amp;dcy;&amp;ycy;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381" y="3867156"/>
            <a:ext cx="4410233" cy="29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&amp;Fcy;&amp;ocy;&amp;tcy;&amp;ocy;&amp;gcy;&amp;rcy;&amp;acy;&amp;fcy;&amp;icy;&amp;icy; &amp;pcy;&amp;rcy;&amp;icy;&amp;rcy;&amp;ocy;&amp;dcy;&amp;ycy;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3588" y="3867158"/>
            <a:ext cx="4439226" cy="294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95473" y="3100180"/>
            <a:ext cx="674487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 Окуловский</a:t>
            </a: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муниципальный район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2" name="Picture 2" descr="C:\Documents and Settings\rumyantsevaea\Рабочий стол\Дни Новгородской области\к дням Новгородской области\палатка\okulovka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9136" y="3145051"/>
            <a:ext cx="528013" cy="63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153373"/>
            <a:ext cx="528318" cy="62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740352" y="6443657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95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69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8"/>
          <a:stretch/>
        </p:blipFill>
        <p:spPr bwMode="auto">
          <a:xfrm>
            <a:off x="-1" y="-171400"/>
            <a:ext cx="9328053" cy="63870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295" endPos="92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8"/>
          <p:cNvSpPr>
            <a:spLocks noChangeArrowheads="1" noChangeShapeType="1" noTextEdit="1"/>
          </p:cNvSpPr>
          <p:nvPr/>
        </p:nvSpPr>
        <p:spPr bwMode="auto">
          <a:xfrm>
            <a:off x="1403648" y="1340769"/>
            <a:ext cx="7488831" cy="9361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Спасибо за внимание!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>
          <a:xfrm>
            <a:off x="7884368" y="6513435"/>
            <a:ext cx="1828800" cy="365125"/>
          </a:xfrm>
        </p:spPr>
        <p:txBody>
          <a:bodyPr/>
          <a:lstStyle/>
          <a:p>
            <a:pPr>
              <a:defRPr/>
            </a:pPr>
            <a:fld id="{AA2F4748-61CE-4E20-A161-13855A8E7D35}" type="slidenum">
              <a:rPr lang="ru-RU" smtClean="0"/>
              <a:pPr>
                <a:defRPr/>
              </a:pPr>
              <a:t>96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93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2817</TotalTime>
  <Words>4043</Words>
  <Application>Microsoft Office PowerPoint</Application>
  <PresentationFormat>Экран (4:3)</PresentationFormat>
  <Paragraphs>669</Paragraphs>
  <Slides>96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97" baseType="lpstr">
      <vt:lpstr>Воздушный поток</vt:lpstr>
      <vt:lpstr>Окуловский  муниципальный 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Открытие памятника легендарному  рок-музыканту Виктору Цою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доходов консолидированного бюджета  Окуловского  муниципального  района, тыс. рублей </vt:lpstr>
      <vt:lpstr>Презентация PowerPoint</vt:lpstr>
      <vt:lpstr>Презентация PowerPoint</vt:lpstr>
      <vt:lpstr>Презентация PowerPoint</vt:lpstr>
      <vt:lpstr>Темп роста объёма отгруженных товаров собственного производства, выполненных работ и услуг собственными силами  по  фактическому виду деятельности  «обрабатывающие производства»  (с учетом конфиденциальной информации)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Окуловский  муниципальный район</vt:lpstr>
      <vt:lpstr>Нормативные правовые акты, регламентирующие исполнение полномочий по решению  местных вопросов</vt:lpstr>
      <vt:lpstr>Презентация PowerPoint</vt:lpstr>
      <vt:lpstr>Презентация PowerPoint</vt:lpstr>
      <vt:lpstr>Презентация PowerPoint</vt:lpstr>
      <vt:lpstr>Дорожная деятельность в отношении  автомобильных дорог местного значения вне границ населенных пунктов в границах Окуловского муниципального района</vt:lpstr>
      <vt:lpstr>Создание условий для предоставления транспортных услуг населению и организация транспортного обслуживания населения между поселениями в границах муниципального района</vt:lpstr>
      <vt:lpstr>Профилактика терроризма и  экстремизма на территории Окуловского муниципального района </vt:lpstr>
      <vt:lpstr>Участие в предупреждении и ликвидации последствий чрезвычайных ситуаций на территории Окуловского муниципального района </vt:lpstr>
      <vt:lpstr>Организация охраны общественного порядка на территории Окуловского муниципального района  </vt:lpstr>
      <vt:lpstr>Организация предоставления общедоступного и бесплатного дошкольного, начального общего, основного общего,  среднего общего образования</vt:lpstr>
      <vt:lpstr>Обеспеченность детей дошкольного возраста  местами в дошкольных учреждениях</vt:lpstr>
      <vt:lpstr>Летний отдых детей</vt:lpstr>
      <vt:lpstr>Создание условий для оказания медицинской помощи населению на территории Окуловского муниципального</vt:lpstr>
      <vt:lpstr>Презентация PowerPoint</vt:lpstr>
      <vt:lpstr>Организация утилизации и переработки бытовых  и промышленных отходов</vt:lpstr>
      <vt:lpstr>Утверждение схем территориального планирования муниципального района</vt:lpstr>
      <vt:lpstr>Утверждение схемы размещения рекламных конструкций, выдача разрешений на установку и эксплуатацию рекламных конструкций</vt:lpstr>
      <vt:lpstr>Формирование и содержание муниципального архива, включая хранение архивных фондов поселений</vt:lpstr>
      <vt:lpstr>Создание условий для обеспечения поселений, в ходящих в состав Окуловского муниципального района, услугами связи, общественного питания, торговли и бытового обслуживания</vt:lpstr>
      <vt:lpstr>Организация библиотечного обслуживания населения межпоселенческими библиотеками</vt:lpstr>
      <vt:lpstr>Создание условий для обеспечения поселений, входящих в состав Окуловского муниципального района, услугами по организации досуга организаций культуры.</vt:lpstr>
      <vt:lpstr>Презентация PowerPoint</vt:lpstr>
      <vt:lpstr>Создание условий для развития местного традиционного народного художественного творчества в поселениях, входящих в состав Окуловского муниципального района.</vt:lpstr>
      <vt:lpstr>Организация и осуществление мероприятий по территориальной обороне и гражданской обороне, защите населения и территории Окуловского муниципального района от чрезвычайных ситуаций природного и техногенного характера</vt:lpstr>
      <vt:lpstr>Организация и осуществление мероприятий  по мобилизационной подготовке</vt:lpstr>
      <vt:lpstr>Осуществление мероприятий по обеспечению безопасности людей на водных объектах, охране их жизни и здоровья</vt:lpstr>
      <vt:lpstr>Создание условий для развития сельскохозяйственного производства в поселениях, расширения рынка сельскохозяйственной продукции, сырья и продовольствия, содействие развитию малого и среднего предпринимательства, оказание поддержки социально ориентированным некоммерческим организациям, благотворительной деятельности и добровольчеству</vt:lpstr>
      <vt:lpstr>Обеспечение условий для развития на территории Окуловского муниципального района физической культуры и массового спорта</vt:lpstr>
      <vt:lpstr>Организация и осуществление мероприятий межпоселенческого характера по работе с детьми и молодежью</vt:lpstr>
      <vt:lpstr>Осуществление в пределах, установленных водным законодательством РФ, полномочий собственника водных объектов, установление правил использования водных объектов общего пользования</vt:lpstr>
      <vt:lpstr>Осуществление мер по противодействию коррупции в границах Окуловского муниципального района</vt:lpstr>
      <vt:lpstr>Присвоение адресов объектам адресации, изменение, аннулирование адресов, присвоение наименований элементам улично-дорожной сети</vt:lpstr>
      <vt:lpstr>Осуществление муниципального земельного контроля на межселенной территории Окуловского муниципального района</vt:lpstr>
      <vt:lpstr>Окуловский  муниципальный 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Окуловский  муниципальный 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Окуловский муниципальный район</dc:title>
  <cp:lastModifiedBy>Денис Николаев</cp:lastModifiedBy>
  <cp:revision>273</cp:revision>
  <cp:lastPrinted>2016-02-20T08:32:39Z</cp:lastPrinted>
  <dcterms:modified xsi:type="dcterms:W3CDTF">2016-03-03T06:24:25Z</dcterms:modified>
</cp:coreProperties>
</file>