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  <p:sldMasterId id="2147483828" r:id="rId2"/>
  </p:sldMasterIdLst>
  <p:notesMasterIdLst>
    <p:notesMasterId r:id="rId51"/>
  </p:notesMasterIdLst>
  <p:handoutMasterIdLst>
    <p:handoutMasterId r:id="rId52"/>
  </p:handoutMasterIdLst>
  <p:sldIdLst>
    <p:sldId id="256" r:id="rId3"/>
    <p:sldId id="413" r:id="rId4"/>
    <p:sldId id="415" r:id="rId5"/>
    <p:sldId id="416" r:id="rId6"/>
    <p:sldId id="373" r:id="rId7"/>
    <p:sldId id="382" r:id="rId8"/>
    <p:sldId id="411" r:id="rId9"/>
    <p:sldId id="359" r:id="rId10"/>
    <p:sldId id="358" r:id="rId11"/>
    <p:sldId id="390" r:id="rId12"/>
    <p:sldId id="391" r:id="rId13"/>
    <p:sldId id="393" r:id="rId14"/>
    <p:sldId id="418" r:id="rId15"/>
    <p:sldId id="365" r:id="rId16"/>
    <p:sldId id="366" r:id="rId17"/>
    <p:sldId id="372" r:id="rId18"/>
    <p:sldId id="396" r:id="rId19"/>
    <p:sldId id="421" r:id="rId20"/>
    <p:sldId id="422" r:id="rId21"/>
    <p:sldId id="423" r:id="rId22"/>
    <p:sldId id="424" r:id="rId23"/>
    <p:sldId id="428" r:id="rId24"/>
    <p:sldId id="399" r:id="rId25"/>
    <p:sldId id="426" r:id="rId26"/>
    <p:sldId id="429" r:id="rId27"/>
    <p:sldId id="430" r:id="rId28"/>
    <p:sldId id="431" r:id="rId29"/>
    <p:sldId id="432" r:id="rId30"/>
    <p:sldId id="433" r:id="rId31"/>
    <p:sldId id="401" r:id="rId32"/>
    <p:sldId id="440" r:id="rId33"/>
    <p:sldId id="439" r:id="rId34"/>
    <p:sldId id="434" r:id="rId35"/>
    <p:sldId id="441" r:id="rId36"/>
    <p:sldId id="442" r:id="rId37"/>
    <p:sldId id="443" r:id="rId38"/>
    <p:sldId id="444" r:id="rId39"/>
    <p:sldId id="455" r:id="rId40"/>
    <p:sldId id="456" r:id="rId41"/>
    <p:sldId id="457" r:id="rId42"/>
    <p:sldId id="452" r:id="rId43"/>
    <p:sldId id="453" r:id="rId44"/>
    <p:sldId id="454" r:id="rId45"/>
    <p:sldId id="377" r:id="rId46"/>
    <p:sldId id="445" r:id="rId47"/>
    <p:sldId id="447" r:id="rId48"/>
    <p:sldId id="449" r:id="rId49"/>
    <p:sldId id="451" r:id="rId5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FF"/>
    <a:srgbClr val="CC99FF"/>
    <a:srgbClr val="CC66FF"/>
    <a:srgbClr val="3399FF"/>
    <a:srgbClr val="CCCCFF"/>
    <a:srgbClr val="33CCCC"/>
    <a:srgbClr val="66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1411" autoAdjust="0"/>
    <p:restoredTop sz="94728" autoAdjust="0"/>
  </p:normalViewPr>
  <p:slideViewPr>
    <p:cSldViewPr>
      <p:cViewPr>
        <p:scale>
          <a:sx n="90" d="100"/>
          <a:sy n="90" d="100"/>
        </p:scale>
        <p:origin x="-2928" y="-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3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3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D760BC3-67AC-4CD7-B2FB-1B2AC0230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52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6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06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6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27A012F-43B2-4148-B8D5-CAC6BD380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129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669C3F91-423F-437E-A930-D116ADCE1648}" type="datetimeFigureOut">
              <a:rPr lang="en-US"/>
              <a:pPr>
                <a:defRPr/>
              </a:pPr>
              <a:t>12/1/2016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FC893-51B9-4FEA-B7F1-CCB6F189D5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398567"/>
      </p:ext>
    </p:extLst>
  </p:cSld>
  <p:clrMapOvr>
    <a:masterClrMapping/>
  </p:clrMapOvr>
  <p:transition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1D612-5653-452C-A7EC-A0C1F530AD1A}" type="datetimeFigureOut">
              <a:rPr lang="en-US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B065B-4BB8-4DEF-8701-FEAB3E566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00977"/>
      </p:ext>
    </p:extLst>
  </p:cSld>
  <p:clrMapOvr>
    <a:masterClrMapping/>
  </p:clrMapOvr>
  <p:transition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7FE14-726E-476A-A7C9-58749DEA3B46}" type="datetimeFigureOut">
              <a:rPr lang="en-US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53F21-24BD-4EDC-8488-4C3DC6E2A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55914"/>
      </p:ext>
    </p:extLst>
  </p:cSld>
  <p:clrMapOvr>
    <a:masterClrMapping/>
  </p:clrMapOvr>
  <p:transition>
    <p:comb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69451691-D34D-4DA7-8783-B4C36D7385F5}" type="datetimeFigureOut">
              <a:rPr lang="en-US"/>
              <a:pPr>
                <a:defRPr/>
              </a:pPr>
              <a:t>12/1/2016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F2E08-50D7-4E75-80A8-E3BF9016BB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3587"/>
      </p:ext>
    </p:extLst>
  </p:cSld>
  <p:clrMapOvr>
    <a:masterClrMapping/>
  </p:clrMapOvr>
  <p:transition>
    <p:comb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33CDD-C945-477F-A4DF-DC778397C24D}" type="datetimeFigureOut">
              <a:rPr lang="en-US"/>
              <a:pPr>
                <a:defRPr/>
              </a:pPr>
              <a:t>12/1/2016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EE74C-8A9A-4E85-B8C2-D7436926F5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851623"/>
      </p:ext>
    </p:extLst>
  </p:cSld>
  <p:clrMapOvr>
    <a:masterClrMapping/>
  </p:clrMapOvr>
  <p:transition>
    <p:comb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C1A33-9327-4A5A-9FB4-911702BB45CA}" type="datetimeFigureOut">
              <a:rPr lang="en-US"/>
              <a:pPr>
                <a:defRPr/>
              </a:pPr>
              <a:t>12/1/2016</a:t>
            </a:fld>
            <a:endParaRPr lang="en-US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99AFA-735D-4D2E-9D83-5B213319D0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91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9651C-4108-4230-BBF1-63D90B974F29}" type="datetimeFigureOut">
              <a:rPr lang="en-US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E6177-80AF-4BD3-ADB6-90CCC29BB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41408"/>
      </p:ext>
    </p:extLst>
  </p:cSld>
  <p:clrMapOvr>
    <a:masterClrMapping/>
  </p:clrMapOvr>
  <p:transition>
    <p:comb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8511D-0CF0-499B-9E51-F5C8399BAB5D}" type="datetimeFigureOut">
              <a:rPr lang="en-US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BFA09-3062-4E9E-A847-C238C2F8C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46981"/>
      </p:ext>
    </p:extLst>
  </p:cSld>
  <p:clrMapOvr>
    <a:masterClrMapping/>
  </p:clrMapOvr>
  <p:transition>
    <p:comb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D882D-4041-40FC-9FBA-0E6E116BA6C9}" type="datetimeFigureOut">
              <a:rPr lang="en-US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B7EF2-3130-4631-A185-30577C1DE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77880"/>
      </p:ext>
    </p:extLst>
  </p:cSld>
  <p:clrMapOvr>
    <a:masterClrMapping/>
  </p:clrMapOvr>
  <p:transition>
    <p:comb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41C5C-B63D-4466-924C-0725047AF371}" type="datetimeFigureOut">
              <a:rPr lang="en-US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39E1F-0EAB-493F-8773-2E78144E5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78895"/>
      </p:ext>
    </p:extLst>
  </p:cSld>
  <p:clrMapOvr>
    <a:masterClrMapping/>
  </p:clrMapOvr>
  <p:transition>
    <p:comb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B1B2E-3083-46F5-8424-073E32730F32}" type="datetimeFigureOut">
              <a:rPr lang="en-US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A6813-09CC-4168-ACED-A6580C047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45769"/>
      </p:ext>
    </p:extLst>
  </p:cSld>
  <p:clrMapOvr>
    <a:masterClrMapping/>
  </p:clrMapOvr>
  <p:transition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FB7A1-E556-47E9-BDE8-50DD4E7E98E2}" type="datetimeFigureOut">
              <a:rPr lang="en-US"/>
              <a:pPr>
                <a:defRPr/>
              </a:pPr>
              <a:t>12/1/2016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BC11E-7835-4A76-A5A8-1DA0ECAE13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42045"/>
      </p:ext>
    </p:extLst>
  </p:cSld>
  <p:clrMapOvr>
    <a:masterClrMapping/>
  </p:clrMapOvr>
  <p:transition>
    <p:comb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5B313-ECEC-492A-BA75-68FBFD2A232B}" type="datetimeFigureOut">
              <a:rPr lang="en-US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CCD70-0415-4A23-B3EC-8C82B8B80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30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B1C7-8599-4DC8-99C8-7F0C24A3CBF8}" type="datetimeFigureOut">
              <a:rPr lang="en-US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AA848-0A7D-4CB3-8C56-092594F6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49627"/>
      </p:ext>
    </p:extLst>
  </p:cSld>
  <p:clrMapOvr>
    <a:masterClrMapping/>
  </p:clrMapOvr>
  <p:transition>
    <p:comb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7CF82-466A-4EB4-977C-25A816DB33C5}" type="datetimeFigureOut">
              <a:rPr lang="en-US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B9C6D-761E-4373-89EB-71AB405FD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6853"/>
      </p:ext>
    </p:extLst>
  </p:cSld>
  <p:clrMapOvr>
    <a:masterClrMapping/>
  </p:clrMapOvr>
  <p:transition>
    <p:comb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8739" y="2487625"/>
            <a:ext cx="4107505" cy="40286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3DA842F-38E9-4E2B-B971-A3DC190A26A8}" type="datetime1">
              <a:rPr lang="en-US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>
          <a:xfrm>
            <a:off x="7010400" y="6669088"/>
            <a:ext cx="2133600" cy="188912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56CA5D-06C4-413F-9EDC-3389F69F59E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0256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2E5D5-AF9D-4E80-9C1F-A817A8474A5A}" type="datetimeFigureOut">
              <a:rPr lang="en-US"/>
              <a:pPr>
                <a:defRPr/>
              </a:pPr>
              <a:t>12/1/2016</a:t>
            </a:fld>
            <a:endParaRPr lang="en-US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A354E-7C99-4A7F-B614-C12CEA349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578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B6AB5-6DE8-4DA2-941F-F22863BB77A6}" type="datetimeFigureOut">
              <a:rPr lang="en-US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3E19F-F8C6-40DA-9D55-E4C3F8F86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44752"/>
      </p:ext>
    </p:extLst>
  </p:cSld>
  <p:clrMapOvr>
    <a:masterClrMapping/>
  </p:clrMapOvr>
  <p:transition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EAE6-5ABA-47DB-8042-1C1D1C2A2FFA}" type="datetimeFigureOut">
              <a:rPr lang="en-US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4B297-0C11-4078-B8E5-DD0591981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04739"/>
      </p:ext>
    </p:extLst>
  </p:cSld>
  <p:clrMapOvr>
    <a:masterClrMapping/>
  </p:clrMapOvr>
  <p:transition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CE1D2-EBDC-47E5-B465-5569D573FAF2}" type="datetimeFigureOut">
              <a:rPr lang="en-US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9229E-6DDC-4898-8331-330999C7F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0316"/>
      </p:ext>
    </p:extLst>
  </p:cSld>
  <p:clrMapOvr>
    <a:masterClrMapping/>
  </p:clrMapOvr>
  <p:transition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242EE-4F29-41E6-80DD-582170A8C5EA}" type="datetimeFigureOut">
              <a:rPr lang="en-US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4EFEC-F9D9-4EE5-BE53-D056F6307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62655"/>
      </p:ext>
    </p:extLst>
  </p:cSld>
  <p:clrMapOvr>
    <a:masterClrMapping/>
  </p:clrMapOvr>
  <p:transition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EA6F-92ED-4F70-8802-61E0854A9A6F}" type="datetimeFigureOut">
              <a:rPr lang="en-US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5DB8C-E91C-462D-934C-8338B3AB7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44948"/>
      </p:ext>
    </p:extLst>
  </p:cSld>
  <p:clrMapOvr>
    <a:masterClrMapping/>
  </p:clrMapOvr>
  <p:transition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856F5-4F2C-43A8-AEFD-24A18B2E99A9}" type="datetimeFigureOut">
              <a:rPr lang="en-US"/>
              <a:pPr>
                <a:defRPr/>
              </a:pPr>
              <a:t>12/1/2016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ED772-F9C0-4102-9DBB-60F847F33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2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EBFAFEC-AECF-4A17-95F1-B0794D59B3D6}" type="datetimeFigureOut">
              <a:rPr lang="en-US"/>
              <a:pPr>
                <a:defRPr/>
              </a:pPr>
              <a:t>12/1/2016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F71DB14-21F0-4E9E-B819-2297C4B5E752}" type="slidenum">
              <a:rPr lang="en-US"/>
              <a:pPr>
                <a:defRPr/>
              </a:pPr>
              <a:t>‹#›</a:t>
            </a:fld>
            <a:endParaRPr lang="en-US" sz="1600" dirty="0"/>
          </a:p>
        </p:txBody>
      </p:sp>
      <p:sp>
        <p:nvSpPr>
          <p:cNvPr id="1031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2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</p:sldLayoutIdLst>
  <p:transition>
    <p:comb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19A0A89-27A9-4035-875B-83F908D8D6B0}" type="datetimeFigureOut">
              <a:rPr lang="en-US"/>
              <a:pPr>
                <a:defRPr/>
              </a:pPr>
              <a:t>12/1/2016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447D0F1-951C-4C69-9E4C-77531494F4B8}" type="slidenum">
              <a:rPr lang="en-US"/>
              <a:pPr>
                <a:defRPr/>
              </a:pPr>
              <a:t>‹#›</a:t>
            </a:fld>
            <a:endParaRPr lang="en-US" sz="1600" dirty="0"/>
          </a:p>
        </p:txBody>
      </p:sp>
      <p:sp>
        <p:nvSpPr>
          <p:cNvPr id="2055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6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9" r:id="rId1"/>
    <p:sldLayoutId id="2147484560" r:id="rId2"/>
    <p:sldLayoutId id="2147484561" r:id="rId3"/>
    <p:sldLayoutId id="2147484562" r:id="rId4"/>
    <p:sldLayoutId id="2147484563" r:id="rId5"/>
    <p:sldLayoutId id="2147484564" r:id="rId6"/>
    <p:sldLayoutId id="2147484565" r:id="rId7"/>
    <p:sldLayoutId id="2147484566" r:id="rId8"/>
    <p:sldLayoutId id="2147484567" r:id="rId9"/>
    <p:sldLayoutId id="2147484568" r:id="rId10"/>
    <p:sldLayoutId id="2147484569" r:id="rId11"/>
    <p:sldLayoutId id="2147484570" r:id="rId12"/>
  </p:sldLayoutIdLst>
  <p:transition>
    <p:comb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jpeg"/><Relationship Id="rId7" Type="http://schemas.openxmlformats.org/officeDocument/2006/relationships/image" Target="../media/image13.wmf"/><Relationship Id="rId12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wmf"/><Relationship Id="rId11" Type="http://schemas.openxmlformats.org/officeDocument/2006/relationships/image" Target="../media/image17.jpeg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3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3850" y="3000375"/>
            <a:ext cx="8820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ru-RU" sz="4800" b="1" i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000106"/>
            <a:ext cx="8358214" cy="39290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+mn-cs"/>
              </a:rPr>
              <a:t>БЮДЖЕТ ДЛЯ ГРАЖДАН </a:t>
            </a:r>
          </a:p>
          <a:p>
            <a:pPr algn="ctr"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+mn-cs"/>
              </a:rPr>
              <a:t>по проекту  бюджета </a:t>
            </a:r>
          </a:p>
          <a:p>
            <a:pPr algn="ctr">
              <a:defRPr/>
            </a:pP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+mn-cs"/>
              </a:rPr>
              <a:t>Окуловского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+mn-cs"/>
              </a:rPr>
              <a:t> муниципального района на 2017 год и на плановый период 2018 и 2019 годов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CC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5072063"/>
            <a:ext cx="7072313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Комитет финансов Администрации </a:t>
            </a:r>
            <a:r>
              <a:rPr lang="ru-RU" sz="16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Окуловского</a:t>
            </a:r>
            <a:r>
              <a:rPr lang="ru-RU" sz="16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муниципального района     2016 год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642938" y="142875"/>
            <a:ext cx="8286750" cy="714375"/>
          </a:xfrm>
        </p:spPr>
        <p:txBody>
          <a:bodyPr/>
          <a:lstStyle/>
          <a:p>
            <a:pPr algn="ctr" eaLnBrk="1" hangingPunct="1"/>
            <a:r>
              <a:rPr lang="ru-RU" sz="2400" b="1" smtClean="0"/>
              <a:t>Доходы бюджета - это безвозмездные и безвозвратные поступления денежных средств в бюджет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sz="quarter" idx="1"/>
          </p:nvPr>
        </p:nvSpPr>
        <p:spPr>
          <a:xfrm>
            <a:off x="1214438" y="6429375"/>
            <a:ext cx="7786687" cy="168275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14546" y="1142984"/>
            <a:ext cx="5072098" cy="714380"/>
          </a:xfrm>
          <a:prstGeom prst="roundRect">
            <a:avLst/>
          </a:prstGeom>
          <a:gradFill>
            <a:gsLst>
              <a:gs pos="5000">
                <a:srgbClr val="33CC33"/>
              </a:gs>
              <a:gs pos="49000">
                <a:srgbClr val="00FF00"/>
              </a:gs>
              <a:gs pos="100000">
                <a:srgbClr val="33CC3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>
              <a:rot lat="0" lon="0" rev="1800000"/>
            </a:lightRig>
          </a:scene3d>
          <a:sp3d>
            <a:bevelT w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6600"/>
                </a:solidFill>
              </a:rPr>
              <a:t>ДОХОДЫ БЮДЖЕТА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2286000"/>
            <a:ext cx="2500330" cy="642938"/>
          </a:xfrm>
          <a:prstGeom prst="roundRect">
            <a:avLst/>
          </a:prstGeom>
          <a:gradFill>
            <a:gsLst>
              <a:gs pos="5000">
                <a:srgbClr val="FF6600"/>
              </a:gs>
              <a:gs pos="49000">
                <a:srgbClr val="FFFF00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778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990000"/>
                </a:solidFill>
              </a:rPr>
              <a:t>Налоговые доходы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6117" y="2286000"/>
            <a:ext cx="2643205" cy="642938"/>
          </a:xfrm>
          <a:prstGeom prst="roundRect">
            <a:avLst/>
          </a:prstGeom>
          <a:gradFill>
            <a:gsLst>
              <a:gs pos="5000">
                <a:srgbClr val="3399FF"/>
              </a:gs>
              <a:gs pos="49000">
                <a:srgbClr val="FFFF00"/>
              </a:gs>
              <a:gs pos="100000">
                <a:srgbClr val="6699F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778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Неналоговые доходы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86512" y="2286000"/>
            <a:ext cx="2714613" cy="642938"/>
          </a:xfrm>
          <a:prstGeom prst="roundRect">
            <a:avLst/>
          </a:prstGeom>
          <a:gradFill>
            <a:gsLst>
              <a:gs pos="5000">
                <a:srgbClr val="CC00FF"/>
              </a:gs>
              <a:gs pos="49000">
                <a:srgbClr val="FFFF00"/>
              </a:gs>
              <a:gs pos="100000">
                <a:srgbClr val="CC00F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778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660066"/>
                </a:solidFill>
              </a:rPr>
              <a:t>Безвозмездные поступления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3000372"/>
            <a:ext cx="2500330" cy="3571875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balanced" dir="t"/>
          </a:scene3d>
          <a:sp3d>
            <a:bevelT w="127000" h="127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990000"/>
                </a:solidFill>
              </a:rPr>
              <a:t>Поступления от уплаты налогов, установленных Налоговым кодексом Российской Федерации,</a:t>
            </a:r>
          </a:p>
          <a:p>
            <a:pPr>
              <a:defRPr/>
            </a:pPr>
            <a:r>
              <a:rPr lang="ru-RU" sz="1400" b="1" dirty="0">
                <a:solidFill>
                  <a:srgbClr val="990000"/>
                </a:solidFill>
              </a:rPr>
              <a:t>например:</a:t>
            </a:r>
          </a:p>
          <a:p>
            <a:pPr>
              <a:defRPr/>
            </a:pPr>
            <a:r>
              <a:rPr lang="ru-RU" sz="1400" b="1" dirty="0">
                <a:solidFill>
                  <a:srgbClr val="990000"/>
                </a:solidFill>
              </a:rPr>
              <a:t> </a:t>
            </a:r>
          </a:p>
          <a:p>
            <a:pPr>
              <a:defRPr/>
            </a:pPr>
            <a:r>
              <a:rPr lang="ru-RU" sz="1400" b="1" dirty="0">
                <a:solidFill>
                  <a:srgbClr val="990000"/>
                </a:solidFill>
              </a:rPr>
              <a:t>→ налог на доходы физических  лиц;</a:t>
            </a:r>
          </a:p>
          <a:p>
            <a:pPr>
              <a:defRPr/>
            </a:pPr>
            <a:r>
              <a:rPr lang="ru-RU" sz="1400" b="1" dirty="0">
                <a:solidFill>
                  <a:srgbClr val="990000"/>
                </a:solidFill>
              </a:rPr>
              <a:t>→ акцизы;</a:t>
            </a:r>
          </a:p>
          <a:p>
            <a:pPr>
              <a:defRPr/>
            </a:pPr>
            <a:r>
              <a:rPr lang="ru-RU" sz="1400" b="1" dirty="0">
                <a:solidFill>
                  <a:srgbClr val="990000"/>
                </a:solidFill>
              </a:rPr>
              <a:t>→ налоги на совокупный доход;</a:t>
            </a:r>
          </a:p>
          <a:p>
            <a:pPr>
              <a:defRPr/>
            </a:pPr>
            <a:r>
              <a:rPr lang="ru-RU" sz="1400" b="1" dirty="0">
                <a:solidFill>
                  <a:srgbClr val="990000"/>
                </a:solidFill>
              </a:rPr>
              <a:t>→ госпошлина;</a:t>
            </a:r>
          </a:p>
          <a:p>
            <a:pPr>
              <a:defRPr/>
            </a:pPr>
            <a:r>
              <a:rPr lang="ru-RU" sz="1400" b="1" dirty="0">
                <a:solidFill>
                  <a:srgbClr val="990000"/>
                </a:solidFill>
              </a:rPr>
              <a:t>→ другие налоги.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86116" y="3000372"/>
            <a:ext cx="2714644" cy="3643313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balanced" dir="t"/>
          </a:scene3d>
          <a:sp3d>
            <a:bevelT w="127000" h="127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</a:rPr>
              <a:t>Поступления от уплаты других пошлин и сборов, установленных законодательством, а также штрафов за нарушение законодательства,</a:t>
            </a:r>
          </a:p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</a:rPr>
              <a:t>например:</a:t>
            </a:r>
          </a:p>
          <a:p>
            <a:pPr>
              <a:defRPr/>
            </a:pPr>
            <a:endParaRPr lang="ru-RU" sz="14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</a:rPr>
              <a:t>→ платежи за </a:t>
            </a:r>
          </a:p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</a:rPr>
              <a:t>    пользование                </a:t>
            </a:r>
          </a:p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</a:rPr>
              <a:t>    природными        </a:t>
            </a:r>
          </a:p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</a:rPr>
              <a:t>    ресурсами;</a:t>
            </a:r>
          </a:p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</a:rPr>
              <a:t>→ штрафные санкции;</a:t>
            </a:r>
          </a:p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</a:rPr>
              <a:t>→ другие.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6512" y="3000375"/>
            <a:ext cx="2714644" cy="3643313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balanced" dir="t"/>
          </a:scene3d>
          <a:sp3d>
            <a:bevelT w="127000" h="127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660066"/>
                </a:solidFill>
              </a:rPr>
              <a:t>Поступления от других бюджетов бюджетной системы (межбюджетные трансферты), организаций, граждан (кроме налоговых и неналоговых доходов)</a:t>
            </a:r>
            <a:endParaRPr lang="ru-RU" sz="1600" dirty="0">
              <a:solidFill>
                <a:srgbClr val="660066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4572794" y="2070894"/>
            <a:ext cx="428625" cy="1587"/>
          </a:xfrm>
          <a:prstGeom prst="line">
            <a:avLst/>
          </a:prstGeom>
          <a:ln w="34925" cmpd="sng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214563" y="2000250"/>
            <a:ext cx="5429250" cy="1588"/>
          </a:xfrm>
          <a:prstGeom prst="line">
            <a:avLst/>
          </a:prstGeom>
          <a:ln w="2222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2070894" y="2142331"/>
            <a:ext cx="285750" cy="1588"/>
          </a:xfrm>
          <a:prstGeom prst="line">
            <a:avLst/>
          </a:prstGeom>
          <a:ln w="3492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7501732" y="2142331"/>
            <a:ext cx="285750" cy="1587"/>
          </a:xfrm>
          <a:prstGeom prst="line">
            <a:avLst/>
          </a:prstGeom>
          <a:ln w="3492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Штриховая стрелка вправо 16"/>
          <p:cNvSpPr/>
          <p:nvPr/>
        </p:nvSpPr>
        <p:spPr>
          <a:xfrm rot="5400000">
            <a:off x="7353301" y="2933700"/>
            <a:ext cx="785812" cy="490537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Штриховая стрелка вправо 15"/>
          <p:cNvSpPr/>
          <p:nvPr/>
        </p:nvSpPr>
        <p:spPr>
          <a:xfrm rot="5400000">
            <a:off x="4352926" y="2933700"/>
            <a:ext cx="785812" cy="490537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Штриховая стрелка вправо 14"/>
          <p:cNvSpPr/>
          <p:nvPr/>
        </p:nvSpPr>
        <p:spPr>
          <a:xfrm rot="5400000">
            <a:off x="1285876" y="2928937"/>
            <a:ext cx="785812" cy="500063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109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7786688" cy="12144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6" name="Содержимое 2"/>
          <p:cNvSpPr>
            <a:spLocks noGrp="1"/>
          </p:cNvSpPr>
          <p:nvPr>
            <p:ph sz="quarter" idx="1"/>
          </p:nvPr>
        </p:nvSpPr>
        <p:spPr>
          <a:xfrm>
            <a:off x="1143000" y="6429375"/>
            <a:ext cx="7786688" cy="168275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142852"/>
            <a:ext cx="8572560" cy="1071570"/>
          </a:xfrm>
          <a:prstGeom prst="roundRect">
            <a:avLst/>
          </a:prstGeom>
          <a:gradFill>
            <a:gsLst>
              <a:gs pos="5000">
                <a:srgbClr val="FF6600"/>
              </a:gs>
              <a:gs pos="49000">
                <a:srgbClr val="663300"/>
              </a:gs>
              <a:gs pos="100000">
                <a:srgbClr val="FF6600"/>
              </a:gs>
            </a:gsLst>
            <a:lin ang="5400000" scaled="0"/>
          </a:gradFill>
          <a:scene3d>
            <a:camera prst="orthographicFront"/>
            <a:lightRig rig="threePt" dir="t">
              <a:rot lat="0" lon="0" rev="1800000"/>
            </a:lightRig>
          </a:scene3d>
          <a:sp3d>
            <a:bevelT w="285750" h="12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Налог - обязательный, индивидуально безвозмездный платеж, взимаемый с организаций</a:t>
            </a:r>
            <a:endParaRPr lang="ru-RU" sz="1600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00298" y="1285860"/>
            <a:ext cx="4500594" cy="571504"/>
          </a:xfrm>
          <a:prstGeom prst="ellipse">
            <a:avLst/>
          </a:prstGeom>
          <a:solidFill>
            <a:srgbClr val="FFCC99"/>
          </a:solidFill>
          <a:ln w="41275">
            <a:solidFill>
              <a:srgbClr val="FF0000"/>
            </a:solidFill>
          </a:ln>
          <a:scene3d>
            <a:camera prst="orthographicFront"/>
            <a:lightRig rig="soft" dir="t">
              <a:rot lat="0" lon="0" rev="1200000"/>
            </a:lightRig>
          </a:scene3d>
          <a:sp3d>
            <a:bevelT w="317500" h="1143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0000"/>
                </a:solidFill>
              </a:rPr>
              <a:t>ВИДЫ НАЛОГОВ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2285992"/>
            <a:ext cx="2214578" cy="428628"/>
          </a:xfrm>
          <a:prstGeom prst="roundRect">
            <a:avLst/>
          </a:prstGeom>
          <a:solidFill>
            <a:srgbClr val="FFCC99"/>
          </a:solidFill>
          <a:ln w="41275">
            <a:solidFill>
              <a:srgbClr val="FF0000"/>
            </a:solidFill>
          </a:ln>
          <a:scene3d>
            <a:camera prst="orthographicFront"/>
            <a:lightRig rig="threePt" dir="t">
              <a:rot lat="0" lon="0" rev="0"/>
            </a:lightRig>
          </a:scene3d>
          <a:sp3d>
            <a:bevelT w="1778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ФЕДЕРАЛЬНЫЕ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00430" y="2285992"/>
            <a:ext cx="2500330" cy="428628"/>
          </a:xfrm>
          <a:prstGeom prst="roundRect">
            <a:avLst/>
          </a:prstGeom>
          <a:solidFill>
            <a:srgbClr val="FFCC99"/>
          </a:solidFill>
          <a:ln w="412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РЕГИОНАЛЬНЫЕ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72264" y="2285992"/>
            <a:ext cx="2214578" cy="428628"/>
          </a:xfrm>
          <a:prstGeom prst="roundRect">
            <a:avLst/>
          </a:prstGeom>
          <a:solidFill>
            <a:srgbClr val="FFCC99"/>
          </a:solidFill>
          <a:ln w="412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778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МЕСТНЫЕ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50" y="2857500"/>
            <a:ext cx="8643938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>
                <a:solidFill>
                  <a:srgbClr val="FF0000"/>
                </a:solidFill>
              </a:rPr>
              <a:t>УСТАНОВЛЕНЫ НАЛОГОВЫМ КОДЕКСОМ РОССИЙСКОЙ ФЕДЕРАЦИИ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34" y="3643314"/>
            <a:ext cx="2214578" cy="3071834"/>
          </a:xfrm>
          <a:prstGeom prst="roundRect">
            <a:avLst/>
          </a:prstGeom>
          <a:solidFill>
            <a:srgbClr val="FFCC99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54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и обязательны к уплате на всей территории Российской Федерации, </a:t>
            </a:r>
          </a:p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например:</a:t>
            </a:r>
          </a:p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 ✓Налог на прибыль организаций;</a:t>
            </a:r>
          </a:p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 ✓Налог на доходы физических лиц;</a:t>
            </a:r>
          </a:p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 ✓Акцизы.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3643314"/>
            <a:ext cx="2428892" cy="3071834"/>
          </a:xfrm>
          <a:prstGeom prst="roundRect">
            <a:avLst/>
          </a:prstGeom>
          <a:solidFill>
            <a:srgbClr val="FFCC99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54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и законами субъектов Российской Федерации и</a:t>
            </a:r>
            <a:endParaRPr lang="ru-RU" sz="14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обязательны к уплате на</a:t>
            </a:r>
            <a:endParaRPr lang="ru-RU" sz="14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соответствующих территориях субъектов РФ, </a:t>
            </a:r>
            <a:endParaRPr lang="ru-RU" sz="14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например:</a:t>
            </a:r>
            <a:endParaRPr lang="ru-RU" sz="14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✓Налог на имущество</a:t>
            </a:r>
            <a:endParaRPr lang="ru-RU" sz="14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организаций;</a:t>
            </a:r>
            <a:endParaRPr lang="ru-RU" sz="14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1400" b="1" dirty="0">
                <a:solidFill>
                  <a:srgbClr val="FF0000"/>
                </a:solidFill>
              </a:rPr>
              <a:t>✓Транспортный налог.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43702" y="3643314"/>
            <a:ext cx="2286016" cy="3071834"/>
          </a:xfrm>
          <a:prstGeom prst="roundRect">
            <a:avLst/>
          </a:prstGeom>
          <a:solidFill>
            <a:srgbClr val="FFCC99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540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rgbClr val="FF0000"/>
                </a:solidFill>
              </a:rPr>
              <a:t>и нормативными актами</a:t>
            </a:r>
            <a:endParaRPr lang="ru-RU" sz="12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1200" b="1" dirty="0">
                <a:solidFill>
                  <a:srgbClr val="FF0000"/>
                </a:solidFill>
              </a:rPr>
              <a:t>представительных органов муниципальных</a:t>
            </a:r>
            <a:endParaRPr lang="ru-RU" sz="12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1200" b="1" dirty="0">
                <a:solidFill>
                  <a:srgbClr val="FF0000"/>
                </a:solidFill>
              </a:rPr>
              <a:t>образований и обязательны к уплате на территориях</a:t>
            </a:r>
            <a:endParaRPr lang="ru-RU" sz="12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1200" b="1" dirty="0">
                <a:solidFill>
                  <a:srgbClr val="FF0000"/>
                </a:solidFill>
              </a:rPr>
              <a:t>соответствующих</a:t>
            </a:r>
            <a:endParaRPr lang="ru-RU" sz="12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1200" b="1" dirty="0">
                <a:solidFill>
                  <a:srgbClr val="FF0000"/>
                </a:solidFill>
              </a:rPr>
              <a:t>муниципальных</a:t>
            </a:r>
            <a:endParaRPr lang="ru-RU" sz="12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1200" b="1" dirty="0">
                <a:solidFill>
                  <a:srgbClr val="FF0000"/>
                </a:solidFill>
              </a:rPr>
              <a:t>образований, </a:t>
            </a:r>
            <a:endParaRPr lang="ru-RU" sz="12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1200" b="1" dirty="0">
                <a:solidFill>
                  <a:srgbClr val="FF0000"/>
                </a:solidFill>
              </a:rPr>
              <a:t>например:</a:t>
            </a:r>
            <a:endParaRPr lang="ru-RU" sz="12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1200" b="1" dirty="0">
                <a:solidFill>
                  <a:srgbClr val="FF0000"/>
                </a:solidFill>
              </a:rPr>
              <a:t>✓Земельный налог; </a:t>
            </a:r>
            <a:endParaRPr lang="ru-RU" sz="12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1200" b="1" dirty="0">
                <a:solidFill>
                  <a:srgbClr val="FF0000"/>
                </a:solidFill>
              </a:rPr>
              <a:t>✓Налог на имущество</a:t>
            </a:r>
            <a:endParaRPr lang="ru-RU" sz="12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1200" b="1" dirty="0">
                <a:solidFill>
                  <a:srgbClr val="FF0000"/>
                </a:solidFill>
              </a:rPr>
              <a:t>физических лиц.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2108994" y="1391444"/>
            <a:ext cx="441325" cy="1230313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4"/>
          </p:cNvCxnSpPr>
          <p:nvPr/>
        </p:nvCxnSpPr>
        <p:spPr>
          <a:xfrm rot="16200000" flipH="1">
            <a:off x="4537075" y="2071688"/>
            <a:ext cx="428625" cy="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6" idx="5"/>
          </p:cNvCxnSpPr>
          <p:nvPr/>
        </p:nvCxnSpPr>
        <p:spPr>
          <a:xfrm rot="16200000" flipH="1">
            <a:off x="6665119" y="1450182"/>
            <a:ext cx="441325" cy="1087437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786812" cy="785813"/>
          </a:xfrm>
        </p:spPr>
        <p:txBody>
          <a:bodyPr/>
          <a:lstStyle/>
          <a:p>
            <a:pPr algn="ctr" eaLnBrk="1" hangingPunct="1"/>
            <a:r>
              <a:rPr lang="ru-RU" sz="2400" b="1" smtClean="0"/>
              <a:t>Нормативы зачисления налогов по уровням бюджета на территории Окуловского района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313" y="792163"/>
          <a:ext cx="8786813" cy="583265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79257"/>
                <a:gridCol w="2449680"/>
                <a:gridCol w="1464469"/>
                <a:gridCol w="1464469"/>
                <a:gridCol w="1464469"/>
                <a:gridCol w="1464469"/>
              </a:tblGrid>
              <a:tr h="579079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Налоги и сборы, установленные законодательством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Бюджет муниципального района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Бюджеты городских поселений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Бюджеты сельских поселений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54737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с территорий городских поселений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с территорий сельских поселений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9079">
                <a:tc rowSpan="5">
                  <a:txBody>
                    <a:bodyPr/>
                    <a:lstStyle/>
                    <a:p>
                      <a:r>
                        <a:rPr lang="ru-RU" sz="1800" dirty="0" smtClean="0"/>
                        <a:t>Ф</a:t>
                      </a:r>
                    </a:p>
                    <a:p>
                      <a:r>
                        <a:rPr lang="ru-RU" sz="1800" dirty="0" smtClean="0"/>
                        <a:t>Е</a:t>
                      </a:r>
                    </a:p>
                    <a:p>
                      <a:r>
                        <a:rPr lang="ru-RU" sz="1800" dirty="0" smtClean="0"/>
                        <a:t>Д</a:t>
                      </a:r>
                    </a:p>
                    <a:p>
                      <a:r>
                        <a:rPr lang="ru-RU" sz="1800" dirty="0" smtClean="0"/>
                        <a:t>Е</a:t>
                      </a:r>
                    </a:p>
                    <a:p>
                      <a:r>
                        <a:rPr lang="ru-RU" sz="1800" dirty="0" smtClean="0"/>
                        <a:t>Р</a:t>
                      </a:r>
                    </a:p>
                    <a:p>
                      <a:r>
                        <a:rPr lang="ru-RU" sz="1800" dirty="0" smtClean="0"/>
                        <a:t>А</a:t>
                      </a:r>
                    </a:p>
                    <a:p>
                      <a:r>
                        <a:rPr lang="ru-RU" sz="1800" dirty="0" smtClean="0"/>
                        <a:t>Л</a:t>
                      </a:r>
                    </a:p>
                    <a:p>
                      <a:r>
                        <a:rPr lang="ru-RU" sz="1800" dirty="0" smtClean="0"/>
                        <a:t>Ь</a:t>
                      </a:r>
                    </a:p>
                    <a:p>
                      <a:r>
                        <a:rPr lang="ru-RU" sz="1800" dirty="0" smtClean="0"/>
                        <a:t>НЫ</a:t>
                      </a:r>
                    </a:p>
                    <a:p>
                      <a:r>
                        <a:rPr lang="ru-RU" sz="1800" dirty="0" smtClean="0"/>
                        <a:t>Е</a:t>
                      </a:r>
                      <a:endParaRPr lang="ru-RU" sz="180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 на доходы физических лиц</a:t>
                      </a:r>
                      <a:endParaRPr lang="ru-RU" sz="160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27%</a:t>
                      </a:r>
                      <a:endParaRPr lang="ru-RU" sz="180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35%</a:t>
                      </a:r>
                      <a:endParaRPr lang="ru-RU" sz="180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10%</a:t>
                      </a:r>
                      <a:endParaRPr lang="ru-RU" sz="180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2%</a:t>
                      </a:r>
                      <a:endParaRPr lang="ru-RU" sz="180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40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Акцизы</a:t>
                      </a:r>
                      <a:endParaRPr lang="ru-RU" sz="160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0,3609</a:t>
                      </a:r>
                      <a:endParaRPr lang="ru-RU" sz="180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0,0559-0,2023</a:t>
                      </a:r>
                      <a:endParaRPr lang="ru-RU" sz="180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0,0244-0,1273</a:t>
                      </a:r>
                      <a:endParaRPr lang="ru-RU" sz="180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</a:tr>
              <a:tr h="565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Государственная пошлина</a:t>
                      </a:r>
                      <a:endParaRPr lang="ru-RU" sz="160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100%</a:t>
                      </a:r>
                      <a:endParaRPr lang="ru-RU" sz="180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790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Единый налог на вмененный доход</a:t>
                      </a:r>
                      <a:endParaRPr lang="ru-RU" sz="160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100%</a:t>
                      </a:r>
                      <a:endParaRPr lang="ru-RU" sz="180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/>
                        <a:t>-</a:t>
                      </a:r>
                      <a:endParaRPr lang="ru-RU" sz="180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</a:tr>
              <a:tr h="9706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Единый сельскохозяйственный налог</a:t>
                      </a:r>
                      <a:endParaRPr lang="ru-RU" sz="160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50%</a:t>
                      </a:r>
                      <a:endParaRPr lang="ru-RU" sz="180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70%</a:t>
                      </a:r>
                      <a:endParaRPr lang="ru-RU" sz="180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50%</a:t>
                      </a:r>
                      <a:endParaRPr lang="ru-RU" sz="180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30%</a:t>
                      </a:r>
                      <a:endParaRPr lang="ru-RU" sz="180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79079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М</a:t>
                      </a:r>
                    </a:p>
                    <a:p>
                      <a:r>
                        <a:rPr lang="ru-RU" sz="1200" dirty="0" smtClean="0"/>
                        <a:t>Е</a:t>
                      </a:r>
                    </a:p>
                    <a:p>
                      <a:r>
                        <a:rPr lang="ru-RU" sz="1200" dirty="0" smtClean="0"/>
                        <a:t>С</a:t>
                      </a:r>
                    </a:p>
                    <a:p>
                      <a:r>
                        <a:rPr lang="ru-RU" sz="1200" dirty="0" smtClean="0"/>
                        <a:t>Т</a:t>
                      </a:r>
                    </a:p>
                    <a:p>
                      <a:r>
                        <a:rPr lang="ru-RU" sz="1200" dirty="0" smtClean="0"/>
                        <a:t>Н</a:t>
                      </a:r>
                    </a:p>
                    <a:p>
                      <a:r>
                        <a:rPr lang="ru-RU" sz="1200" dirty="0" smtClean="0"/>
                        <a:t>Ы</a:t>
                      </a:r>
                    </a:p>
                    <a:p>
                      <a:r>
                        <a:rPr lang="ru-RU" sz="1200" dirty="0" smtClean="0"/>
                        <a:t>Е</a:t>
                      </a:r>
                      <a:endParaRPr lang="ru-RU" sz="120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 на имущество физических лиц</a:t>
                      </a:r>
                      <a:endParaRPr lang="ru-RU" sz="160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/>
                        <a:t>-</a:t>
                      </a:r>
                      <a:endParaRPr lang="ru-RU" sz="180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/>
                        <a:t>-</a:t>
                      </a:r>
                      <a:endParaRPr lang="ru-RU" sz="180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100%</a:t>
                      </a:r>
                      <a:endParaRPr lang="ru-RU" sz="180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100%</a:t>
                      </a:r>
                      <a:endParaRPr lang="ru-RU" sz="180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</a:tr>
              <a:tr h="792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Земельный налог</a:t>
                      </a:r>
                      <a:endParaRPr lang="ru-RU" sz="160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/>
                        <a:t>-</a:t>
                      </a:r>
                      <a:endParaRPr lang="ru-RU" sz="180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100%</a:t>
                      </a:r>
                      <a:endParaRPr lang="ru-RU" sz="180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100%</a:t>
                      </a:r>
                      <a:endParaRPr lang="ru-RU" sz="1800" dirty="0"/>
                    </a:p>
                  </a:txBody>
                  <a:tcPr marL="91439" marR="91439"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214810" y="642918"/>
            <a:ext cx="1857388" cy="1285860"/>
          </a:xfrm>
          <a:prstGeom prst="roundRect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660033"/>
                </a:solidFill>
              </a:rPr>
              <a:t>Иные поступления, не противоречащих законодательству Российской Федерации и Новгородской области</a:t>
            </a:r>
          </a:p>
        </p:txBody>
      </p:sp>
      <p:pic>
        <p:nvPicPr>
          <p:cNvPr id="49157" name="Picture 2" descr="http://promoneedle.ru/images/dorznak/1_2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381625"/>
            <a:ext cx="207168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14282" y="3786190"/>
            <a:ext cx="2857520" cy="2071678"/>
          </a:xfrm>
          <a:prstGeom prst="roundRect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660033"/>
                </a:solidFill>
              </a:rPr>
              <a:t>Неиспользованные остатки бюджетных ассигнований по  состоянию на 31 декабря года, предшествующего очередному финансовому году, полученного из областного бюджета на осуществление дорожной деятельности в отношении автомобильных дорог общего пользования местного значения  муниципального района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52400"/>
            <a:ext cx="8572500" cy="4191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Доходы, формирующие муниципальный дорожный фонд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642918"/>
            <a:ext cx="3929090" cy="1357322"/>
          </a:xfrm>
          <a:prstGeom prst="roundRect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660033"/>
                </a:solidFill>
              </a:rPr>
              <a:t>Акцизы на автомобильный бензин, прямогонный бензин, дизельное топливо, моторные масла для дизельных и (или) карбюраторных (</a:t>
            </a:r>
            <a:r>
              <a:rPr lang="ru-RU" sz="1200" b="1" dirty="0" err="1">
                <a:solidFill>
                  <a:srgbClr val="660033"/>
                </a:solidFill>
              </a:rPr>
              <a:t>инжекторных</a:t>
            </a:r>
            <a:r>
              <a:rPr lang="ru-RU" sz="1200" b="1" dirty="0">
                <a:solidFill>
                  <a:srgbClr val="660033"/>
                </a:solidFill>
              </a:rPr>
              <a:t>) двигателей, производимые на территории Российской Федерации, подлежащих зачислению в бюджет района</a:t>
            </a:r>
            <a:endParaRPr lang="ru-RU" sz="1200" dirty="0">
              <a:solidFill>
                <a:srgbClr val="660033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43636" y="642918"/>
            <a:ext cx="2857520" cy="2786082"/>
          </a:xfrm>
          <a:prstGeom prst="roundRect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660033"/>
                </a:solidFill>
              </a:rPr>
              <a:t>Субсидии из бюджетов бюджетной системы РФ на финансовое обеспечение дорожной деятельности в отношении автомобильных дорог общего пользования местного значения и для предоставления субсидий бюджетам поселений, а также на капитальный ремонт и ремонт дворовых территорий многоквартирных домов, проездов к дворовым территориям многоквартирных домов </a:t>
            </a:r>
            <a:endParaRPr lang="ru-RU" sz="1200" dirty="0">
              <a:solidFill>
                <a:srgbClr val="660033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2071678"/>
            <a:ext cx="2786082" cy="1643074"/>
          </a:xfrm>
          <a:prstGeom prst="roundRect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660033"/>
                </a:solidFill>
                <a:ea typeface="Times New Roman" pitchFamily="18" charset="0"/>
                <a:cs typeface="Calibri" pitchFamily="34" charset="0"/>
              </a:rPr>
              <a:t>Безвозмездные поступлений от физических и юридических лиц на финансовое обеспечение дорожной деятельности, в том числе добровольных пожертвований, в отношении автомобильных дорог общего пользования местного значения муниципального района</a:t>
            </a:r>
            <a:endParaRPr lang="ru-RU" sz="1200" b="1" dirty="0">
              <a:solidFill>
                <a:srgbClr val="660033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72198" y="3500438"/>
            <a:ext cx="2928958" cy="1928826"/>
          </a:xfrm>
          <a:prstGeom prst="roundRect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660033"/>
                </a:solidFill>
              </a:rPr>
              <a:t>Денежные средства, поступающие в  бюджет района от уплаты неустоек (штрафов, пеней), а также от возмещения убытков муниципального заказчика, взысканных в установленном порядке в связи с нарушением исполнителем (подрядчиком) условий муниципального контракта или иных договоров и др.</a:t>
            </a:r>
            <a:endParaRPr lang="ru-RU" sz="1200" dirty="0">
              <a:solidFill>
                <a:srgbClr val="660033"/>
              </a:solidFill>
            </a:endParaRPr>
          </a:p>
        </p:txBody>
      </p:sp>
      <p:sp>
        <p:nvSpPr>
          <p:cNvPr id="49174" name="Rectangle 1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488" y="5000636"/>
            <a:ext cx="3429024" cy="1643074"/>
          </a:xfrm>
          <a:prstGeom prst="roundRect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660033"/>
                </a:solidFill>
              </a:rPr>
              <a:t>Поступления в виде бюджетных кредитов из  областного бюджета на строительство (реконструкцию), капитальный ремонт, ремонт и содержание автомобильных дорог общего пользования (за исключением автомобильных дорог федерального и  областного значения, а также дорог местного значения поселений)</a:t>
            </a:r>
            <a:endParaRPr lang="ru-RU" dirty="0">
              <a:solidFill>
                <a:srgbClr val="660033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786050" y="1857364"/>
            <a:ext cx="3500462" cy="3286148"/>
          </a:xfrm>
          <a:prstGeom prst="ellipse">
            <a:avLst/>
          </a:prstGeom>
          <a:solidFill>
            <a:srgbClr val="CC99FF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552579"/>
                </a:solidFill>
                <a:ea typeface="Times New Roman" pitchFamily="18" charset="0"/>
                <a:cs typeface="Calibri" pitchFamily="34" charset="0"/>
              </a:rPr>
              <a:t>статья 2  </a:t>
            </a:r>
            <a:endParaRPr lang="ru-RU" sz="800" dirty="0">
              <a:solidFill>
                <a:srgbClr val="552579"/>
              </a:solidFill>
              <a:latin typeface="Arial" pitchFamily="34" charset="0"/>
              <a:ea typeface="Times New Roman" pitchFamily="18" charset="0"/>
              <a:cs typeface="Calibri" pitchFamily="34" charset="0"/>
            </a:endParaRPr>
          </a:p>
          <a:p>
            <a:pPr algn="ctr" eaLnBrk="0" hangingPunct="0">
              <a:defRPr/>
            </a:pPr>
            <a:r>
              <a:rPr lang="ru-RU" b="1" dirty="0">
                <a:solidFill>
                  <a:srgbClr val="552579"/>
                </a:solidFill>
                <a:ea typeface="Times New Roman" pitchFamily="18" charset="0"/>
                <a:cs typeface="Calibri" pitchFamily="34" charset="0"/>
              </a:rPr>
              <a:t>Положения о муниципальном дорожном фонде </a:t>
            </a:r>
            <a:r>
              <a:rPr lang="ru-RU" b="1" dirty="0" err="1">
                <a:solidFill>
                  <a:srgbClr val="552579"/>
                </a:solidFill>
                <a:ea typeface="Times New Roman" pitchFamily="18" charset="0"/>
                <a:cs typeface="Calibri" pitchFamily="34" charset="0"/>
              </a:rPr>
              <a:t>Окуловского</a:t>
            </a:r>
            <a:r>
              <a:rPr lang="ru-RU" b="1" dirty="0">
                <a:solidFill>
                  <a:srgbClr val="552579"/>
                </a:solidFill>
                <a:ea typeface="Times New Roman" pitchFamily="18" charset="0"/>
                <a:cs typeface="Calibri" pitchFamily="34" charset="0"/>
              </a:rPr>
              <a:t> муниципального района</a:t>
            </a:r>
            <a:endParaRPr lang="ru-RU" sz="800" dirty="0">
              <a:solidFill>
                <a:srgbClr val="552579"/>
              </a:solidFill>
              <a:latin typeface="Arial" pitchFamily="34" charset="0"/>
              <a:ea typeface="Times New Roman" pitchFamily="18" charset="0"/>
              <a:cs typeface="Calibri" pitchFamily="34" charset="0"/>
            </a:endParaRPr>
          </a:p>
          <a:p>
            <a:pPr algn="ctr" eaLnBrk="0" hangingPunct="0">
              <a:defRPr/>
            </a:pPr>
            <a:r>
              <a:rPr lang="ru-RU" b="1" dirty="0">
                <a:solidFill>
                  <a:srgbClr val="552579"/>
                </a:solidFill>
                <a:ea typeface="Times New Roman" pitchFamily="18" charset="0"/>
                <a:cs typeface="Calibri" pitchFamily="34" charset="0"/>
              </a:rPr>
              <a:t>решение Думы</a:t>
            </a:r>
            <a:endParaRPr lang="ru-RU" sz="800" dirty="0">
              <a:solidFill>
                <a:srgbClr val="552579"/>
              </a:solidFill>
              <a:latin typeface="Arial" pitchFamily="34" charset="0"/>
              <a:ea typeface="Times New Roman" pitchFamily="18" charset="0"/>
              <a:cs typeface="Calibri" pitchFamily="34" charset="0"/>
            </a:endParaRPr>
          </a:p>
          <a:p>
            <a:pPr algn="ctr" eaLnBrk="0" hangingPunct="0">
              <a:defRPr/>
            </a:pPr>
            <a:r>
              <a:rPr lang="ru-RU" b="1" dirty="0">
                <a:solidFill>
                  <a:srgbClr val="552579"/>
                </a:solidFill>
                <a:ea typeface="Times New Roman" pitchFamily="18" charset="0"/>
                <a:cs typeface="Calibri" pitchFamily="34" charset="0"/>
              </a:rPr>
              <a:t> №269 от 27.11.2013</a:t>
            </a:r>
            <a:endParaRPr lang="ru-RU" dirty="0">
              <a:solidFill>
                <a:srgbClr val="552579"/>
              </a:solidFill>
              <a:ea typeface="Times New Roman" pitchFamily="18" charset="0"/>
              <a:cs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715375" cy="14287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dirty="0" smtClean="0"/>
              <a:t>Межбюджетные трансферты </a:t>
            </a:r>
            <a:r>
              <a:rPr lang="ru-RU" sz="1600" dirty="0" smtClean="0">
                <a:solidFill>
                  <a:srgbClr val="660033"/>
                </a:solidFill>
              </a:rPr>
              <a:t>– </a:t>
            </a:r>
            <a:br>
              <a:rPr lang="ru-RU" sz="1600" dirty="0" smtClean="0">
                <a:solidFill>
                  <a:srgbClr val="660033"/>
                </a:solidFill>
              </a:rPr>
            </a:br>
            <a:r>
              <a:rPr lang="ru-RU" sz="2200" dirty="0" smtClean="0">
                <a:solidFill>
                  <a:srgbClr val="660033"/>
                </a:solidFill>
              </a:rPr>
              <a:t>основной вид безвозмездных перечислений </a:t>
            </a:r>
            <a:br>
              <a:rPr lang="ru-RU" sz="2200" dirty="0" smtClean="0">
                <a:solidFill>
                  <a:srgbClr val="660033"/>
                </a:solidFill>
              </a:rPr>
            </a:br>
            <a:r>
              <a:rPr lang="ru-RU" sz="2200" dirty="0" smtClean="0">
                <a:solidFill>
                  <a:srgbClr val="660033"/>
                </a:solidFill>
              </a:rPr>
              <a:t>Межбюджетные трансферты - это денежные средства, перечисляемые из одного бюджета бюджетной системы Российской Федерации другому.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sz="quarter" idx="1"/>
          </p:nvPr>
        </p:nvSpPr>
        <p:spPr>
          <a:xfrm>
            <a:off x="2214563" y="6500813"/>
            <a:ext cx="6786562" cy="96837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1714488"/>
            <a:ext cx="3929090" cy="1000132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rgbClr val="00FF00"/>
              </a:gs>
            </a:gsLst>
            <a:lin ang="5400000" scaled="0"/>
          </a:gradFill>
          <a:scene3d>
            <a:camera prst="orthographicFront"/>
            <a:lightRig rig="threePt" dir="t"/>
          </a:scene3d>
          <a:sp3d extrusionH="76200" contourW="12700">
            <a:bevelT w="152400" prst="angle"/>
            <a:extrusionClr>
              <a:srgbClr val="00CC00"/>
            </a:extrusionClr>
            <a:contourClr>
              <a:srgbClr val="00CC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Виды межбюджетных трансфертов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2066" y="1714488"/>
            <a:ext cx="3857652" cy="928694"/>
          </a:xfrm>
          <a:prstGeom prst="roundRect">
            <a:avLst/>
          </a:prstGeom>
          <a:gradFill>
            <a:gsLst>
              <a:gs pos="0">
                <a:srgbClr val="00B050"/>
              </a:gs>
              <a:gs pos="50000">
                <a:srgbClr val="00FF00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Определение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2928934"/>
            <a:ext cx="3929090" cy="928694"/>
          </a:xfrm>
          <a:prstGeom prst="round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Дотации (от лат. «</a:t>
            </a:r>
            <a:r>
              <a:rPr lang="en-US" b="1" dirty="0" err="1">
                <a:solidFill>
                  <a:schemeClr val="tx1"/>
                </a:solidFill>
              </a:rPr>
              <a:t>Dotatio</a:t>
            </a:r>
            <a:r>
              <a:rPr lang="ru-RU" b="1" dirty="0">
                <a:solidFill>
                  <a:schemeClr val="tx1"/>
                </a:solidFill>
              </a:rPr>
              <a:t>» - дар, пожертвование)</a:t>
            </a: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2066" y="2857496"/>
            <a:ext cx="3857652" cy="928694"/>
          </a:xfrm>
          <a:prstGeom prst="round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Предоставляются без определения конкретной цели их использования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4071942"/>
            <a:ext cx="3929090" cy="1071570"/>
          </a:xfrm>
          <a:prstGeom prst="round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Субвенции (от лат. «</a:t>
            </a:r>
            <a:r>
              <a:rPr lang="en-US" b="1" dirty="0" err="1">
                <a:solidFill>
                  <a:schemeClr val="tx1"/>
                </a:solidFill>
              </a:rPr>
              <a:t>Subvenire</a:t>
            </a:r>
            <a:r>
              <a:rPr lang="ru-RU" b="1" dirty="0">
                <a:solidFill>
                  <a:schemeClr val="tx1"/>
                </a:solidFill>
              </a:rPr>
              <a:t>» -приходить на помощь)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72066" y="4071942"/>
            <a:ext cx="3857652" cy="1071570"/>
          </a:xfrm>
          <a:prstGeom prst="round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Предоставляются на финансирование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«переданных» другим публично-правовым образованиям полномочий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596" y="5357826"/>
            <a:ext cx="3929090" cy="1000132"/>
          </a:xfrm>
          <a:prstGeom prst="roundRect">
            <a:avLst/>
          </a:prstGeom>
          <a:gradFill>
            <a:gsLst>
              <a:gs pos="44000">
                <a:srgbClr val="00FF00"/>
              </a:gs>
              <a:gs pos="97000">
                <a:srgbClr val="009900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Субсидии (от лат. «</a:t>
            </a:r>
            <a:r>
              <a:rPr lang="en-US" b="1" dirty="0" err="1">
                <a:solidFill>
                  <a:schemeClr val="tx1"/>
                </a:solidFill>
              </a:rPr>
              <a:t>Subsidium</a:t>
            </a:r>
            <a:r>
              <a:rPr lang="ru-RU" b="1" dirty="0">
                <a:solidFill>
                  <a:schemeClr val="tx1"/>
                </a:solidFill>
              </a:rPr>
              <a:t>» -</a:t>
            </a: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Поддержка)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2066" y="5357826"/>
            <a:ext cx="3857652" cy="1000132"/>
          </a:xfrm>
          <a:prstGeom prst="roundRect">
            <a:avLst/>
          </a:prstGeom>
          <a:gradFill>
            <a:gsLst>
              <a:gs pos="44000">
                <a:srgbClr val="00FF00"/>
              </a:gs>
              <a:gs pos="97000">
                <a:srgbClr val="009900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52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Предоставляются на условиях долевого </a:t>
            </a:r>
            <a:r>
              <a:rPr lang="ru-RU" sz="1600" b="1" dirty="0" err="1">
                <a:solidFill>
                  <a:schemeClr val="tx1"/>
                </a:solidFill>
              </a:rPr>
              <a:t>софинансирования</a:t>
            </a:r>
            <a:r>
              <a:rPr lang="ru-RU" sz="1600" b="1" dirty="0">
                <a:solidFill>
                  <a:schemeClr val="tx1"/>
                </a:solidFill>
              </a:rPr>
              <a:t> расходов других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бюджетов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500063" y="274638"/>
            <a:ext cx="8501062" cy="1296987"/>
          </a:xfrm>
        </p:spPr>
        <p:txBody>
          <a:bodyPr/>
          <a:lstStyle/>
          <a:p>
            <a:pPr algn="ctr" eaLnBrk="1" hangingPunct="1"/>
            <a:r>
              <a:rPr lang="ru-RU" sz="2400" b="1" smtClean="0"/>
              <a:t>Расходы бюджета </a:t>
            </a:r>
            <a:r>
              <a:rPr lang="ru-RU" sz="2400" smtClean="0"/>
              <a:t>–выплачиваемые из бюджета денежные средства, за исключением средств, являющихся источниками финансирования дефицита бюджета.</a:t>
            </a:r>
            <a:endParaRPr lang="ru-RU" smtClean="0"/>
          </a:p>
        </p:txBody>
      </p:sp>
      <p:sp>
        <p:nvSpPr>
          <p:cNvPr id="51203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1785938"/>
            <a:ext cx="8572500" cy="48117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smtClean="0"/>
              <a:t>Формирование расходов </a:t>
            </a:r>
            <a:r>
              <a:rPr lang="ru-RU" sz="2000" smtClean="0"/>
              <a:t>осуществляется в соответствии с </a:t>
            </a:r>
          </a:p>
          <a:p>
            <a:pPr eaLnBrk="1" hangingPunct="1">
              <a:buFontTx/>
              <a:buNone/>
            </a:pPr>
            <a:r>
              <a:rPr lang="ru-RU" sz="2000" smtClean="0"/>
              <a:t>расходными обязательствами, обусловленными </a:t>
            </a:r>
          </a:p>
          <a:p>
            <a:pPr eaLnBrk="1" hangingPunct="1">
              <a:buFontTx/>
              <a:buNone/>
            </a:pPr>
            <a:r>
              <a:rPr lang="ru-RU" sz="2000" smtClean="0"/>
              <a:t>установленным законодательством разграничением</a:t>
            </a:r>
          </a:p>
          <a:p>
            <a:pPr eaLnBrk="1" hangingPunct="1">
              <a:buFontTx/>
              <a:buNone/>
            </a:pPr>
            <a:r>
              <a:rPr lang="ru-RU" sz="2000" smtClean="0"/>
              <a:t>полномочий, исполнение которых должно происходить в </a:t>
            </a:r>
          </a:p>
          <a:p>
            <a:pPr eaLnBrk="1" hangingPunct="1">
              <a:buFontTx/>
              <a:buNone/>
            </a:pPr>
            <a:r>
              <a:rPr lang="ru-RU" sz="2000" smtClean="0"/>
              <a:t>очередном финансовом году за счет средств соответствующих</a:t>
            </a:r>
          </a:p>
          <a:p>
            <a:pPr eaLnBrk="1" hangingPunct="1">
              <a:buFontTx/>
              <a:buNone/>
            </a:pPr>
            <a:r>
              <a:rPr lang="ru-RU" sz="2000" smtClean="0"/>
              <a:t>бюджетов.</a:t>
            </a:r>
          </a:p>
          <a:p>
            <a:pPr eaLnBrk="1" hangingPunct="1">
              <a:buFontTx/>
              <a:buNone/>
            </a:pPr>
            <a:endParaRPr lang="ru-RU" sz="2000" b="1" smtClean="0"/>
          </a:p>
          <a:p>
            <a:pPr eaLnBrk="1" hangingPunct="1">
              <a:buFontTx/>
              <a:buNone/>
            </a:pPr>
            <a:r>
              <a:rPr lang="ru-RU" sz="2000" b="1" smtClean="0"/>
              <a:t>Принципы формирования расходов бюджета:                            </a:t>
            </a:r>
            <a:endParaRPr lang="ru-RU" sz="2000" smtClean="0"/>
          </a:p>
          <a:p>
            <a:pPr eaLnBrk="1" hangingPunct="1"/>
            <a:r>
              <a:rPr lang="ru-RU" sz="2000" smtClean="0"/>
              <a:t>по разделам; </a:t>
            </a:r>
          </a:p>
          <a:p>
            <a:pPr eaLnBrk="1" hangingPunct="1"/>
            <a:r>
              <a:rPr lang="ru-RU" sz="2000" smtClean="0"/>
              <a:t>по ведомствам;</a:t>
            </a:r>
          </a:p>
          <a:p>
            <a:pPr eaLnBrk="1" hangingPunct="1"/>
            <a:r>
              <a:rPr lang="ru-RU" sz="2000" smtClean="0"/>
              <a:t>по муниципальным программам Окуловского района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1214438" y="0"/>
            <a:ext cx="7929562" cy="571500"/>
          </a:xfrm>
        </p:spPr>
        <p:txBody>
          <a:bodyPr/>
          <a:lstStyle/>
          <a:p>
            <a:pPr eaLnBrk="1" hangingPunct="1"/>
            <a:r>
              <a:rPr lang="ru-RU" sz="2400" b="1" smtClean="0"/>
              <a:t>Расходы бюджета направляются на:</a:t>
            </a:r>
          </a:p>
        </p:txBody>
      </p:sp>
      <p:pic>
        <p:nvPicPr>
          <p:cNvPr id="52227" name="Picture 4" descr="&amp;Mcy;&amp;Ucy;&amp;Ncy;&amp;Icy;&amp;TScy;&amp;Icy;&amp;Pcy;&amp;Acy;&amp;Lcy;&amp;SOFTcy;&amp;Ncy;&amp;Ycy;&amp;IEcy; &amp;Ocy;&amp;Bcy;&amp;Rcy;&amp;Acy;&amp;Zcy;&amp;Ocy;&amp;Vcy;&amp;Acy;&amp;Tcy;&amp;IEcy;&amp;Lcy;&amp;SOFTcy;&amp;Ncy;&amp;Ycy;&amp;IEcy; &amp;Ucy;&amp;CHcy;&amp;Rcy;&amp;IEcy;&amp;ZHcy;&amp;Dcy;&amp;IEcy;&amp;Ncy;&amp;Icy;&amp;YAcy;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571500"/>
            <a:ext cx="504825" cy="5715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1357290" y="642918"/>
            <a:ext cx="7286676" cy="50006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sof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01.Общегосударственные расходы</a:t>
            </a:r>
            <a:endParaRPr lang="ru-RU" sz="1600" dirty="0"/>
          </a:p>
        </p:txBody>
      </p:sp>
      <p:pic>
        <p:nvPicPr>
          <p:cNvPr id="52231" name="Picture 5" descr="http://cs323722.vk.me/v323722219/4a4b/EHy45HekOA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430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357290" y="1214422"/>
            <a:ext cx="7286676" cy="50006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sof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02. Национальная оборона</a:t>
            </a:r>
            <a:endParaRPr lang="ru-RU" sz="1600" dirty="0"/>
          </a:p>
        </p:txBody>
      </p:sp>
      <p:pic>
        <p:nvPicPr>
          <p:cNvPr id="52235" name="Picture 6" descr="http://www.iapress-line.ru/media/k2/items/cache/0fbcfb9434d3eadce7b6481e626ac071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14500"/>
            <a:ext cx="5715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357290" y="1785926"/>
            <a:ext cx="7286676" cy="50006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sof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03.Нацональная безопасность и правоохранительная </a:t>
            </a:r>
          </a:p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     деятельность</a:t>
            </a:r>
            <a:endParaRPr lang="ru-RU" sz="1600" dirty="0"/>
          </a:p>
        </p:txBody>
      </p:sp>
      <p:pic>
        <p:nvPicPr>
          <p:cNvPr id="5223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214563"/>
            <a:ext cx="5715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357290" y="2357430"/>
            <a:ext cx="7286676" cy="50006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sof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04.Национальная экономика</a:t>
            </a:r>
            <a:endParaRPr lang="ru-RU" sz="1600" dirty="0"/>
          </a:p>
        </p:txBody>
      </p:sp>
      <p:pic>
        <p:nvPicPr>
          <p:cNvPr id="52243" name="Picture 8" descr="j02054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928938"/>
            <a:ext cx="50006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357290" y="2928934"/>
            <a:ext cx="7286676" cy="50006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sof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05.Жилищно – коммунальное хозяйство</a:t>
            </a:r>
            <a:endParaRPr lang="ru-RU" sz="1600" dirty="0"/>
          </a:p>
        </p:txBody>
      </p:sp>
      <p:pic>
        <p:nvPicPr>
          <p:cNvPr id="52247" name="Picture 9" descr="j030125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4290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357290" y="3500438"/>
            <a:ext cx="7286676" cy="50006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sof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07.Образование</a:t>
            </a:r>
            <a:endParaRPr lang="ru-RU" sz="1600" dirty="0"/>
          </a:p>
        </p:txBody>
      </p:sp>
      <p:pic>
        <p:nvPicPr>
          <p:cNvPr id="52251" name="Picture 10" descr="j02165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000500"/>
            <a:ext cx="5000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357290" y="4071942"/>
            <a:ext cx="7286676" cy="50006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sof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08.Культура и кинематография</a:t>
            </a:r>
            <a:endParaRPr lang="ru-RU" sz="1600" dirty="0"/>
          </a:p>
        </p:txBody>
      </p:sp>
      <p:pic>
        <p:nvPicPr>
          <p:cNvPr id="52255" name="Picture 11" descr="&amp;Acy;&amp;dcy;&amp;mcy;&amp;icy;&amp;ncy;&amp;icy;&amp;scy;&amp;tcy;&amp;rcy;&amp;acy;&amp;tscy;&amp;icy;&amp;yacy; &amp;Tcy;&amp;acy;&amp;mcy;&amp;acy;&amp;lcy;&amp;icy;&amp;ncy;&amp;scy;&amp;kcy;&amp;ocy;&amp;gcy;&amp;ocy; &amp;rcy;&amp;acy;&amp;jcy;&amp;ocy;&amp;ncy;&amp;acy;. &amp;Vcy;&amp;scy;&amp;iecy;&amp;mcy; &amp;pcy;&amp;ocy;&amp;lcy;&amp;ucy;&amp;chcy;&amp;acy;&amp;tcy;&amp;iecy;&amp;lcy;&amp;yacy;&amp;mcy; &amp;dcy;&amp;iecy;&amp;tcy;&amp;scy;&amp;kcy;&amp;icy;&amp;khcy; &amp;pcy;&amp;ocy;&amp;scy;&amp;ocy;&amp;bcy;&amp;icy;&amp;jcy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572000"/>
            <a:ext cx="5715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1357290" y="4643446"/>
            <a:ext cx="7286676" cy="50006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sof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10.Социальная политика</a:t>
            </a:r>
            <a:endParaRPr lang="ru-RU" sz="1600" dirty="0"/>
          </a:p>
        </p:txBody>
      </p:sp>
      <p:pic>
        <p:nvPicPr>
          <p:cNvPr id="52259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1435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1357290" y="5214950"/>
            <a:ext cx="7286676" cy="50006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sof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11.Физическая культура и спорт</a:t>
            </a:r>
            <a:endParaRPr lang="ru-RU" sz="1600" dirty="0"/>
          </a:p>
        </p:txBody>
      </p:sp>
      <p:pic>
        <p:nvPicPr>
          <p:cNvPr id="52263" name="Picture 15" descr="&amp;Pcy;&amp;rcy;&amp;ocy;&amp;tscy;&amp;iecy;&amp;ncy;&amp;tcy;&amp;ycy; &amp;shcy;&amp;icy;&amp;rcy;&amp;ocy;&amp;kcy;&amp;ocy; &amp;icy;&amp;scy;&amp;pcy;&amp;ocy;&amp;lcy;&amp;softcy;&amp;zcy;&amp;ocy;&amp;vcy;&amp;acy;&amp;lcy;&amp;icy;&amp;scy;&amp;softcy; &amp;vcy; &amp;Dcy;&amp;rcy;&amp;iecy;&amp;vcy;&amp;ncy;&amp;iecy;&amp;mcy; &amp;Rcy;&amp;icy;&amp;mcy;&amp;iecy; - &amp;Fcy;&amp;ocy;&amp;tcy;&amp;ocy; 8602/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5643563"/>
            <a:ext cx="5715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1357290" y="5786454"/>
            <a:ext cx="7286676" cy="50006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sof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tx1"/>
                </a:solidFill>
              </a:rPr>
              <a:t>13.Обслуживание государственного и муниципального долга</a:t>
            </a:r>
            <a:endParaRPr lang="ru-RU" sz="1600" dirty="0"/>
          </a:p>
        </p:txBody>
      </p:sp>
      <p:pic>
        <p:nvPicPr>
          <p:cNvPr id="52267" name="Picture 16" descr="&amp;Kcy;&amp;acy;&amp;kcy; &amp;pcy;&amp;ocy;&amp;lcy;&amp;ucy;&amp;chcy;&amp;icy;&amp;tcy;&amp;softcy; &amp;kcy;&amp;rcy;&amp;iecy;&amp;dcy;&amp;icy;&amp;tcy; &amp;ncy;&amp;acy;&amp;lcy;&amp;icy;&amp;chcy;&amp;ncy;&amp;ycy;&amp;mcy;&amp;icy; &amp;dcy;&amp;iecy;&amp;ncy;&amp;softcy;&amp;gcy;&amp;acy;&amp;mcy;&amp;icy;? &quot; WellNews - &amp;khcy;&amp;ocy;&amp;rcy;&amp;ocy;&amp;shcy;&amp;icy;&amp;iecy; &amp;ncy;&amp;ocy;&amp;vcy;&amp;ocy;&amp;scy;&amp;tcy;&amp;icy;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2865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1357290" y="6357934"/>
            <a:ext cx="7286676" cy="50006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sof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</a:rPr>
              <a:t>14.Межбюджетные трансферты бюджетам субъектов Российской</a:t>
            </a:r>
          </a:p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</a:rPr>
              <a:t>     Федерации и муниципальных образований общего характера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501063" cy="642938"/>
          </a:xfrm>
        </p:spPr>
        <p:txBody>
          <a:bodyPr/>
          <a:lstStyle/>
          <a:p>
            <a:pPr algn="ctr" eaLnBrk="1" hangingPunct="1"/>
            <a:r>
              <a:rPr lang="ru-RU" sz="2400" b="1" smtClean="0"/>
              <a:t>Исполнение бюджета по расходам предусматривает</a:t>
            </a:r>
          </a:p>
        </p:txBody>
      </p:sp>
      <p:sp>
        <p:nvSpPr>
          <p:cNvPr id="53251" name="Содержимое 2"/>
          <p:cNvSpPr>
            <a:spLocks noGrp="1"/>
          </p:cNvSpPr>
          <p:nvPr>
            <p:ph sz="quarter" idx="1"/>
          </p:nvPr>
        </p:nvSpPr>
        <p:spPr>
          <a:xfrm>
            <a:off x="5072063" y="6551613"/>
            <a:ext cx="3857625" cy="46037"/>
          </a:xfrm>
        </p:spPr>
        <p:txBody>
          <a:bodyPr/>
          <a:lstStyle/>
          <a:p>
            <a:pPr eaLnBrk="1" hangingPunct="1"/>
            <a:endParaRPr lang="ru-RU" sz="1200" smtClean="0"/>
          </a:p>
        </p:txBody>
      </p:sp>
      <p:sp>
        <p:nvSpPr>
          <p:cNvPr id="4" name="Овал 3"/>
          <p:cNvSpPr/>
          <p:nvPr/>
        </p:nvSpPr>
        <p:spPr>
          <a:xfrm>
            <a:off x="5572132" y="5214950"/>
            <a:ext cx="3357586" cy="1214446"/>
          </a:xfrm>
          <a:prstGeom prst="ellipse">
            <a:avLst/>
          </a:prstGeom>
          <a:gradFill>
            <a:gsLst>
              <a:gs pos="32000">
                <a:srgbClr val="66FF33"/>
              </a:gs>
              <a:gs pos="51000">
                <a:srgbClr val="FFFF00"/>
              </a:gs>
              <a:gs pos="100000">
                <a:srgbClr val="00CC00"/>
              </a:gs>
            </a:gsLst>
            <a:lin ang="3000000" scaled="0"/>
          </a:gradFill>
          <a:ln>
            <a:noFill/>
          </a:ln>
          <a:scene3d>
            <a:camera prst="orthographicFront"/>
            <a:lightRig rig="soft" dir="t"/>
          </a:scene3d>
          <a:sp3d>
            <a:bevelT w="254000" h="2540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подтверждение исполнения денежных обязательств</a:t>
            </a:r>
          </a:p>
        </p:txBody>
      </p:sp>
      <p:sp>
        <p:nvSpPr>
          <p:cNvPr id="5" name="Овал 4"/>
          <p:cNvSpPr/>
          <p:nvPr/>
        </p:nvSpPr>
        <p:spPr>
          <a:xfrm>
            <a:off x="285720" y="857232"/>
            <a:ext cx="3143272" cy="1214446"/>
          </a:xfrm>
          <a:prstGeom prst="ellipse">
            <a:avLst/>
          </a:prstGeom>
          <a:gradFill>
            <a:gsLst>
              <a:gs pos="32000">
                <a:srgbClr val="66FF33"/>
              </a:gs>
              <a:gs pos="51000">
                <a:srgbClr val="FFFF00"/>
              </a:gs>
              <a:gs pos="100000">
                <a:srgbClr val="00CC00"/>
              </a:gs>
            </a:gsLst>
            <a:lin ang="3600000" scaled="0"/>
          </a:gradFill>
          <a:ln>
            <a:noFill/>
          </a:ln>
          <a:scene3d>
            <a:camera prst="orthographicFront"/>
            <a:lightRig rig="soft" dir="t"/>
          </a:scene3d>
          <a:sp3d>
            <a:bevelT w="254000" h="2540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принятие бюджетных обязательств</a:t>
            </a:r>
          </a:p>
        </p:txBody>
      </p:sp>
      <p:sp>
        <p:nvSpPr>
          <p:cNvPr id="6" name="Овал 5"/>
          <p:cNvSpPr/>
          <p:nvPr/>
        </p:nvSpPr>
        <p:spPr>
          <a:xfrm>
            <a:off x="2000232" y="2285992"/>
            <a:ext cx="3357586" cy="1214446"/>
          </a:xfrm>
          <a:prstGeom prst="ellipse">
            <a:avLst/>
          </a:prstGeom>
          <a:gradFill>
            <a:gsLst>
              <a:gs pos="32000">
                <a:srgbClr val="66FF33"/>
              </a:gs>
              <a:gs pos="51000">
                <a:srgbClr val="FFFF00"/>
              </a:gs>
              <a:gs pos="100000">
                <a:srgbClr val="00CC00"/>
              </a:gs>
            </a:gsLst>
            <a:lin ang="3000000" scaled="0"/>
          </a:gradFill>
          <a:ln>
            <a:noFill/>
          </a:ln>
          <a:scene3d>
            <a:camera prst="orthographicFront"/>
            <a:lightRig rig="soft" dir="t"/>
          </a:scene3d>
          <a:sp3d>
            <a:bevelT w="254000" h="2540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подтверждение денежных обязательств</a:t>
            </a:r>
          </a:p>
        </p:txBody>
      </p:sp>
      <p:sp>
        <p:nvSpPr>
          <p:cNvPr id="7" name="Овал 6"/>
          <p:cNvSpPr/>
          <p:nvPr/>
        </p:nvSpPr>
        <p:spPr>
          <a:xfrm>
            <a:off x="3786182" y="3714752"/>
            <a:ext cx="3500462" cy="1214446"/>
          </a:xfrm>
          <a:prstGeom prst="ellipse">
            <a:avLst/>
          </a:prstGeom>
          <a:gradFill>
            <a:gsLst>
              <a:gs pos="32000">
                <a:srgbClr val="66FF33"/>
              </a:gs>
              <a:gs pos="51000">
                <a:srgbClr val="FFFF00"/>
              </a:gs>
              <a:gs pos="100000">
                <a:srgbClr val="00CC00"/>
              </a:gs>
            </a:gsLst>
            <a:lin ang="3000000" scaled="0"/>
          </a:gradFill>
          <a:ln>
            <a:noFill/>
          </a:ln>
          <a:scene3d>
            <a:camera prst="orthographicFront"/>
            <a:lightRig rig="soft" dir="t"/>
          </a:scene3d>
          <a:sp3d>
            <a:bevelT w="254000" h="2540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санкционирование оплаты денежных обязательств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2429669" y="2213769"/>
            <a:ext cx="428625" cy="1587"/>
          </a:xfrm>
          <a:prstGeom prst="straightConnector1">
            <a:avLst/>
          </a:prstGeom>
          <a:ln w="635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4418013" y="3582988"/>
            <a:ext cx="463550" cy="12700"/>
          </a:xfrm>
          <a:prstGeom prst="straightConnector1">
            <a:avLst/>
          </a:prstGeom>
          <a:ln w="635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5821363" y="5108575"/>
            <a:ext cx="501650" cy="0"/>
          </a:xfrm>
          <a:prstGeom prst="straightConnector1">
            <a:avLst/>
          </a:prstGeom>
          <a:ln w="635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2" name="Содержимое 2"/>
          <p:cNvSpPr>
            <a:spLocks noGrp="1"/>
          </p:cNvSpPr>
          <p:nvPr>
            <p:ph sz="quarter" idx="1"/>
          </p:nvPr>
        </p:nvSpPr>
        <p:spPr>
          <a:xfrm>
            <a:off x="1285875" y="2857500"/>
            <a:ext cx="7400925" cy="37147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2050" name="Object 8"/>
          <p:cNvGraphicFramePr>
            <a:graphicFrameLocks noChangeAspect="1"/>
          </p:cNvGraphicFramePr>
          <p:nvPr/>
        </p:nvGraphicFramePr>
        <p:xfrm>
          <a:off x="214313" y="0"/>
          <a:ext cx="8786812" cy="521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Документ" r:id="rId3" imgW="19001880" imgH="12466800" progId="Word.Document.12">
                  <p:embed/>
                </p:oleObj>
              </mc:Choice>
              <mc:Fallback>
                <p:oleObj name="Документ" r:id="rId3" imgW="19001880" imgH="12466800" progId="Word.Document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0"/>
                        <a:ext cx="8786812" cy="521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285750" y="5214938"/>
            <a:ext cx="4071938" cy="1000125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</a:rPr>
              <a:t>При превышении расходов над доходами принимается решение об источниках покрытия дефицита (например,   использовать   имеющиеся накопления, остатки средств на счёте бюджета, взять в долг).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3" y="5214938"/>
            <a:ext cx="4000500" cy="1000125"/>
          </a:xfrm>
          <a:prstGeom prst="roundRect">
            <a:avLst/>
          </a:prstGeom>
          <a:solidFill>
            <a:srgbClr val="A0E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</a:rPr>
              <a:t>При превышении доходов над расходами принимается решение, как их использовать (например, накапливать резервы, остатки средств на счёте бюджета, погашать долг).</a:t>
            </a: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bject 3"/>
          <p:cNvSpPr>
            <a:spLocks noChangeArrowheads="1"/>
          </p:cNvSpPr>
          <p:nvPr/>
        </p:nvSpPr>
        <p:spPr bwMode="auto">
          <a:xfrm>
            <a:off x="277813" y="1517650"/>
            <a:ext cx="4205287" cy="31972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4275" name="object 4"/>
          <p:cNvSpPr>
            <a:spLocks noChangeArrowheads="1"/>
          </p:cNvSpPr>
          <p:nvPr/>
        </p:nvSpPr>
        <p:spPr bwMode="auto">
          <a:xfrm>
            <a:off x="392113" y="1071563"/>
            <a:ext cx="3963987" cy="121443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4276" name="object 5"/>
          <p:cNvSpPr>
            <a:spLocks noChangeArrowheads="1"/>
          </p:cNvSpPr>
          <p:nvPr/>
        </p:nvSpPr>
        <p:spPr bwMode="auto">
          <a:xfrm>
            <a:off x="1497013" y="1320800"/>
            <a:ext cx="1722437" cy="6794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object 6"/>
          <p:cNvSpPr txBox="1"/>
          <p:nvPr/>
        </p:nvSpPr>
        <p:spPr>
          <a:xfrm>
            <a:off x="1285875" y="1400175"/>
            <a:ext cx="2143125" cy="39370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2400" b="1">
                <a:solidFill>
                  <a:srgbClr val="FFFFFF"/>
                </a:solidFill>
                <a:cs typeface="Calibri"/>
              </a:rPr>
              <a:t>Д</a:t>
            </a:r>
            <a:r>
              <a:rPr sz="2400" b="1" spc="-55">
                <a:solidFill>
                  <a:srgbClr val="FFFFFF"/>
                </a:solidFill>
                <a:cs typeface="Calibri"/>
              </a:rPr>
              <a:t>Е</a:t>
            </a:r>
            <a:r>
              <a:rPr sz="2400" b="1">
                <a:solidFill>
                  <a:srgbClr val="FFFFFF"/>
                </a:solidFill>
                <a:cs typeface="Calibri"/>
              </a:rPr>
              <a:t>ФИЦИТ</a:t>
            </a:r>
            <a:endParaRPr sz="2400">
              <a:cs typeface="Calibri"/>
            </a:endParaRPr>
          </a:p>
        </p:txBody>
      </p:sp>
      <p:sp>
        <p:nvSpPr>
          <p:cNvPr id="54278" name="object 7"/>
          <p:cNvSpPr>
            <a:spLocks noChangeArrowheads="1"/>
          </p:cNvSpPr>
          <p:nvPr/>
        </p:nvSpPr>
        <p:spPr bwMode="auto">
          <a:xfrm>
            <a:off x="2813050" y="1320800"/>
            <a:ext cx="474663" cy="6794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4279" name="object 8"/>
          <p:cNvSpPr>
            <a:spLocks noChangeArrowheads="1"/>
          </p:cNvSpPr>
          <p:nvPr/>
        </p:nvSpPr>
        <p:spPr bwMode="auto">
          <a:xfrm>
            <a:off x="4668838" y="1520825"/>
            <a:ext cx="4208462" cy="326548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4280" name="object 9"/>
          <p:cNvSpPr>
            <a:spLocks noChangeArrowheads="1"/>
          </p:cNvSpPr>
          <p:nvPr/>
        </p:nvSpPr>
        <p:spPr bwMode="auto">
          <a:xfrm>
            <a:off x="4835525" y="1143000"/>
            <a:ext cx="3949700" cy="107156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4281" name="object 10"/>
          <p:cNvSpPr>
            <a:spLocks noChangeArrowheads="1"/>
          </p:cNvSpPr>
          <p:nvPr/>
        </p:nvSpPr>
        <p:spPr bwMode="auto">
          <a:xfrm>
            <a:off x="5829300" y="1325563"/>
            <a:ext cx="1933575" cy="67945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" name="object 11"/>
          <p:cNvSpPr txBox="1"/>
          <p:nvPr/>
        </p:nvSpPr>
        <p:spPr>
          <a:xfrm>
            <a:off x="5786438" y="1404938"/>
            <a:ext cx="1776412" cy="393700"/>
          </a:xfrm>
          <a:prstGeom prst="rect">
            <a:avLst/>
          </a:prstGeom>
        </p:spPr>
        <p:txBody>
          <a:bodyPr lIns="0" tIns="0" rIns="0" bIns="0"/>
          <a:lstStyle/>
          <a:p>
            <a:pPr marL="12700">
              <a:defRPr/>
            </a:pPr>
            <a:r>
              <a:rPr sz="2400" b="1">
                <a:solidFill>
                  <a:srgbClr val="FFFFFF"/>
                </a:solidFill>
                <a:cs typeface="Calibri"/>
              </a:rPr>
              <a:t>ПРОФ</a:t>
            </a:r>
            <a:r>
              <a:rPr sz="2400" b="1" spc="-10">
                <a:solidFill>
                  <a:srgbClr val="FFFFFF"/>
                </a:solidFill>
                <a:cs typeface="Calibri"/>
              </a:rPr>
              <a:t>И</a:t>
            </a:r>
            <a:r>
              <a:rPr sz="2400" b="1">
                <a:solidFill>
                  <a:srgbClr val="FFFFFF"/>
                </a:solidFill>
                <a:cs typeface="Calibri"/>
              </a:rPr>
              <a:t>ЦИТ</a:t>
            </a:r>
            <a:endParaRPr sz="2400">
              <a:cs typeface="Calibri"/>
            </a:endParaRPr>
          </a:p>
        </p:txBody>
      </p:sp>
      <p:sp>
        <p:nvSpPr>
          <p:cNvPr id="54283" name="object 12"/>
          <p:cNvSpPr>
            <a:spLocks noChangeArrowheads="1"/>
          </p:cNvSpPr>
          <p:nvPr/>
        </p:nvSpPr>
        <p:spPr bwMode="auto">
          <a:xfrm>
            <a:off x="7358063" y="1325563"/>
            <a:ext cx="473075" cy="6794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4284" name="object 13"/>
          <p:cNvSpPr>
            <a:spLocks noChangeArrowheads="1"/>
          </p:cNvSpPr>
          <p:nvPr/>
        </p:nvSpPr>
        <p:spPr bwMode="auto">
          <a:xfrm>
            <a:off x="452438" y="2093913"/>
            <a:ext cx="3783012" cy="112077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4285" name="object 14"/>
          <p:cNvSpPr>
            <a:spLocks noChangeArrowheads="1"/>
          </p:cNvSpPr>
          <p:nvPr/>
        </p:nvSpPr>
        <p:spPr bwMode="auto">
          <a:xfrm>
            <a:off x="444500" y="3357563"/>
            <a:ext cx="3781425" cy="11430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" name="object 15"/>
          <p:cNvSpPr txBox="1"/>
          <p:nvPr/>
        </p:nvSpPr>
        <p:spPr>
          <a:xfrm>
            <a:off x="592138" y="2260600"/>
            <a:ext cx="2814637" cy="1162050"/>
          </a:xfrm>
          <a:prstGeom prst="rect">
            <a:avLst/>
          </a:prstGeom>
        </p:spPr>
        <p:txBody>
          <a:bodyPr lIns="0" tIns="0" rIns="0" bIns="0"/>
          <a:lstStyle/>
          <a:p>
            <a:pPr marL="20955">
              <a:defRPr/>
            </a:pPr>
            <a:r>
              <a:rPr sz="2200" b="1" spc="-15" dirty="0" err="1">
                <a:cs typeface="Calibri"/>
              </a:rPr>
              <a:t>Н</a:t>
            </a:r>
            <a:r>
              <a:rPr sz="2200" b="1" spc="-30" dirty="0" err="1">
                <a:cs typeface="Calibri"/>
              </a:rPr>
              <a:t>а</a:t>
            </a:r>
            <a:r>
              <a:rPr sz="2200" b="1" spc="-50" dirty="0" err="1">
                <a:cs typeface="Calibri"/>
              </a:rPr>
              <a:t>к</a:t>
            </a:r>
            <a:r>
              <a:rPr sz="2200" b="1" spc="-15" dirty="0" err="1">
                <a:cs typeface="Calibri"/>
              </a:rPr>
              <a:t>опленные</a:t>
            </a:r>
            <a:r>
              <a:rPr sz="2200" b="1" spc="45" dirty="0">
                <a:cs typeface="Calibri"/>
              </a:rPr>
              <a:t> </a:t>
            </a:r>
            <a:r>
              <a:rPr sz="2200" b="1" spc="-15" dirty="0" err="1">
                <a:cs typeface="Calibri"/>
              </a:rPr>
              <a:t>резе</a:t>
            </a:r>
            <a:r>
              <a:rPr sz="2200" b="1" spc="-25" dirty="0" err="1">
                <a:cs typeface="Calibri"/>
              </a:rPr>
              <a:t>р</a:t>
            </a:r>
            <a:r>
              <a:rPr sz="2200" b="1" spc="-15" dirty="0" err="1">
                <a:cs typeface="Calibri"/>
              </a:rPr>
              <a:t>вы</a:t>
            </a:r>
            <a:endParaRPr sz="2200" dirty="0">
              <a:cs typeface="Calibri"/>
            </a:endParaRPr>
          </a:p>
          <a:p>
            <a:pPr>
              <a:lnSpc>
                <a:spcPts val="650"/>
              </a:lnSpc>
              <a:spcBef>
                <a:spcPts val="14"/>
              </a:spcBef>
              <a:defRPr/>
            </a:pPr>
            <a:endParaRPr sz="650" dirty="0">
              <a:cs typeface="+mn-cs"/>
            </a:endParaRPr>
          </a:p>
          <a:p>
            <a:pPr>
              <a:lnSpc>
                <a:spcPts val="1000"/>
              </a:lnSpc>
              <a:defRPr/>
            </a:pPr>
            <a:endParaRPr sz="1000" dirty="0">
              <a:cs typeface="+mn-cs"/>
            </a:endParaRPr>
          </a:p>
          <a:p>
            <a:pPr>
              <a:lnSpc>
                <a:spcPts val="1000"/>
              </a:lnSpc>
              <a:defRPr/>
            </a:pPr>
            <a:endParaRPr sz="1000" dirty="0">
              <a:cs typeface="+mn-cs"/>
            </a:endParaRPr>
          </a:p>
          <a:p>
            <a:pPr>
              <a:lnSpc>
                <a:spcPts val="1000"/>
              </a:lnSpc>
              <a:defRPr/>
            </a:pPr>
            <a:endParaRPr sz="1000" dirty="0">
              <a:cs typeface="+mn-cs"/>
            </a:endParaRPr>
          </a:p>
          <a:p>
            <a:pPr marL="12700">
              <a:defRPr/>
            </a:pPr>
            <a:r>
              <a:rPr lang="ru-RU" sz="2200" b="1" spc="25" dirty="0">
                <a:cs typeface="Calibri"/>
              </a:rPr>
              <a:t>Муниципальный </a:t>
            </a:r>
            <a:r>
              <a:rPr sz="2200" b="1" spc="25">
                <a:cs typeface="Calibri"/>
              </a:rPr>
              <a:t> </a:t>
            </a:r>
            <a:r>
              <a:rPr sz="2200" b="1" spc="-35" dirty="0" err="1">
                <a:cs typeface="Calibri"/>
              </a:rPr>
              <a:t>д</a:t>
            </a:r>
            <a:r>
              <a:rPr sz="2200" b="1" spc="-60" dirty="0" err="1">
                <a:cs typeface="Calibri"/>
              </a:rPr>
              <a:t>о</a:t>
            </a:r>
            <a:r>
              <a:rPr sz="2200" b="1" spc="-10" dirty="0" err="1">
                <a:cs typeface="Calibri"/>
              </a:rPr>
              <a:t>лг</a:t>
            </a:r>
            <a:endParaRPr sz="2200" dirty="0">
              <a:cs typeface="Calibri"/>
            </a:endParaRPr>
          </a:p>
        </p:txBody>
      </p:sp>
      <p:sp>
        <p:nvSpPr>
          <p:cNvPr id="54287" name="object 16"/>
          <p:cNvSpPr>
            <a:spLocks noChangeArrowheads="1"/>
          </p:cNvSpPr>
          <p:nvPr/>
        </p:nvSpPr>
        <p:spPr bwMode="auto">
          <a:xfrm>
            <a:off x="3500438" y="2286000"/>
            <a:ext cx="428625" cy="71437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4288" name="object 17"/>
          <p:cNvSpPr>
            <a:spLocks noChangeArrowheads="1"/>
          </p:cNvSpPr>
          <p:nvPr/>
        </p:nvSpPr>
        <p:spPr bwMode="auto">
          <a:xfrm>
            <a:off x="3500438" y="3571875"/>
            <a:ext cx="428625" cy="6858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4289" name="object 18"/>
          <p:cNvSpPr>
            <a:spLocks noChangeArrowheads="1"/>
          </p:cNvSpPr>
          <p:nvPr/>
        </p:nvSpPr>
        <p:spPr bwMode="auto">
          <a:xfrm>
            <a:off x="4918075" y="2093913"/>
            <a:ext cx="3725863" cy="112077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4290" name="object 19"/>
          <p:cNvSpPr>
            <a:spLocks noChangeArrowheads="1"/>
          </p:cNvSpPr>
          <p:nvPr/>
        </p:nvSpPr>
        <p:spPr bwMode="auto">
          <a:xfrm>
            <a:off x="4857750" y="3357563"/>
            <a:ext cx="3783013" cy="114300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" name="object 20"/>
          <p:cNvSpPr txBox="1"/>
          <p:nvPr/>
        </p:nvSpPr>
        <p:spPr>
          <a:xfrm>
            <a:off x="5057775" y="2260600"/>
            <a:ext cx="2813050" cy="1162050"/>
          </a:xfrm>
          <a:prstGeom prst="rect">
            <a:avLst/>
          </a:prstGeom>
        </p:spPr>
        <p:txBody>
          <a:bodyPr lIns="0" tIns="0" rIns="0" bIns="0"/>
          <a:lstStyle/>
          <a:p>
            <a:pPr marL="20955">
              <a:defRPr/>
            </a:pPr>
            <a:r>
              <a:rPr sz="2200" b="1" spc="-15">
                <a:cs typeface="Calibri"/>
              </a:rPr>
              <a:t>Н</a:t>
            </a:r>
            <a:r>
              <a:rPr sz="2200" b="1" spc="-30">
                <a:cs typeface="Calibri"/>
              </a:rPr>
              <a:t>а</a:t>
            </a:r>
            <a:r>
              <a:rPr sz="2200" b="1" spc="-50">
                <a:cs typeface="Calibri"/>
              </a:rPr>
              <a:t>к</a:t>
            </a:r>
            <a:r>
              <a:rPr sz="2200" b="1" spc="-15">
                <a:cs typeface="Calibri"/>
              </a:rPr>
              <a:t>опленные</a:t>
            </a:r>
            <a:r>
              <a:rPr sz="2200" b="1" spc="45">
                <a:cs typeface="Calibri"/>
              </a:rPr>
              <a:t> </a:t>
            </a:r>
            <a:r>
              <a:rPr sz="2200" b="1" spc="-15">
                <a:cs typeface="Calibri"/>
              </a:rPr>
              <a:t>резе</a:t>
            </a:r>
            <a:r>
              <a:rPr sz="2200" b="1" spc="-25">
                <a:cs typeface="Calibri"/>
              </a:rPr>
              <a:t>р</a:t>
            </a:r>
            <a:r>
              <a:rPr sz="2200" b="1" spc="-15">
                <a:cs typeface="Calibri"/>
              </a:rPr>
              <a:t>вы</a:t>
            </a:r>
            <a:endParaRPr sz="2200">
              <a:cs typeface="Calibri"/>
            </a:endParaRPr>
          </a:p>
          <a:p>
            <a:pPr>
              <a:lnSpc>
                <a:spcPts val="650"/>
              </a:lnSpc>
              <a:spcBef>
                <a:spcPts val="14"/>
              </a:spcBef>
              <a:defRPr/>
            </a:pPr>
            <a:endParaRPr sz="650">
              <a:cs typeface="+mn-cs"/>
            </a:endParaRPr>
          </a:p>
          <a:p>
            <a:pPr>
              <a:lnSpc>
                <a:spcPts val="1000"/>
              </a:lnSpc>
              <a:defRPr/>
            </a:pPr>
            <a:endParaRPr sz="1000">
              <a:cs typeface="+mn-cs"/>
            </a:endParaRPr>
          </a:p>
          <a:p>
            <a:pPr>
              <a:lnSpc>
                <a:spcPts val="1000"/>
              </a:lnSpc>
              <a:defRPr/>
            </a:pPr>
            <a:endParaRPr sz="1000">
              <a:cs typeface="+mn-cs"/>
            </a:endParaRPr>
          </a:p>
          <a:p>
            <a:pPr>
              <a:lnSpc>
                <a:spcPts val="1000"/>
              </a:lnSpc>
              <a:defRPr/>
            </a:pPr>
            <a:endParaRPr sz="1000">
              <a:cs typeface="+mn-cs"/>
            </a:endParaRPr>
          </a:p>
          <a:p>
            <a:pPr marL="12700">
              <a:defRPr/>
            </a:pPr>
            <a:r>
              <a:rPr lang="ru-RU" sz="2200" b="1" spc="25" dirty="0">
                <a:cs typeface="Calibri"/>
              </a:rPr>
              <a:t>Муниципальный долг</a:t>
            </a:r>
            <a:r>
              <a:rPr sz="2200" b="1" spc="25">
                <a:cs typeface="Calibri"/>
              </a:rPr>
              <a:t> </a:t>
            </a:r>
            <a:endParaRPr sz="2200">
              <a:cs typeface="Calibri"/>
            </a:endParaRPr>
          </a:p>
        </p:txBody>
      </p:sp>
      <p:sp>
        <p:nvSpPr>
          <p:cNvPr id="54292" name="object 21"/>
          <p:cNvSpPr>
            <a:spLocks noChangeArrowheads="1"/>
          </p:cNvSpPr>
          <p:nvPr/>
        </p:nvSpPr>
        <p:spPr bwMode="auto">
          <a:xfrm>
            <a:off x="7929563" y="2357438"/>
            <a:ext cx="430212" cy="684212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4293" name="object 22"/>
          <p:cNvSpPr>
            <a:spLocks noChangeArrowheads="1"/>
          </p:cNvSpPr>
          <p:nvPr/>
        </p:nvSpPr>
        <p:spPr bwMode="auto">
          <a:xfrm>
            <a:off x="7929563" y="3500438"/>
            <a:ext cx="430212" cy="785812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4294" name="object 23"/>
          <p:cNvSpPr txBox="1">
            <a:spLocks noChangeArrowheads="1"/>
          </p:cNvSpPr>
          <p:nvPr/>
        </p:nvSpPr>
        <p:spPr bwMode="auto">
          <a:xfrm>
            <a:off x="536575" y="5072063"/>
            <a:ext cx="36322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FF0000"/>
                </a:solidFill>
                <a:cs typeface="Calibri" pitchFamily="34" charset="0"/>
              </a:rPr>
              <a:t>При дефицитном бюджете растет долг и (или) снижаются остатки средств (накопления)</a:t>
            </a:r>
            <a:endParaRPr lang="ru-RU" sz="2000">
              <a:cs typeface="Calibri" pitchFamily="34" charset="0"/>
            </a:endParaRPr>
          </a:p>
        </p:txBody>
      </p:sp>
      <p:sp>
        <p:nvSpPr>
          <p:cNvPr id="54295" name="object 24"/>
          <p:cNvSpPr txBox="1">
            <a:spLocks noChangeArrowheads="1"/>
          </p:cNvSpPr>
          <p:nvPr/>
        </p:nvSpPr>
        <p:spPr bwMode="auto">
          <a:xfrm>
            <a:off x="4835525" y="5072063"/>
            <a:ext cx="376713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00AF50"/>
                </a:solidFill>
                <a:cs typeface="Calibri" pitchFamily="34" charset="0"/>
              </a:rPr>
              <a:t>При профицитном бюджете снижается долг или (или) растут остатки средств (накопления)</a:t>
            </a:r>
            <a:endParaRPr lang="ru-RU" sz="2000">
              <a:cs typeface="Calibri" pitchFamily="34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0" y="285750"/>
            <a:ext cx="9144000" cy="65087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2800" b="1" dirty="0">
                <a:ea typeface="+mj-ea"/>
                <a:cs typeface="+mj-cs"/>
              </a:rPr>
              <a:t>Дефицит и </a:t>
            </a:r>
            <a:r>
              <a:rPr lang="ru-RU" sz="2800" b="1" dirty="0" err="1">
                <a:ea typeface="+mj-ea"/>
                <a:cs typeface="+mj-cs"/>
              </a:rPr>
              <a:t>профицит</a:t>
            </a:r>
            <a:endParaRPr lang="ru-RU" sz="2800" b="1" dirty="0">
              <a:ea typeface="+mj-ea"/>
              <a:cs typeface="+mj-cs"/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334673-13A1-4709-B4E5-C2A3384FFDD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57188" y="274638"/>
            <a:ext cx="8643937" cy="7969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dirty="0" smtClean="0"/>
              <a:t>АДМИНИСТРАТИВНО-ТЕРРИТОРИАЛЬНОЕ</a:t>
            </a:r>
            <a:r>
              <a:rPr lang="ru-RU" sz="2800" b="1" dirty="0" smtClean="0"/>
              <a:t> ДЕЛЕНИЕ ОКУЛОВСКОГО МУНИЦИПАЛЬНОГО РАЙОНА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625" y="1285875"/>
            <a:ext cx="3929063" cy="50720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625" y="1285875"/>
          <a:ext cx="3929063" cy="5160962"/>
        </p:xfrm>
        <a:graphic>
          <a:graphicData uri="http://schemas.openxmlformats.org/drawingml/2006/table">
            <a:tbl>
              <a:tblPr/>
              <a:tblGrid>
                <a:gridCol w="1031837"/>
                <a:gridCol w="2211902"/>
                <a:gridCol w="685324"/>
              </a:tblGrid>
              <a:tr h="78575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7030A0"/>
                          </a:solidFill>
                          <a:latin typeface="Times New Roman CYR"/>
                        </a:rPr>
                        <a:t>Численность постоянного населения (все население</a:t>
                      </a:r>
                      <a:r>
                        <a:rPr lang="ru-RU" sz="1600" b="1" i="0" u="none" strike="noStrike" dirty="0" smtClean="0">
                          <a:solidFill>
                            <a:srgbClr val="7030A0"/>
                          </a:solidFill>
                          <a:latin typeface="Times New Roman CYR"/>
                        </a:rPr>
                        <a:t>), человек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latin typeface="Times New Roman CYR"/>
                      </a:endParaRP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7030A0"/>
                          </a:solidFill>
                          <a:latin typeface="Times New Roman CYR"/>
                        </a:rPr>
                        <a:t>22 476</a:t>
                      </a:r>
                    </a:p>
                  </a:txBody>
                  <a:tcPr marL="5576" marR="5576" marT="55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7030A0"/>
                          </a:solidFill>
                          <a:latin typeface="Times New Roman CYR"/>
                        </a:rPr>
                        <a:t>в том числе: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 err="1">
                          <a:solidFill>
                            <a:srgbClr val="7030A0"/>
                          </a:solidFill>
                          <a:latin typeface="Times New Roman"/>
                        </a:rPr>
                        <a:t>Кулотинское</a:t>
                      </a:r>
                      <a:r>
                        <a:rPr lang="ru-RU" sz="16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 городское поселение    </a:t>
                      </a:r>
                      <a:r>
                        <a:rPr lang="ru-RU" sz="1600" b="1" i="0" u="none" strike="noStrike" dirty="0" smtClean="0">
                          <a:solidFill>
                            <a:srgbClr val="7030A0"/>
                          </a:solidFill>
                          <a:latin typeface="Times New Roman"/>
                        </a:rPr>
                        <a:t>    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5576" marR="5576" marT="55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7030A0"/>
                          </a:solidFill>
                          <a:latin typeface="Arial"/>
                        </a:rPr>
                        <a:t>2937</a:t>
                      </a:r>
                    </a:p>
                  </a:txBody>
                  <a:tcPr marL="5576" marR="5576" marT="55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7030A0"/>
                          </a:solidFill>
                          <a:latin typeface="Times New Roman CYR"/>
                        </a:rPr>
                        <a:t> 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 err="1">
                          <a:solidFill>
                            <a:srgbClr val="7030A0"/>
                          </a:solidFill>
                          <a:latin typeface="Times New Roman"/>
                        </a:rPr>
                        <a:t>Окуловское</a:t>
                      </a:r>
                      <a:r>
                        <a:rPr lang="ru-RU" sz="16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 городское поселение          </a:t>
                      </a:r>
                    </a:p>
                  </a:txBody>
                  <a:tcPr marL="5576" marR="5576" marT="55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7030A0"/>
                          </a:solidFill>
                          <a:latin typeface="Arial"/>
                        </a:rPr>
                        <a:t>11110</a:t>
                      </a:r>
                    </a:p>
                  </a:txBody>
                  <a:tcPr marL="5576" marR="5576" marT="55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7030A0"/>
                          </a:solidFill>
                          <a:latin typeface="Times New Roman CYR"/>
                        </a:rPr>
                        <a:t> 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Угловское городское поселение           </a:t>
                      </a:r>
                    </a:p>
                  </a:txBody>
                  <a:tcPr marL="5576" marR="5576" marT="55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7030A0"/>
                          </a:solidFill>
                          <a:latin typeface="Arial"/>
                        </a:rPr>
                        <a:t>3077</a:t>
                      </a:r>
                    </a:p>
                  </a:txBody>
                  <a:tcPr marL="5576" marR="5576" marT="55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7030A0"/>
                          </a:solidFill>
                          <a:latin typeface="Times New Roman CYR"/>
                        </a:rPr>
                        <a:t> 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 err="1">
                          <a:solidFill>
                            <a:srgbClr val="7030A0"/>
                          </a:solidFill>
                          <a:latin typeface="Times New Roman"/>
                        </a:rPr>
                        <a:t>Березовикское</a:t>
                      </a:r>
                      <a:r>
                        <a:rPr lang="ru-RU" sz="16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 сельское поселение        </a:t>
                      </a:r>
                    </a:p>
                  </a:txBody>
                  <a:tcPr marL="5576" marR="5576" marT="55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7030A0"/>
                          </a:solidFill>
                          <a:latin typeface="Arial"/>
                        </a:rPr>
                        <a:t>629</a:t>
                      </a:r>
                    </a:p>
                  </a:txBody>
                  <a:tcPr marL="5576" marR="5576" marT="55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7030A0"/>
                          </a:solidFill>
                          <a:latin typeface="Times New Roman CYR"/>
                        </a:rPr>
                        <a:t> 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 err="1">
                          <a:solidFill>
                            <a:srgbClr val="7030A0"/>
                          </a:solidFill>
                          <a:latin typeface="Times New Roman"/>
                        </a:rPr>
                        <a:t>Боровенковское</a:t>
                      </a:r>
                      <a:r>
                        <a:rPr lang="ru-RU" sz="16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 сельское поселение       </a:t>
                      </a:r>
                    </a:p>
                  </a:txBody>
                  <a:tcPr marL="5576" marR="5576" marT="55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7030A0"/>
                          </a:solidFill>
                          <a:latin typeface="Arial"/>
                        </a:rPr>
                        <a:t>2326</a:t>
                      </a:r>
                    </a:p>
                  </a:txBody>
                  <a:tcPr marL="5576" marR="5576" marT="55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7030A0"/>
                          </a:solidFill>
                          <a:latin typeface="Times New Roman CYR"/>
                        </a:rPr>
                        <a:t> 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 err="1">
                          <a:solidFill>
                            <a:srgbClr val="7030A0"/>
                          </a:solidFill>
                          <a:latin typeface="Times New Roman"/>
                        </a:rPr>
                        <a:t>Котовское</a:t>
                      </a:r>
                      <a:r>
                        <a:rPr lang="ru-RU" sz="16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 сельское поселение            </a:t>
                      </a:r>
                    </a:p>
                  </a:txBody>
                  <a:tcPr marL="5576" marR="5576" marT="55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7030A0"/>
                          </a:solidFill>
                          <a:latin typeface="Arial"/>
                        </a:rPr>
                        <a:t>1920</a:t>
                      </a:r>
                    </a:p>
                  </a:txBody>
                  <a:tcPr marL="5576" marR="5576" marT="55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7030A0"/>
                          </a:solidFill>
                          <a:latin typeface="Times New Roman CYR"/>
                        </a:rPr>
                        <a:t> </a:t>
                      </a:r>
                    </a:p>
                  </a:txBody>
                  <a:tcPr marL="5576" marR="5576" marT="55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Турбинное сельское поселение            </a:t>
                      </a:r>
                    </a:p>
                  </a:txBody>
                  <a:tcPr marL="5576" marR="5576" marT="55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7030A0"/>
                          </a:solidFill>
                          <a:latin typeface="Arial"/>
                        </a:rPr>
                        <a:t>477</a:t>
                      </a:r>
                    </a:p>
                  </a:txBody>
                  <a:tcPr marL="5576" marR="5576" marT="557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8953" name="Содержимое 7" descr="poselenie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1143000"/>
            <a:ext cx="4857750" cy="535781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/>
          <a:lstStyle/>
          <a:p>
            <a:pPr algn="ctr"/>
            <a:r>
              <a:rPr lang="ru-RU" sz="2400" b="1" smtClean="0"/>
              <a:t>Основные показатели социально-экономического развития Окуловского муниципального района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75" y="857250"/>
          <a:ext cx="8858251" cy="577691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00249"/>
                <a:gridCol w="1357312"/>
                <a:gridCol w="928687"/>
                <a:gridCol w="1000125"/>
                <a:gridCol w="1000125"/>
                <a:gridCol w="857250"/>
                <a:gridCol w="928687"/>
                <a:gridCol w="785816"/>
              </a:tblGrid>
              <a:tr h="428676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Показатели</a:t>
                      </a:r>
                      <a:endParaRPr lang="ru-RU" sz="1800" dirty="0"/>
                    </a:p>
                  </a:txBody>
                  <a:tcPr marL="91439" marR="91439" marT="45725" marB="45725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Единицы измерения</a:t>
                      </a:r>
                      <a:endParaRPr lang="ru-RU" sz="1800" dirty="0"/>
                    </a:p>
                  </a:txBody>
                  <a:tcPr marL="91439" marR="91439" marT="45725" marB="45725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Отчет</a:t>
                      </a:r>
                      <a:r>
                        <a:rPr lang="ru-RU" sz="1800" baseline="0" dirty="0" smtClean="0"/>
                        <a:t> 2014</a:t>
                      </a:r>
                      <a:endParaRPr lang="ru-RU" sz="1800" dirty="0"/>
                    </a:p>
                  </a:txBody>
                  <a:tcPr marL="91439" marR="91439" marT="45725" marB="45725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Отчет</a:t>
                      </a:r>
                      <a:r>
                        <a:rPr lang="ru-RU" sz="1800" baseline="0" dirty="0" smtClean="0"/>
                        <a:t> 2015</a:t>
                      </a:r>
                      <a:endParaRPr lang="ru-RU" sz="1800" dirty="0"/>
                    </a:p>
                  </a:txBody>
                  <a:tcPr marL="91439" marR="91439" marT="45725" marB="45725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Оценка 2016</a:t>
                      </a:r>
                      <a:endParaRPr lang="ru-RU" sz="1800" dirty="0"/>
                    </a:p>
                  </a:txBody>
                  <a:tcPr marL="91439" marR="91439" marT="45725" marB="45725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Прогноз</a:t>
                      </a:r>
                      <a:endParaRPr lang="ru-RU" sz="1800" dirty="0"/>
                    </a:p>
                  </a:txBody>
                  <a:tcPr marL="91439" marR="91439" marT="45725" marB="45725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14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2017</a:t>
                      </a:r>
                      <a:endParaRPr lang="ru-RU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2018</a:t>
                      </a:r>
                      <a:endParaRPr lang="ru-RU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2019</a:t>
                      </a:r>
                      <a:endParaRPr lang="ru-RU" sz="1800" dirty="0"/>
                    </a:p>
                  </a:txBody>
                  <a:tcPr marL="91439" marR="91439" marT="45725" marB="45725"/>
                </a:tc>
              </a:tr>
              <a:tr h="2790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/>
                        <a:t>Численность населения (среднегодовая)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тыс.чел.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23,40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23,10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22,50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22,05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21,90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21,50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</a:tr>
              <a:tr h="2573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/>
                        <a:t>Общий коэффициент рождаемости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число родившихся на 1000 человек населения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12,60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11,20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11,20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11,50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12,00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12,50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</a:tr>
              <a:tr h="4275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/>
                        <a:t>Валовой региональный продукт (в основных ценах соответствующих лет) - всего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млн. руб. 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3 756,00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4 252,00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4 775,00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5 013,75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5 264,44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5 527,67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</a:tr>
              <a:tr h="3672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/>
                        <a:t>Индекс физического объема валового регионального продукта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% к предыдущему году в сопоставимых ценах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100,40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113,20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112,30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105,00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105,00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105,00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</a:tr>
              <a:tr h="1954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/>
                        <a:t>Ввод в действие жилых домов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тыс. кв. м. в общей площади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6,07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6,30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7,20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7,20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7,20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7,20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</a:tr>
              <a:tr h="9533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/>
                        <a:t>Объем инвестиций в основной капитал за счет всех источников финансирования (без субъектов малого предпринимательства и объемов инвестиций, не наблюдаемых прямыми статистическими методами) - всего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млн. руб. 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607,00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426,20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439,00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450,00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510,00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560,00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</a:tr>
              <a:tr h="2018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/>
                        <a:t>Средний размер назначенных пенсий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руб.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10 222,11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11 305,64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11 682,72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12 206,23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12 803,67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13 427,04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</a:tr>
              <a:tr h="3672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/>
                        <a:t>Величина прожиточного минимума (в среднем на душу населения)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руб. в месяц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7 915,00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9 221,00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10 385,00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10 851,00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11 907,00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12 409,00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</a:tr>
              <a:tr h="4275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/>
                        <a:t>Среднемесячная номинальная начисленная заработная плата в целом по региону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тыс. руб.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22 353,30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23 293,60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24 667,93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25 876,66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27 299,88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28 828,68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</a:tr>
              <a:tr h="1987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/>
                        <a:t>Уровень безработицы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%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0,41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0,69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0,79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0,9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0,9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0,9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</a:tr>
              <a:tr h="3672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/>
                        <a:t>Фонд начисленной заработной платы всех работников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млн.руб. 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1 421,40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1 650,00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1 700,00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1 750,00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1 800,00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1 870,00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</a:tr>
              <a:tr h="3672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/>
                        <a:t>Текущие затраты на охрану окружающей среды 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в ценах соответствующих лет; млн. руб.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24,9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24,9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24,9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24,9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24,9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24,9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</a:tr>
              <a:tr h="5668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/>
                        <a:t>Инвестиции в основной капитал, направленные на охрану окружающей среды и рациональное использование природных ресурсов </a:t>
                      </a:r>
                      <a:endParaRPr lang="ru-RU" sz="900" b="1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в ценах соответствующих лет; млн. руб.</a:t>
                      </a:r>
                      <a:endParaRPr lang="ru-RU" sz="800" b="1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107,00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107,00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ru-RU" sz="1200" u="none" strike="noStrike" kern="1200" dirty="0"/>
                        <a:t>107,00</a:t>
                      </a:r>
                      <a:endParaRPr kumimoji="0" lang="ru-RU" sz="1200" b="0" i="0" u="none" strike="noStrike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107,00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/>
                        <a:t>107,00</a:t>
                      </a:r>
                      <a:endParaRPr lang="ru-RU" sz="1200" b="0" i="0" u="none" strike="noStrike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107,00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6" marB="0" anchor="ctr"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47663"/>
          </a:xfrm>
        </p:spPr>
        <p:txBody>
          <a:bodyPr/>
          <a:lstStyle/>
          <a:p>
            <a:pPr algn="ctr"/>
            <a:r>
              <a:rPr lang="ru-RU" sz="2400" b="1" smtClean="0"/>
              <a:t>Основные задачи бюджетной и налоговой политики</a:t>
            </a:r>
          </a:p>
        </p:txBody>
      </p:sp>
      <p:sp>
        <p:nvSpPr>
          <p:cNvPr id="56323" name="Содержимое 2"/>
          <p:cNvSpPr>
            <a:spLocks noGrp="1"/>
          </p:cNvSpPr>
          <p:nvPr>
            <p:ph sz="quarter" idx="1"/>
          </p:nvPr>
        </p:nvSpPr>
        <p:spPr>
          <a:xfrm>
            <a:off x="5786438" y="6111875"/>
            <a:ext cx="2900362" cy="44450"/>
          </a:xfrm>
        </p:spPr>
        <p:txBody>
          <a:bodyPr/>
          <a:lstStyle/>
          <a:p>
            <a:endParaRPr lang="ru-RU" sz="800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571480"/>
            <a:ext cx="7215238" cy="428628"/>
          </a:xfrm>
          <a:prstGeom prst="roundRect">
            <a:avLst/>
          </a:prstGeom>
          <a:solidFill>
            <a:srgbClr val="66FF33"/>
          </a:solidFill>
          <a:scene3d>
            <a:camera prst="orthographicFront"/>
            <a:lightRig rig="threePt" dir="t"/>
          </a:scene3d>
          <a:sp3d prstMaterial="plastic">
            <a:bevelT w="114300" h="1143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Обеспечение сбалансированности бюджета муниципального района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1071546"/>
            <a:ext cx="8072494" cy="428628"/>
          </a:xfrm>
          <a:prstGeom prst="roundRect">
            <a:avLst/>
          </a:prstGeom>
          <a:solidFill>
            <a:srgbClr val="66FF33"/>
          </a:solidFill>
          <a:scene3d>
            <a:camera prst="orthographicFront"/>
            <a:lightRig rig="threePt" dir="t"/>
          </a:scene3d>
          <a:sp3d prstMaterial="plastic">
            <a:bevelT w="114300" h="1143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Получение необходимого объема доходов бюджета муниципального района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1571612"/>
            <a:ext cx="7072362" cy="428628"/>
          </a:xfrm>
          <a:prstGeom prst="roundRect">
            <a:avLst/>
          </a:prstGeom>
          <a:solidFill>
            <a:srgbClr val="66FF33"/>
          </a:solidFill>
          <a:scene3d>
            <a:camera prst="orthographicFront"/>
            <a:lightRig rig="threePt" dir="t"/>
          </a:scene3d>
          <a:sp3d prstMaterial="plastic">
            <a:bevelT w="114300" h="1143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Поддержка предпринимательской и инвестиционной деятельности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2071678"/>
            <a:ext cx="6357982" cy="642942"/>
          </a:xfrm>
          <a:prstGeom prst="roundRect">
            <a:avLst/>
          </a:prstGeom>
          <a:solidFill>
            <a:srgbClr val="66FF33"/>
          </a:solidFill>
          <a:scene3d>
            <a:camera prst="orthographicFront"/>
            <a:lightRig rig="threePt" dir="t"/>
          </a:scene3d>
          <a:sp3d prstMaterial="plastic">
            <a:bevelT w="114300" h="1143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1800"/>
              </a:spcBef>
              <a:defRPr/>
            </a:pPr>
            <a:r>
              <a:rPr lang="ru-RU" b="1" dirty="0">
                <a:solidFill>
                  <a:schemeClr val="tx1"/>
                </a:solidFill>
              </a:rPr>
              <a:t>Интеграция процессов стратегического прогнозирования и бюджетного планирования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34" y="2786058"/>
            <a:ext cx="8001056" cy="428628"/>
          </a:xfrm>
          <a:prstGeom prst="roundRect">
            <a:avLst/>
          </a:prstGeom>
          <a:solidFill>
            <a:srgbClr val="66FF33"/>
          </a:solidFill>
          <a:scene3d>
            <a:camera prst="orthographicFront"/>
            <a:lightRig rig="threePt" dir="t"/>
          </a:scene3d>
          <a:sp3d prstMaterial="plastic">
            <a:bevelT w="114300" h="1143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spcBef>
                <a:spcPts val="1800"/>
              </a:spcBef>
              <a:defRPr/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Реализация указов Президента Российской Федерации от 7 мая 2012 года </a:t>
            </a:r>
            <a:endParaRPr lang="ru-RU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34" y="3286124"/>
            <a:ext cx="7858180" cy="571504"/>
          </a:xfrm>
          <a:prstGeom prst="roundRect">
            <a:avLst/>
          </a:prstGeom>
          <a:solidFill>
            <a:srgbClr val="66FF33"/>
          </a:solidFill>
          <a:scene3d>
            <a:camera prst="orthographicFront"/>
            <a:lightRig rig="threePt" dir="t"/>
          </a:scene3d>
          <a:sp3d prstMaterial="plastic">
            <a:bevelT w="114300" h="1143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spcBef>
                <a:spcPts val="1800"/>
              </a:spcBef>
              <a:defRPr/>
            </a:pPr>
            <a:r>
              <a:rPr lang="ru-RU" b="1" dirty="0">
                <a:solidFill>
                  <a:schemeClr val="tx1"/>
                </a:solidFill>
              </a:rPr>
              <a:t>Повышение эффективности бюджетных расходов на основе оценки достигнутых результатов</a:t>
            </a:r>
            <a:endParaRPr lang="ru-RU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34" y="3929066"/>
            <a:ext cx="7715304" cy="428628"/>
          </a:xfrm>
          <a:prstGeom prst="roundRect">
            <a:avLst/>
          </a:prstGeom>
          <a:solidFill>
            <a:srgbClr val="66FF33"/>
          </a:solidFill>
          <a:scene3d>
            <a:camera prst="orthographicFront"/>
            <a:lightRig rig="threePt" dir="t"/>
          </a:scene3d>
          <a:sp3d prstMaterial="plastic">
            <a:bevelT w="114300" h="1143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spcBef>
                <a:spcPts val="1800"/>
              </a:spcBef>
              <a:defRPr/>
            </a:pPr>
            <a:r>
              <a:rPr lang="ru-RU" b="1" dirty="0">
                <a:solidFill>
                  <a:schemeClr val="tx1"/>
                </a:solidFill>
              </a:rPr>
              <a:t>Оказание мер социальной поддержки с учетом критериев нуждаемости</a:t>
            </a:r>
            <a:endParaRPr lang="ru-RU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34" y="4429132"/>
            <a:ext cx="7215238" cy="642942"/>
          </a:xfrm>
          <a:prstGeom prst="roundRect">
            <a:avLst/>
          </a:prstGeom>
          <a:solidFill>
            <a:srgbClr val="66FF33"/>
          </a:solidFill>
          <a:scene3d>
            <a:camera prst="orthographicFront"/>
            <a:lightRig rig="threePt" dir="t"/>
          </a:scene3d>
          <a:sp3d prstMaterial="plastic">
            <a:bevelT w="114300" h="1143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spcBef>
                <a:spcPts val="1800"/>
              </a:spcBef>
              <a:defRPr/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Обеспечение открытости и прозрачности бюджета муниципального района и бюджетного процесса для граждан</a:t>
            </a:r>
            <a:endParaRPr lang="ru-RU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34" y="5143512"/>
            <a:ext cx="7715304" cy="357190"/>
          </a:xfrm>
          <a:prstGeom prst="roundRect">
            <a:avLst/>
          </a:prstGeom>
          <a:solidFill>
            <a:srgbClr val="66FF33"/>
          </a:solidFill>
          <a:scene3d>
            <a:camera prst="orthographicFront"/>
            <a:lightRig rig="threePt" dir="t"/>
          </a:scene3d>
          <a:sp3d prstMaterial="plastic">
            <a:bevelT w="114300" h="1143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spcBef>
                <a:spcPts val="1800"/>
              </a:spcBef>
              <a:defRPr/>
            </a:pPr>
            <a:r>
              <a:rPr lang="ru-RU" b="1" dirty="0">
                <a:solidFill>
                  <a:schemeClr val="tx1"/>
                </a:solidFill>
              </a:rPr>
              <a:t>Развитие системы внутреннего муниципального финансового контроля</a:t>
            </a:r>
            <a:endParaRPr lang="ru-RU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034" y="6143644"/>
            <a:ext cx="6929486" cy="571504"/>
          </a:xfrm>
          <a:prstGeom prst="roundRect">
            <a:avLst/>
          </a:prstGeom>
          <a:solidFill>
            <a:srgbClr val="66FF33"/>
          </a:solidFill>
          <a:scene3d>
            <a:camera prst="orthographicFront"/>
            <a:lightRig rig="threePt" dir="t"/>
          </a:scene3d>
          <a:sp3d prstMaterial="plastic">
            <a:bevelT w="114300" h="1143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Эффективное управление муниципальным долгом </a:t>
            </a:r>
            <a:r>
              <a:rPr lang="ru-RU" b="1" dirty="0" err="1">
                <a:solidFill>
                  <a:schemeClr val="tx1"/>
                </a:solidFill>
                <a:cs typeface="Times New Roman" pitchFamily="18" charset="0"/>
              </a:rPr>
              <a:t>Окуловского</a:t>
            </a: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 муниципального района</a:t>
            </a:r>
            <a:endParaRPr lang="ru-RU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034" y="5643578"/>
            <a:ext cx="6072230" cy="357190"/>
          </a:xfrm>
          <a:prstGeom prst="roundRect">
            <a:avLst/>
          </a:prstGeom>
          <a:solidFill>
            <a:srgbClr val="66FF33"/>
          </a:solidFill>
          <a:scene3d>
            <a:camera prst="orthographicFront"/>
            <a:lightRig rig="threePt" dir="t"/>
          </a:scene3d>
          <a:sp3d prstMaterial="plastic">
            <a:bevelT w="114300" h="1143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hangingPunct="0">
              <a:spcBef>
                <a:spcPts val="1800"/>
              </a:spcBef>
              <a:defRPr/>
            </a:pPr>
            <a:r>
              <a:rPr lang="ru-RU" b="1" dirty="0">
                <a:solidFill>
                  <a:schemeClr val="tx1"/>
                </a:solidFill>
                <a:cs typeface="Times New Roman" pitchFamily="18" charset="0"/>
              </a:rPr>
              <a:t>Совершенствование системы межбюджетных отношений</a:t>
            </a:r>
            <a:r>
              <a:rPr lang="ru-RU" b="1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786812" cy="1071563"/>
          </a:xfrm>
        </p:spPr>
        <p:txBody>
          <a:bodyPr/>
          <a:lstStyle/>
          <a:p>
            <a:pPr algn="ctr" eaLnBrk="1" hangingPunct="1"/>
            <a:r>
              <a:rPr lang="ru-RU" sz="2200" b="1" smtClean="0"/>
              <a:t> Основные параметры проекта консолидированного  бюджета Окуловского муниципального района </a:t>
            </a:r>
            <a:br>
              <a:rPr lang="ru-RU" sz="2200" b="1" smtClean="0"/>
            </a:br>
            <a:r>
              <a:rPr lang="ru-RU" sz="2200" b="1" smtClean="0"/>
              <a:t>на 2017 год и на плановый период 2018 и 2019 годов»</a:t>
            </a:r>
          </a:p>
        </p:txBody>
      </p:sp>
      <p:sp>
        <p:nvSpPr>
          <p:cNvPr id="57347" name="Содержимое 8"/>
          <p:cNvSpPr>
            <a:spLocks noGrp="1"/>
          </p:cNvSpPr>
          <p:nvPr>
            <p:ph sz="quarter" idx="1"/>
          </p:nvPr>
        </p:nvSpPr>
        <p:spPr>
          <a:xfrm flipV="1">
            <a:off x="3000375" y="6156325"/>
            <a:ext cx="5686425" cy="130175"/>
          </a:xfrm>
        </p:spPr>
        <p:txBody>
          <a:bodyPr/>
          <a:lstStyle/>
          <a:p>
            <a:endParaRPr lang="ru-RU" sz="80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88" y="2143125"/>
          <a:ext cx="8572500" cy="411956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464846"/>
                <a:gridCol w="816428"/>
                <a:gridCol w="1005197"/>
                <a:gridCol w="785813"/>
                <a:gridCol w="811355"/>
                <a:gridCol w="688861"/>
              </a:tblGrid>
              <a:tr h="107164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2015 отчет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2016 план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 </a:t>
                      </a: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</a:rPr>
                        <a:t>01.10.2016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2017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1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</a:t>
                      </a:r>
                      <a:r>
                        <a:rPr lang="ru-RU" sz="1800" dirty="0" smtClean="0"/>
                        <a:t>. Доходы, всего</a:t>
                      </a:r>
                      <a:endParaRPr lang="ru-RU" sz="18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641,1</a:t>
                      </a:r>
                      <a:endParaRPr lang="ru-RU" sz="14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623,1</a:t>
                      </a:r>
                      <a:endParaRPr lang="ru-RU" sz="14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646,0</a:t>
                      </a:r>
                      <a:endParaRPr lang="ru-RU" sz="14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625,8</a:t>
                      </a:r>
                      <a:endParaRPr lang="ru-RU" sz="14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626,5</a:t>
                      </a:r>
                      <a:endParaRPr lang="ru-RU" sz="14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44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них:</a:t>
                      </a:r>
                      <a:endParaRPr lang="ru-RU" sz="14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11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налоговые и неналоговые доходы</a:t>
                      </a:r>
                      <a:endParaRPr lang="ru-RU" sz="16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269,1</a:t>
                      </a:r>
                      <a:endParaRPr lang="ru-RU" sz="14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247,8</a:t>
                      </a:r>
                      <a:endParaRPr lang="ru-RU" sz="14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258,2</a:t>
                      </a:r>
                      <a:endParaRPr lang="ru-RU" sz="14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257,5</a:t>
                      </a:r>
                      <a:endParaRPr lang="ru-RU" sz="14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261,7</a:t>
                      </a:r>
                      <a:endParaRPr lang="ru-RU" sz="14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11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безвозмездные поступления</a:t>
                      </a:r>
                      <a:endParaRPr lang="ru-RU" sz="16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372,0</a:t>
                      </a:r>
                      <a:endParaRPr lang="ru-RU" sz="14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375,3</a:t>
                      </a:r>
                      <a:endParaRPr lang="ru-RU" sz="14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387,8</a:t>
                      </a:r>
                      <a:endParaRPr lang="ru-RU" sz="14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368,3</a:t>
                      </a:r>
                      <a:endParaRPr lang="ru-RU" sz="14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364,8</a:t>
                      </a:r>
                      <a:endParaRPr lang="ru-RU" sz="14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1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II</a:t>
                      </a:r>
                      <a:r>
                        <a:rPr lang="ru-RU" sz="1800" dirty="0" smtClean="0"/>
                        <a:t>. Расходы, всего</a:t>
                      </a:r>
                      <a:endParaRPr lang="ru-RU" sz="18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613,5</a:t>
                      </a:r>
                      <a:endParaRPr lang="ru-RU" sz="14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634,6</a:t>
                      </a:r>
                      <a:endParaRPr lang="ru-RU" sz="14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646,0</a:t>
                      </a:r>
                      <a:endParaRPr lang="ru-RU" sz="14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625,8</a:t>
                      </a:r>
                      <a:endParaRPr lang="ru-RU" sz="14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626,5</a:t>
                      </a:r>
                      <a:endParaRPr lang="ru-RU" sz="14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1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/>
                        <a:t>III. Дефицит (-), </a:t>
                      </a:r>
                      <a:r>
                        <a:rPr lang="ru-RU" sz="1800" kern="1200" dirty="0" err="1" smtClean="0"/>
                        <a:t>профицит</a:t>
                      </a:r>
                      <a:r>
                        <a:rPr lang="ru-RU" sz="1800" kern="1200" dirty="0" smtClean="0"/>
                        <a:t> (+)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/>
                        <a:t>+27,6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-11,5</a:t>
                      </a:r>
                      <a:endParaRPr lang="ru-RU" sz="14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9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err="1" smtClean="0"/>
                        <a:t>lV</a:t>
                      </a:r>
                      <a:r>
                        <a:rPr lang="ru-RU" sz="1800" kern="1200" dirty="0" smtClean="0"/>
                        <a:t>. Источники финансирования  дефицита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/>
                        <a:t>-27,6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+11,5</a:t>
                      </a:r>
                      <a:endParaRPr lang="ru-RU" sz="14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L="91439" marR="91439"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7413" name="object 2"/>
          <p:cNvSpPr>
            <a:spLocks noChangeArrowheads="1"/>
          </p:cNvSpPr>
          <p:nvPr/>
        </p:nvSpPr>
        <p:spPr bwMode="auto">
          <a:xfrm>
            <a:off x="214313" y="1285875"/>
            <a:ext cx="1571625" cy="15716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572375" y="1785938"/>
            <a:ext cx="1357313" cy="28575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млн.рублей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786812" cy="1071563"/>
          </a:xfrm>
        </p:spPr>
        <p:txBody>
          <a:bodyPr/>
          <a:lstStyle/>
          <a:p>
            <a:pPr algn="ctr" eaLnBrk="1" hangingPunct="1"/>
            <a:r>
              <a:rPr lang="ru-RU" sz="2200" b="1" smtClean="0"/>
              <a:t> Основные параметры проекта бюджета Окуловского муниципального района </a:t>
            </a:r>
            <a:br>
              <a:rPr lang="ru-RU" sz="2200" b="1" smtClean="0"/>
            </a:br>
            <a:r>
              <a:rPr lang="ru-RU" sz="2200" b="1" smtClean="0"/>
              <a:t>на 2017 год и на плановый период 2018 и 2019 годов»</a:t>
            </a:r>
          </a:p>
        </p:txBody>
      </p:sp>
      <p:sp>
        <p:nvSpPr>
          <p:cNvPr id="58371" name="Содержимое 8"/>
          <p:cNvSpPr>
            <a:spLocks noGrp="1"/>
          </p:cNvSpPr>
          <p:nvPr>
            <p:ph sz="quarter" idx="1"/>
          </p:nvPr>
        </p:nvSpPr>
        <p:spPr>
          <a:xfrm flipV="1">
            <a:off x="3000375" y="6156325"/>
            <a:ext cx="5686425" cy="130175"/>
          </a:xfrm>
        </p:spPr>
        <p:txBody>
          <a:bodyPr/>
          <a:lstStyle/>
          <a:p>
            <a:endParaRPr lang="ru-RU" sz="80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88" y="2143125"/>
          <a:ext cx="8572500" cy="435769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464847"/>
                <a:gridCol w="816428"/>
                <a:gridCol w="918482"/>
                <a:gridCol w="841941"/>
                <a:gridCol w="841941"/>
                <a:gridCol w="688861"/>
              </a:tblGrid>
              <a:tr h="76322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2015 отчет</a:t>
                      </a:r>
                      <a:endParaRPr lang="ru-RU" sz="1400" dirty="0"/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 план</a:t>
                      </a:r>
                    </a:p>
                    <a:p>
                      <a:pPr algn="ctr"/>
                      <a:r>
                        <a:rPr lang="ru-RU" sz="900" dirty="0" smtClean="0"/>
                        <a:t>на </a:t>
                      </a:r>
                      <a:r>
                        <a:rPr kumimoji="0" lang="ru-RU" sz="900" kern="1200" dirty="0" smtClean="0"/>
                        <a:t>01.10.2016</a:t>
                      </a:r>
                      <a:endParaRPr kumimoji="0" lang="ru-RU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2017 год</a:t>
                      </a:r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2018 год</a:t>
                      </a:r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2019 год</a:t>
                      </a:r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75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</a:t>
                      </a:r>
                      <a:r>
                        <a:rPr lang="ru-RU" sz="1800" dirty="0" smtClean="0"/>
                        <a:t>. Доходы, всего</a:t>
                      </a:r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585,1</a:t>
                      </a:r>
                      <a:endParaRPr lang="ru-RU" sz="1400" dirty="0"/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529,3</a:t>
                      </a:r>
                      <a:endParaRPr lang="ru-RU" sz="1400" dirty="0"/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561,4</a:t>
                      </a:r>
                      <a:endParaRPr lang="ru-RU" sz="1400" dirty="0"/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542,7</a:t>
                      </a:r>
                      <a:endParaRPr lang="ru-RU" sz="1400" dirty="0"/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540,0</a:t>
                      </a:r>
                      <a:endParaRPr lang="ru-RU" sz="1400" dirty="0"/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64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из них:</a:t>
                      </a:r>
                      <a:endParaRPr lang="ru-RU" sz="1400" dirty="0"/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75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налоговые и неналоговые доходы</a:t>
                      </a:r>
                      <a:endParaRPr lang="ru-RU" sz="1600" dirty="0"/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207,2</a:t>
                      </a:r>
                      <a:endParaRPr lang="ru-RU" sz="1400" dirty="0"/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174,0</a:t>
                      </a:r>
                      <a:endParaRPr lang="ru-RU" sz="1400" dirty="0"/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182,9</a:t>
                      </a:r>
                      <a:endParaRPr lang="ru-RU" sz="1400" dirty="0"/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179,3</a:t>
                      </a:r>
                      <a:endParaRPr lang="ru-RU" sz="1400" dirty="0"/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180,1</a:t>
                      </a:r>
                      <a:endParaRPr lang="ru-RU" sz="1400" dirty="0"/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75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безвозмездные поступления</a:t>
                      </a:r>
                      <a:endParaRPr lang="ru-RU" sz="1600" dirty="0"/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377,9</a:t>
                      </a:r>
                      <a:endParaRPr lang="ru-RU" sz="1400" dirty="0"/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355,3</a:t>
                      </a:r>
                      <a:endParaRPr lang="ru-RU" sz="1400" dirty="0"/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378,4</a:t>
                      </a:r>
                      <a:endParaRPr lang="ru-RU" sz="1400" dirty="0"/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363,4</a:t>
                      </a:r>
                      <a:endParaRPr lang="ru-RU" sz="1400" dirty="0"/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359,9</a:t>
                      </a:r>
                      <a:endParaRPr lang="ru-RU" sz="1400" dirty="0"/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75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II</a:t>
                      </a:r>
                      <a:r>
                        <a:rPr lang="ru-RU" sz="1800" dirty="0" smtClean="0"/>
                        <a:t>. Расходы, всего</a:t>
                      </a:r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568,0</a:t>
                      </a:r>
                      <a:endParaRPr lang="ru-RU" sz="1400" dirty="0"/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536,3</a:t>
                      </a:r>
                      <a:endParaRPr lang="ru-RU" sz="1400" dirty="0"/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561,4</a:t>
                      </a:r>
                      <a:endParaRPr lang="ru-RU" sz="1400" dirty="0"/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542,7</a:t>
                      </a:r>
                      <a:endParaRPr lang="ru-RU" sz="1400" dirty="0"/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540,1</a:t>
                      </a:r>
                      <a:endParaRPr lang="ru-RU" sz="1400" dirty="0"/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7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/>
                        <a:t>III. Дефицит (-), </a:t>
                      </a:r>
                      <a:r>
                        <a:rPr lang="ru-RU" sz="1800" kern="1200" dirty="0" err="1" smtClean="0"/>
                        <a:t>профицит</a:t>
                      </a:r>
                      <a:r>
                        <a:rPr lang="ru-RU" sz="1800" kern="1200" dirty="0" smtClean="0"/>
                        <a:t> (+)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+17,1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-7,0</a:t>
                      </a:r>
                      <a:endParaRPr lang="ru-RU" sz="1400" dirty="0"/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04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err="1" smtClean="0"/>
                        <a:t>lV</a:t>
                      </a:r>
                      <a:r>
                        <a:rPr lang="ru-RU" sz="1800" kern="1200" dirty="0" smtClean="0"/>
                        <a:t>. Источники финансирования  дефицита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-17,1</a:t>
                      </a:r>
                    </a:p>
                    <a:p>
                      <a:pPr marL="0" algn="ctr" defTabSz="914400" rtl="0" eaLnBrk="1" latinLnBrk="0" hangingPunct="1"/>
                      <a:endParaRPr lang="ru-RU" sz="1400" kern="1200" dirty="0" smtClean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+7,0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 marL="91439" marR="91439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8437" name="object 2"/>
          <p:cNvSpPr>
            <a:spLocks noChangeArrowheads="1"/>
          </p:cNvSpPr>
          <p:nvPr/>
        </p:nvSpPr>
        <p:spPr bwMode="auto">
          <a:xfrm>
            <a:off x="214313" y="1285875"/>
            <a:ext cx="1571625" cy="15716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572375" y="1785938"/>
            <a:ext cx="1357313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млн.рублей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9072562" cy="642938"/>
          </a:xfrm>
        </p:spPr>
        <p:txBody>
          <a:bodyPr/>
          <a:lstStyle/>
          <a:p>
            <a:pPr algn="ctr" eaLnBrk="1" hangingPunct="1"/>
            <a:r>
              <a:rPr lang="ru-RU" sz="2200" b="1" smtClean="0"/>
              <a:t>Динамика доходов бюджета муниципального района,  </a:t>
            </a:r>
            <a:r>
              <a:rPr lang="ru-RU" sz="1800" b="1" smtClean="0"/>
              <a:t>млн.рублей</a:t>
            </a:r>
          </a:p>
        </p:txBody>
      </p:sp>
      <p:graphicFrame>
        <p:nvGraphicFramePr>
          <p:cNvPr id="307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714375"/>
          <a:ext cx="9358313" cy="592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Worksheet" r:id="rId3" imgW="7486751" imgH="5724634" progId="Excel.Sheet.8">
                  <p:embed/>
                </p:oleObj>
              </mc:Choice>
              <mc:Fallback>
                <p:oleObj name="Worksheet" r:id="rId3" imgW="7486751" imgH="5724634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14375"/>
                        <a:ext cx="9358313" cy="592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00">
                                <a:alpha val="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>
            <a:off x="214313" y="152400"/>
            <a:ext cx="8715375" cy="347663"/>
          </a:xfrm>
        </p:spPr>
        <p:txBody>
          <a:bodyPr/>
          <a:lstStyle/>
          <a:p>
            <a:pPr algn="ctr"/>
            <a:r>
              <a:rPr lang="ru-RU" sz="2200" b="1" smtClean="0"/>
              <a:t>Доходная часть бюджета Окуловского муниципального района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142875" y="714375"/>
          <a:ext cx="8858249" cy="5865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2"/>
                <a:gridCol w="1071562"/>
                <a:gridCol w="1071562"/>
                <a:gridCol w="1071562"/>
                <a:gridCol w="1071562"/>
                <a:gridCol w="1142999"/>
              </a:tblGrid>
              <a:tr h="64802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Показатель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2015 год отчет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2016 год план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2017 год прогноз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2018 год прогноз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2019 год прогноз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</a:tr>
              <a:tr h="5554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Налоговые доходы,</a:t>
                      </a:r>
                      <a:b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 том числе: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185578,4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152791,0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161159,9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156756,8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159450,8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</a:tr>
              <a:tr h="3870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Налог на доходы физических лиц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170754,7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130301,7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138002,6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133139,5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135383,5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</a:tr>
              <a:tr h="3703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Акцизы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1315,0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8505,0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9524,3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9524,3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9524,3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</a:tr>
              <a:tr h="37030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Налоги на совокупный доход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10424,5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10944,3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10383,0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10793,0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11193,0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</a:tr>
              <a:tr h="37030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Прочие налоги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3084,2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3040,0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3250,0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3300,0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3350,0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</a:tr>
              <a:tr h="3703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Неналоговые доходы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21635,5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21255,8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21776,3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22555,6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20682,3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</a:tr>
              <a:tr h="5554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Безвозмездные поступления,</a:t>
                      </a:r>
                      <a:b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 том числе: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377905,8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355246,7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378445,4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363442,8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359867,9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</a:tr>
              <a:tr h="3703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дотации </a:t>
                      </a:r>
                    </a:p>
                  </a:txBody>
                  <a:tcPr marL="8414" marR="8414" marT="841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589,6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3587,0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1120,7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</a:tr>
              <a:tr h="3703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субсидии </a:t>
                      </a:r>
                    </a:p>
                  </a:txBody>
                  <a:tcPr marL="8414" marR="8414" marT="841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45515,9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43114,0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48519,7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45624,7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45624,7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</a:tr>
              <a:tr h="3703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субвенции</a:t>
                      </a:r>
                    </a:p>
                  </a:txBody>
                  <a:tcPr marL="8414" marR="8414" marT="841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304764,2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309355,7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329421,7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316697,4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314243,2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</a:tr>
              <a:tr h="38708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Межбюджетные трансферты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28138,8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2130,9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504,0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</a:tr>
              <a:tr h="37030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Возврат остатков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-1102,7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-2940,9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</a:tr>
              <a:tr h="3703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ДОХОДЫ ВСЕГО: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585119,7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529293,5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561381,6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542755,2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540001,0</a:t>
                      </a:r>
                      <a:endParaRPr lang="ru-RU" sz="1800" dirty="0"/>
                    </a:p>
                  </a:txBody>
                  <a:tcPr marL="91439" marR="91439" marT="45724" marB="45724"/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7643813" y="500063"/>
            <a:ext cx="1357312" cy="214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тыс.рублей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75"/>
          </a:xfrm>
        </p:spPr>
        <p:txBody>
          <a:bodyPr/>
          <a:lstStyle/>
          <a:p>
            <a:pPr algn="ctr">
              <a:defRPr/>
            </a:pPr>
            <a:r>
              <a:rPr lang="ru-RU" sz="2200" b="1" dirty="0" smtClean="0">
                <a:latin typeface="+mn-lt"/>
              </a:rPr>
              <a:t>Структура налоговых и неналоговых доходов бюджета </a:t>
            </a:r>
            <a:r>
              <a:rPr lang="ru-RU" sz="2200" b="1" dirty="0" err="1" smtClean="0">
                <a:latin typeface="+mn-lt"/>
              </a:rPr>
              <a:t>Окуловского</a:t>
            </a:r>
            <a:r>
              <a:rPr lang="ru-RU" sz="2200" b="1" dirty="0" smtClean="0">
                <a:latin typeface="+mn-lt"/>
              </a:rPr>
              <a:t> муниципального района в 2017 году</a:t>
            </a:r>
          </a:p>
        </p:txBody>
      </p:sp>
      <p:graphicFrame>
        <p:nvGraphicFramePr>
          <p:cNvPr id="4098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571500"/>
          <a:ext cx="9144000" cy="650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r:id="rId3" imgW="9144793" imgH="6498899" progId="Excel.Sheet.8">
                  <p:embed/>
                </p:oleObj>
              </mc:Choice>
              <mc:Fallback>
                <p:oleObj r:id="rId3" imgW="9144793" imgH="6498899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1500"/>
                        <a:ext cx="9144000" cy="650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pPr algn="ctr"/>
            <a:r>
              <a:rPr lang="ru-RU" sz="2200" b="1" smtClean="0"/>
              <a:t>Налоговые и неналоговые доходы бюджета Окуловского муниципального района, </a:t>
            </a:r>
            <a:r>
              <a:rPr lang="ru-RU" sz="1800" b="1" smtClean="0"/>
              <a:t>млн.рублей</a:t>
            </a:r>
          </a:p>
        </p:txBody>
      </p:sp>
      <p:graphicFrame>
        <p:nvGraphicFramePr>
          <p:cNvPr id="5122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75" y="642938"/>
          <a:ext cx="8858250" cy="607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r:id="rId3" imgW="8864352" imgH="6078239" progId="Excel.Chart.8">
                  <p:embed/>
                </p:oleObj>
              </mc:Choice>
              <mc:Fallback>
                <p:oleObj r:id="rId3" imgW="8864352" imgH="6078239" progId="Excel.Char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642938"/>
                        <a:ext cx="8858250" cy="607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pPr algn="ctr"/>
            <a:r>
              <a:rPr lang="ru-RU" sz="2200" b="1" smtClean="0"/>
              <a:t>Безвозмездные поступления в бюджет</a:t>
            </a:r>
            <a:br>
              <a:rPr lang="ru-RU" sz="2200" b="1" smtClean="0"/>
            </a:br>
            <a:r>
              <a:rPr lang="ru-RU" sz="2200" b="1" smtClean="0"/>
              <a:t> Окуловского муниципального района</a:t>
            </a:r>
          </a:p>
        </p:txBody>
      </p:sp>
      <p:graphicFrame>
        <p:nvGraphicFramePr>
          <p:cNvPr id="614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0" y="714375"/>
          <a:ext cx="4498975" cy="328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r:id="rId3" imgW="4499238" imgH="3286029" progId="Excel.Chart.8">
                  <p:embed/>
                </p:oleObj>
              </mc:Choice>
              <mc:Fallback>
                <p:oleObj r:id="rId3" imgW="4499238" imgH="3286029" progId="Excel.Chart.8">
                  <p:embed/>
                  <p:pic>
                    <p:nvPicPr>
                      <p:cNvPr id="0" name="Содержимое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14375"/>
                        <a:ext cx="4498975" cy="328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3643313" y="714375"/>
          <a:ext cx="6000750" cy="585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r:id="rId5" imgW="5998984" imgH="5858764" progId="Excel.Chart.8">
                  <p:embed/>
                </p:oleObj>
              </mc:Choice>
              <mc:Fallback>
                <p:oleObj r:id="rId5" imgW="5998984" imgH="5858764" progId="Excel.Chart.8">
                  <p:embed/>
                  <p:pic>
                    <p:nvPicPr>
                      <p:cNvPr id="0" name="Содержимое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714375"/>
                        <a:ext cx="6000750" cy="585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9" name="Picture 4" descr="http://abali.ru/wp-content/uploads/2014/07/gerb_novgorodskoj_oblasti_Abali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849688"/>
            <a:ext cx="17145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 descr="http://okuladm.ru/sites/default/files/images/site/img/ger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4976813"/>
            <a:ext cx="118586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Штриховая стрелка вправо 11"/>
          <p:cNvSpPr/>
          <p:nvPr/>
        </p:nvSpPr>
        <p:spPr>
          <a:xfrm rot="1411399">
            <a:off x="1833324" y="5088591"/>
            <a:ext cx="1260810" cy="500066"/>
          </a:xfrm>
          <a:prstGeom prst="stripedRightArrow">
            <a:avLst/>
          </a:prstGeom>
          <a:solidFill>
            <a:srgbClr val="FFFF00"/>
          </a:solidFill>
          <a:ln w="50800" cap="rnd" cmpd="dbl">
            <a:solidFill>
              <a:srgbClr val="0070C0"/>
            </a:solidFill>
            <a:prstDash val="dash"/>
            <a:bevel/>
          </a:ln>
          <a:scene3d>
            <a:camera prst="orthographicFront"/>
            <a:lightRig rig="morning" dir="t"/>
          </a:scene3d>
          <a:sp3d>
            <a:bevelT w="101600" h="101600" prst="slope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42900"/>
          </a:xfrm>
        </p:spPr>
        <p:txBody>
          <a:bodyPr/>
          <a:lstStyle/>
          <a:p>
            <a:pPr algn="ctr"/>
            <a:r>
              <a:rPr lang="ru-RU" sz="2200" b="1" smtClean="0"/>
              <a:t>Расходы бюджета Окуловского муниципального района,</a:t>
            </a:r>
          </a:p>
        </p:txBody>
      </p:sp>
      <p:graphicFrame>
        <p:nvGraphicFramePr>
          <p:cNvPr id="7170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0" y="571500"/>
          <a:ext cx="4498975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r:id="rId3" imgW="4499238" imgH="4285859" progId="Excel.Chart.8">
                  <p:embed/>
                </p:oleObj>
              </mc:Choice>
              <mc:Fallback>
                <p:oleObj r:id="rId3" imgW="4499238" imgH="4285859" progId="Excel.Chart.8">
                  <p:embed/>
                  <p:pic>
                    <p:nvPicPr>
                      <p:cNvPr id="0" name="Содержимое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1500"/>
                        <a:ext cx="4498975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Содержимое 8"/>
          <p:cNvGraphicFramePr>
            <a:graphicFrameLocks noGrp="1"/>
          </p:cNvGraphicFramePr>
          <p:nvPr>
            <p:ph sz="quarter" idx="2"/>
          </p:nvPr>
        </p:nvGraphicFramePr>
        <p:xfrm>
          <a:off x="4000500" y="642938"/>
          <a:ext cx="5429250" cy="600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r:id="rId5" imgW="5432007" imgH="6005080" progId="Excel.Chart.8">
                  <p:embed/>
                </p:oleObj>
              </mc:Choice>
              <mc:Fallback>
                <p:oleObj r:id="rId5" imgW="5432007" imgH="6005080" progId="Excel.Chart.8">
                  <p:embed/>
                  <p:pic>
                    <p:nvPicPr>
                      <p:cNvPr id="0" name="Содержимое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642938"/>
                        <a:ext cx="5429250" cy="600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3" name="Picture 8" descr="http://zebra-tv.ru/upload/iblock/87b/foto_moneysac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313"/>
            <a:ext cx="42862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715375" cy="1143000"/>
          </a:xfrm>
        </p:spPr>
        <p:txBody>
          <a:bodyPr/>
          <a:lstStyle/>
          <a:p>
            <a:pPr algn="ctr" eaLnBrk="1" hangingPunct="1"/>
            <a:r>
              <a:rPr lang="ru-RU" sz="2400" b="1" smtClean="0"/>
              <a:t>Итоговый рейтинг муниципальных районов и городского округа по основным показателям социально-экономического развития за 2015 год</a:t>
            </a:r>
          </a:p>
        </p:txBody>
      </p:sp>
      <p:sp>
        <p:nvSpPr>
          <p:cNvPr id="39939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88"/>
            <a:ext cx="8229600" cy="5227637"/>
          </a:xfrm>
        </p:spPr>
        <p:txBody>
          <a:bodyPr/>
          <a:lstStyle/>
          <a:p>
            <a:pPr eaLnBrk="1" hangingPunct="1"/>
            <a:endParaRPr lang="ru-RU" sz="1400" smtClean="0"/>
          </a:p>
          <a:p>
            <a:pPr eaLnBrk="1" hangingPunct="1"/>
            <a:endParaRPr lang="ru-RU" sz="1400" smtClean="0"/>
          </a:p>
          <a:p>
            <a:pPr eaLnBrk="1" hangingPunct="1"/>
            <a:endParaRPr lang="ru-RU" sz="140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313" y="1214438"/>
          <a:ext cx="8715375" cy="54610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545238"/>
                <a:gridCol w="1034028"/>
                <a:gridCol w="3175941"/>
                <a:gridCol w="960168"/>
              </a:tblGrid>
              <a:tr h="94677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Муниципальный район, городской округ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Место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Муниципальный район, городской округ</a:t>
                      </a:r>
                    </a:p>
                    <a:p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Место</a:t>
                      </a:r>
                    </a:p>
                    <a:p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8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Великий Новгород 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Батецкий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12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84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Крестецкий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Шимский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13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84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Хвойнинский</a:t>
                      </a:r>
                      <a:r>
                        <a:rPr lang="ru-RU" sz="1800" dirty="0" smtClean="0"/>
                        <a:t> 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Маловишерский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14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8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Валдайский 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Мошенской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15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8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Новгородский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Маревский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16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84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Чудовский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Демянский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17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8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Старорусский 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Окуловский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18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84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Волотовский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Поддорский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19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84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Боровичский</a:t>
                      </a:r>
                      <a:r>
                        <a:rPr lang="ru-RU" sz="1800" dirty="0" smtClean="0"/>
                        <a:t> 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Парфинский</a:t>
                      </a:r>
                      <a:r>
                        <a:rPr lang="ru-RU" sz="1800" dirty="0" smtClean="0"/>
                        <a:t> 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84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Пестовский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Любытинский</a:t>
                      </a:r>
                      <a:r>
                        <a:rPr lang="ru-RU" sz="1800" dirty="0" smtClean="0"/>
                        <a:t> 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21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384"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Солецкий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11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Холмский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22</a:t>
                      </a:r>
                      <a:endParaRPr lang="ru-RU" sz="1800" dirty="0"/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007" name="Picture 2" descr="http://4geo.ru/images/personal-pages-share/213740624/img-1051551196_1902122184370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643438"/>
            <a:ext cx="500062" cy="357187"/>
          </a:xfrm>
          <a:prstGeom prst="rect">
            <a:avLst/>
          </a:prstGeom>
          <a:solidFill>
            <a:schemeClr val="bg1">
              <a:alpha val="1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8001000" cy="500063"/>
          </a:xfrm>
        </p:spPr>
        <p:txBody>
          <a:bodyPr/>
          <a:lstStyle/>
          <a:p>
            <a:pPr eaLnBrk="1" hangingPunct="1"/>
            <a:r>
              <a:rPr lang="ru-RU" sz="2200" b="1" smtClean="0"/>
              <a:t>Расходы в расчете на душу населения  в 2017 году</a:t>
            </a:r>
          </a:p>
        </p:txBody>
      </p:sp>
      <p:sp>
        <p:nvSpPr>
          <p:cNvPr id="60419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785813"/>
            <a:ext cx="8715375" cy="58118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Овал 3"/>
          <p:cNvSpPr/>
          <p:nvPr/>
        </p:nvSpPr>
        <p:spPr>
          <a:xfrm>
            <a:off x="285750" y="785813"/>
            <a:ext cx="1143000" cy="10715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88900" cmpd="thickThin"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schemeClr val="tx1"/>
                </a:solidFill>
              </a:rPr>
              <a:t>25 863 рублей в год</a:t>
            </a:r>
          </a:p>
        </p:txBody>
      </p:sp>
      <p:sp>
        <p:nvSpPr>
          <p:cNvPr id="5" name="Овал 4"/>
          <p:cNvSpPr/>
          <p:nvPr/>
        </p:nvSpPr>
        <p:spPr>
          <a:xfrm>
            <a:off x="285750" y="2000250"/>
            <a:ext cx="1143000" cy="1071563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88900" cmpd="thickThin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schemeClr val="tx1"/>
                </a:solidFill>
              </a:rPr>
              <a:t>24 977 рубля в год</a:t>
            </a:r>
          </a:p>
        </p:txBody>
      </p:sp>
      <p:sp>
        <p:nvSpPr>
          <p:cNvPr id="6" name="Овал 5"/>
          <p:cNvSpPr/>
          <p:nvPr/>
        </p:nvSpPr>
        <p:spPr>
          <a:xfrm>
            <a:off x="285750" y="3214688"/>
            <a:ext cx="1143000" cy="10715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88900" cmpd="thickThin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schemeClr val="tx1"/>
                </a:solidFill>
              </a:rPr>
              <a:t>6 704 рублей в год</a:t>
            </a:r>
          </a:p>
        </p:txBody>
      </p:sp>
      <p:sp>
        <p:nvSpPr>
          <p:cNvPr id="7" name="Овал 6"/>
          <p:cNvSpPr/>
          <p:nvPr/>
        </p:nvSpPr>
        <p:spPr>
          <a:xfrm>
            <a:off x="285750" y="4429125"/>
            <a:ext cx="1143000" cy="1071563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88900" cmpd="thickThin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schemeClr val="tx1"/>
                </a:solidFill>
              </a:rPr>
              <a:t>11 641 рубля в год</a:t>
            </a:r>
          </a:p>
        </p:txBody>
      </p:sp>
      <p:sp>
        <p:nvSpPr>
          <p:cNvPr id="8" name="Овал 7"/>
          <p:cNvSpPr/>
          <p:nvPr/>
        </p:nvSpPr>
        <p:spPr>
          <a:xfrm>
            <a:off x="285750" y="5643563"/>
            <a:ext cx="1143000" cy="1071562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88900" cmpd="thickThin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schemeClr val="tx1"/>
                </a:solidFill>
              </a:rPr>
              <a:t>1 917 рубля в год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71688" y="928688"/>
            <a:ext cx="6929437" cy="785812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sz="1600" dirty="0">
                <a:solidFill>
                  <a:schemeClr val="tx1"/>
                </a:solidFill>
              </a:rPr>
              <a:t>расходов </a:t>
            </a:r>
            <a:r>
              <a:rPr lang="ru-RU" sz="1600" b="1" dirty="0">
                <a:solidFill>
                  <a:schemeClr val="tx1"/>
                </a:solidFill>
              </a:rPr>
              <a:t>консолидированного бюджета </a:t>
            </a:r>
            <a:r>
              <a:rPr lang="ru-RU" sz="1600" dirty="0">
                <a:solidFill>
                  <a:schemeClr val="tx1"/>
                </a:solidFill>
              </a:rPr>
              <a:t>района приходится на одного жителя </a:t>
            </a:r>
            <a:r>
              <a:rPr lang="ru-RU" sz="1600" dirty="0" err="1">
                <a:solidFill>
                  <a:schemeClr val="tx1"/>
                </a:solidFill>
              </a:rPr>
              <a:t>Окуловского</a:t>
            </a:r>
            <a:r>
              <a:rPr lang="ru-RU" sz="1600" dirty="0">
                <a:solidFill>
                  <a:schemeClr val="tx1"/>
                </a:solidFill>
              </a:rPr>
              <a:t> муниципального района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3125" y="2143125"/>
            <a:ext cx="6858000" cy="7858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sz="1600" dirty="0">
                <a:solidFill>
                  <a:schemeClr val="tx1"/>
                </a:solidFill>
              </a:rPr>
              <a:t>расходов  </a:t>
            </a:r>
            <a:r>
              <a:rPr lang="ru-RU" sz="1600" b="1" dirty="0">
                <a:solidFill>
                  <a:schemeClr val="tx1"/>
                </a:solidFill>
              </a:rPr>
              <a:t>бюджета муниципального района </a:t>
            </a:r>
            <a:r>
              <a:rPr lang="ru-RU" sz="1600" dirty="0">
                <a:solidFill>
                  <a:schemeClr val="tx1"/>
                </a:solidFill>
              </a:rPr>
              <a:t>приходится на одного жителя </a:t>
            </a:r>
            <a:r>
              <a:rPr lang="ru-RU" sz="1600" dirty="0" err="1">
                <a:solidFill>
                  <a:schemeClr val="tx1"/>
                </a:solidFill>
              </a:rPr>
              <a:t>Окуловского</a:t>
            </a:r>
            <a:r>
              <a:rPr lang="ru-RU" sz="1600" dirty="0">
                <a:solidFill>
                  <a:schemeClr val="tx1"/>
                </a:solidFill>
              </a:rPr>
              <a:t> муниципального района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43125" y="3357563"/>
            <a:ext cx="6858000" cy="78581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sz="1600" dirty="0">
                <a:solidFill>
                  <a:schemeClr val="tx1"/>
                </a:solidFill>
              </a:rPr>
              <a:t>расходов  бюджета муниципального района </a:t>
            </a:r>
            <a:r>
              <a:rPr lang="ru-RU" sz="1600" b="1" dirty="0">
                <a:solidFill>
                  <a:schemeClr val="tx1"/>
                </a:solidFill>
              </a:rPr>
              <a:t>на социальную политику </a:t>
            </a:r>
            <a:r>
              <a:rPr lang="ru-RU" sz="1600" dirty="0">
                <a:solidFill>
                  <a:schemeClr val="tx1"/>
                </a:solidFill>
              </a:rPr>
              <a:t>приходится на одного жителя </a:t>
            </a:r>
            <a:r>
              <a:rPr lang="ru-RU" sz="1600" dirty="0" err="1">
                <a:solidFill>
                  <a:schemeClr val="tx1"/>
                </a:solidFill>
              </a:rPr>
              <a:t>Окуловского</a:t>
            </a:r>
            <a:r>
              <a:rPr lang="ru-RU" sz="1600" dirty="0">
                <a:solidFill>
                  <a:schemeClr val="tx1"/>
                </a:solidFill>
              </a:rPr>
              <a:t> муниципального района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43125" y="4572000"/>
            <a:ext cx="6858000" cy="785813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sz="1600" dirty="0">
                <a:solidFill>
                  <a:schemeClr val="tx1"/>
                </a:solidFill>
              </a:rPr>
              <a:t>расходов  бюджета муниципального района </a:t>
            </a:r>
            <a:r>
              <a:rPr lang="ru-RU" sz="1600" b="1" dirty="0">
                <a:solidFill>
                  <a:schemeClr val="tx1"/>
                </a:solidFill>
              </a:rPr>
              <a:t>на образование </a:t>
            </a:r>
            <a:r>
              <a:rPr lang="ru-RU" sz="1600" dirty="0">
                <a:solidFill>
                  <a:schemeClr val="tx1"/>
                </a:solidFill>
              </a:rPr>
              <a:t>приходится на одного жителя </a:t>
            </a:r>
            <a:r>
              <a:rPr lang="ru-RU" sz="1600" dirty="0" err="1">
                <a:solidFill>
                  <a:schemeClr val="tx1"/>
                </a:solidFill>
              </a:rPr>
              <a:t>Окуловского</a:t>
            </a:r>
            <a:r>
              <a:rPr lang="ru-RU" sz="1600" dirty="0">
                <a:solidFill>
                  <a:schemeClr val="tx1"/>
                </a:solidFill>
              </a:rPr>
              <a:t> муниципального района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71688" y="5786438"/>
            <a:ext cx="6929437" cy="785812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sz="1600" dirty="0">
                <a:solidFill>
                  <a:schemeClr val="tx1"/>
                </a:solidFill>
              </a:rPr>
              <a:t>расходов  бюджета муниципального района </a:t>
            </a:r>
            <a:r>
              <a:rPr lang="ru-RU" sz="1600" b="1" dirty="0">
                <a:solidFill>
                  <a:schemeClr val="tx1"/>
                </a:solidFill>
              </a:rPr>
              <a:t>на культуру </a:t>
            </a:r>
            <a:r>
              <a:rPr lang="ru-RU" sz="1600" dirty="0">
                <a:solidFill>
                  <a:schemeClr val="tx1"/>
                </a:solidFill>
              </a:rPr>
              <a:t>приходится на одного жителя </a:t>
            </a:r>
            <a:r>
              <a:rPr lang="ru-RU" sz="1600" dirty="0" err="1">
                <a:solidFill>
                  <a:schemeClr val="tx1"/>
                </a:solidFill>
              </a:rPr>
              <a:t>Окуловского</a:t>
            </a:r>
            <a:r>
              <a:rPr lang="ru-RU" sz="1600" dirty="0">
                <a:solidFill>
                  <a:schemeClr val="tx1"/>
                </a:solidFill>
              </a:rPr>
              <a:t> муниципального района</a:t>
            </a:r>
          </a:p>
        </p:txBody>
      </p:sp>
      <p:sp>
        <p:nvSpPr>
          <p:cNvPr id="15" name="Овал 14"/>
          <p:cNvSpPr/>
          <p:nvPr/>
        </p:nvSpPr>
        <p:spPr>
          <a:xfrm>
            <a:off x="1285875" y="2071688"/>
            <a:ext cx="1000125" cy="92868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88900" cmpd="thickThin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2 081 </a:t>
            </a:r>
            <a:r>
              <a:rPr lang="ru-RU" sz="1100" b="1" dirty="0">
                <a:solidFill>
                  <a:schemeClr val="tx1"/>
                </a:solidFill>
              </a:rPr>
              <a:t>рублей в месяц</a:t>
            </a:r>
          </a:p>
        </p:txBody>
      </p:sp>
      <p:sp>
        <p:nvSpPr>
          <p:cNvPr id="16" name="Овал 15"/>
          <p:cNvSpPr/>
          <p:nvPr/>
        </p:nvSpPr>
        <p:spPr>
          <a:xfrm>
            <a:off x="1285875" y="857250"/>
            <a:ext cx="1000125" cy="92868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88900" cmpd="thickThin"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2 395 </a:t>
            </a:r>
            <a:r>
              <a:rPr lang="ru-RU" sz="1100" b="1" dirty="0">
                <a:solidFill>
                  <a:schemeClr val="tx1"/>
                </a:solidFill>
              </a:rPr>
              <a:t>рублей в месяц</a:t>
            </a:r>
          </a:p>
        </p:txBody>
      </p:sp>
      <p:sp>
        <p:nvSpPr>
          <p:cNvPr id="18" name="Овал 17"/>
          <p:cNvSpPr/>
          <p:nvPr/>
        </p:nvSpPr>
        <p:spPr>
          <a:xfrm>
            <a:off x="1285875" y="3286125"/>
            <a:ext cx="1000125" cy="92868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88900" cmpd="thickThin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559 </a:t>
            </a:r>
            <a:r>
              <a:rPr lang="ru-RU" sz="1100" b="1" dirty="0">
                <a:solidFill>
                  <a:schemeClr val="tx1"/>
                </a:solidFill>
              </a:rPr>
              <a:t>рублей в месяц</a:t>
            </a:r>
          </a:p>
        </p:txBody>
      </p:sp>
      <p:sp>
        <p:nvSpPr>
          <p:cNvPr id="19" name="Овал 18"/>
          <p:cNvSpPr/>
          <p:nvPr/>
        </p:nvSpPr>
        <p:spPr>
          <a:xfrm>
            <a:off x="1285875" y="4500563"/>
            <a:ext cx="1000125" cy="92868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88900" cmpd="thickThin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970 </a:t>
            </a:r>
            <a:r>
              <a:rPr lang="ru-RU" sz="1100" b="1" dirty="0">
                <a:solidFill>
                  <a:schemeClr val="tx1"/>
                </a:solidFill>
              </a:rPr>
              <a:t>рублей в месяц</a:t>
            </a:r>
          </a:p>
        </p:txBody>
      </p:sp>
      <p:sp>
        <p:nvSpPr>
          <p:cNvPr id="20" name="Овал 19"/>
          <p:cNvSpPr/>
          <p:nvPr/>
        </p:nvSpPr>
        <p:spPr>
          <a:xfrm>
            <a:off x="1285875" y="5715000"/>
            <a:ext cx="1000125" cy="92868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88900" cmpd="thickThin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160 </a:t>
            </a:r>
            <a:r>
              <a:rPr lang="ru-RU" sz="1100" b="1" dirty="0">
                <a:solidFill>
                  <a:schemeClr val="tx1"/>
                </a:solidFill>
              </a:rPr>
              <a:t>рубля в месяц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pPr algn="ctr"/>
            <a:r>
              <a:rPr lang="ru-RU" sz="2200" b="1" smtClean="0"/>
              <a:t>Расходная часть бюджета Окуловского муниципального района в разрезе разделов и подразделов, </a:t>
            </a:r>
            <a:r>
              <a:rPr lang="ru-RU" sz="2200" smtClean="0"/>
              <a:t>тыс. рублей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313" y="714375"/>
          <a:ext cx="8786811" cy="585788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357685"/>
                <a:gridCol w="500062"/>
                <a:gridCol w="571500"/>
                <a:gridCol w="1143000"/>
                <a:gridCol w="1143000"/>
                <a:gridCol w="1071564"/>
              </a:tblGrid>
              <a:tr h="2228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Рз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2017 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2018 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2019 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48 688,8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61 645,2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75 073,9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1 658,3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1 658,3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1 658,3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16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29 671,6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29 671,6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29 671,6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16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7 107,3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6 597,3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6 597,3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10 151,6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23 718,0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37 146,7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733,7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733,7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733,7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733,7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733,7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733,7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150,0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150,0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150,0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2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150,0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150,0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150,0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0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16 405,3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13 530,3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13 230,3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Сельское хозяйство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250,0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250,0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250,0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Водное хозяйство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300,0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300,0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15 315,3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12 420,3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12 420,3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540,0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560,0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560,0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655,4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655,4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655,4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343,9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343,9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343,9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311,5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311,5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311,5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261 633,4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246 147,0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232 718,3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100 409,7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90 315,6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89 207,9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125 017,6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119 950,4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107 635,1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/>
          <a:lstStyle/>
          <a:p>
            <a:pPr algn="ctr"/>
            <a:r>
              <a:rPr lang="ru-RU" sz="2200" b="1" smtClean="0"/>
              <a:t>Расходная часть бюджета Окуловского муниципального района в разрезе разделов и подразделов, </a:t>
            </a:r>
            <a:r>
              <a:rPr lang="ru-RU" sz="2200" smtClean="0"/>
              <a:t>тыс. рублей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313" y="714375"/>
          <a:ext cx="8786811" cy="521652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357685"/>
                <a:gridCol w="500062"/>
                <a:gridCol w="571500"/>
                <a:gridCol w="1143000"/>
                <a:gridCol w="1143000"/>
                <a:gridCol w="1071564"/>
              </a:tblGrid>
              <a:tr h="2857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Рз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ПР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2017 год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2018 год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2019 год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19 551,6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19 359,6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19 353,9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Молодежная политика и оздоровление детей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4 933,1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4 867,3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4 867,3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11 721,4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11 654,1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11 654,1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43 095,5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42 872,2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42 872,2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Культура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36 007,8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35 784,5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35 784,5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08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7 087,7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7 087,7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7 087,7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150 677,7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151 531,9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150 550,6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1 677,6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1 677,6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1 677,6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100 299,9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100 014,4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100 011,2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44 690,7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latin typeface="Times New Roman"/>
                        </a:rPr>
                        <a:t>45 830,4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44 852,3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06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4 009,5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4 009,5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4 009,5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9 877,6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9 877,6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9 877,6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Физическая культура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9 877,6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9 877,6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9 877,6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latin typeface="Times New Roman"/>
                        </a:rPr>
                        <a:t>397,1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400,0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latin typeface="Times New Roman"/>
                        </a:rPr>
                        <a:t>400,0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Межбюджетные трансферты бюджетам субъектов Российской федерации и муниципальных образований общего характера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29 067,1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15 211,9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13 739,0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29 067,1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15 211,9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13 739,0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ВСЕГО РАСХОДОВ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561 381,6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542 755,2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540 001,0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Межбюджетные трансферты бюджетам субъектов Российской федерации и муниципальных образований общего характера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00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29 067,1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15 211,9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13 739,0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29 067,1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15 211,9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latin typeface="Times New Roman"/>
                        </a:rPr>
                        <a:t>13 739,0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ВСЕГО РАСХОДОВ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561 381,6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latin typeface="Times New Roman"/>
                        </a:rPr>
                        <a:t>542 755,2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latin typeface="Times New Roman"/>
                        </a:rPr>
                        <a:t>540 001,0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Выгнутая вправо стрелка 21"/>
          <p:cNvSpPr/>
          <p:nvPr/>
        </p:nvSpPr>
        <p:spPr>
          <a:xfrm rot="1260780">
            <a:off x="3956050" y="1463675"/>
            <a:ext cx="611188" cy="2254250"/>
          </a:xfrm>
          <a:prstGeom prst="curvedLeftArrow">
            <a:avLst>
              <a:gd name="adj1" fmla="val 50000"/>
              <a:gd name="adj2" fmla="val 68159"/>
              <a:gd name="adj3" fmla="val 36120"/>
            </a:avLst>
          </a:prstGeom>
          <a:solidFill>
            <a:srgbClr val="92D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3491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428625"/>
          </a:xfrm>
        </p:spPr>
        <p:txBody>
          <a:bodyPr/>
          <a:lstStyle/>
          <a:p>
            <a:r>
              <a:rPr lang="ru-RU" sz="2200" b="1" smtClean="0"/>
              <a:t>Расходы по отрасли «Социальная политика», </a:t>
            </a:r>
            <a:r>
              <a:rPr lang="ru-RU" sz="2200" smtClean="0"/>
              <a:t>тыс. рублей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1"/>
          </p:nvPr>
        </p:nvGraphicFramePr>
        <p:xfrm>
          <a:off x="214313" y="3571875"/>
          <a:ext cx="3357562" cy="2000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/>
                <a:gridCol w="2214562"/>
              </a:tblGrid>
              <a:tr h="64585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1 677,6</a:t>
                      </a:r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Пенсионное обеспечение</a:t>
                      </a:r>
                      <a:endParaRPr lang="ru-RU" sz="1600" b="1" dirty="0"/>
                    </a:p>
                  </a:txBody>
                  <a:tcPr marL="91439" marR="914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7794"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r>
                        <a:rPr lang="ru-RU" sz="1800" dirty="0" smtClean="0"/>
                        <a:t>144 989,7</a:t>
                      </a:r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Меры социальной поддержки льготных категорий граждан</a:t>
                      </a:r>
                      <a:endParaRPr lang="ru-RU" sz="1600" b="1" dirty="0"/>
                    </a:p>
                  </a:txBody>
                  <a:tcPr marL="91439" marR="914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660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4 009,5</a:t>
                      </a:r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Прочие</a:t>
                      </a:r>
                      <a:endParaRPr lang="ru-RU" sz="1600" b="1" dirty="0"/>
                    </a:p>
                  </a:txBody>
                  <a:tcPr marL="91439" marR="914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3" name="Содержимое 22"/>
          <p:cNvGraphicFramePr>
            <a:graphicFrameLocks noGrp="1"/>
          </p:cNvGraphicFramePr>
          <p:nvPr>
            <p:ph sz="quarter" idx="2"/>
          </p:nvPr>
        </p:nvGraphicFramePr>
        <p:xfrm>
          <a:off x="4643438" y="2708275"/>
          <a:ext cx="4357687" cy="39782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83110"/>
                <a:gridCol w="990292"/>
                <a:gridCol w="984285"/>
              </a:tblGrid>
              <a:tr h="640182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2016 год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2017 год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27" marB="45727"/>
                </a:tc>
              </a:tr>
              <a:tr h="77736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500" kern="1200" dirty="0" smtClean="0"/>
                        <a:t>Содержание ребенка в семье опекуна и приемной семье</a:t>
                      </a:r>
                      <a:endParaRPr kumimoji="0" lang="ru-RU" sz="15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21 552,8</a:t>
                      </a:r>
                      <a:endParaRPr lang="ru-RU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23 016,3</a:t>
                      </a:r>
                      <a:endParaRPr lang="ru-RU" sz="1800" dirty="0"/>
                    </a:p>
                  </a:txBody>
                  <a:tcPr marL="91439" marR="91439" marT="45727" marB="45727"/>
                </a:tc>
              </a:tr>
              <a:tr h="1234637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500" kern="1200" dirty="0" smtClean="0"/>
                        <a:t>Обеспечение жилыми помещениями детей-сирот и детей, оставшихся без попечения родителей (обл. бюджет)</a:t>
                      </a:r>
                      <a:endParaRPr kumimoji="0" lang="ru-RU" sz="15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8 971,9</a:t>
                      </a:r>
                      <a:endParaRPr lang="ru-RU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9 907,6</a:t>
                      </a:r>
                      <a:endParaRPr lang="ru-RU" sz="1800" dirty="0"/>
                    </a:p>
                  </a:txBody>
                  <a:tcPr marL="91439" marR="91439" marT="45727" marB="45727"/>
                </a:tc>
              </a:tr>
              <a:tr h="548728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500" kern="1200" dirty="0" smtClean="0"/>
                        <a:t>Пособие гражданам, имеющим детей</a:t>
                      </a:r>
                      <a:endParaRPr kumimoji="0" lang="ru-RU" sz="15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5 155,8</a:t>
                      </a:r>
                      <a:endParaRPr lang="ru-RU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5 017,8</a:t>
                      </a:r>
                      <a:endParaRPr lang="ru-RU" sz="1800" dirty="0"/>
                    </a:p>
                  </a:txBody>
                  <a:tcPr marL="91439" marR="91439" marT="45727" marB="45727"/>
                </a:tc>
              </a:tr>
              <a:tr h="777364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500" kern="1200" dirty="0" smtClean="0"/>
                        <a:t>Меры социальной поддержки многодетных семей</a:t>
                      </a:r>
                      <a:endParaRPr kumimoji="0" lang="ru-RU" sz="15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4 338,1</a:t>
                      </a:r>
                      <a:endParaRPr lang="ru-RU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4 155,1</a:t>
                      </a:r>
                      <a:endParaRPr lang="ru-RU" sz="1800" dirty="0"/>
                    </a:p>
                  </a:txBody>
                  <a:tcPr marL="91439" marR="91439" marT="45727" marB="45727"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285720" y="1071546"/>
            <a:ext cx="1571636" cy="928694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2016 год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141 639,4 тыс. руб.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14612" y="857232"/>
            <a:ext cx="1643074" cy="928694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2017 год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150 677,7 тыс. руб.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29256" y="857232"/>
            <a:ext cx="1500198" cy="928694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2018 год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151 531,9 тыс. руб.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15206" y="857232"/>
            <a:ext cx="1643074" cy="928694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2019 год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150 550,6 тыс. руб.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 rot="20684588">
            <a:off x="1721494" y="1052479"/>
            <a:ext cx="1214446" cy="66106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01600" h="1016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рост 6,4%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313" y="3143250"/>
            <a:ext cx="3357562" cy="4286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Расходы на социальную политику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14313" y="4000500"/>
            <a:ext cx="928687" cy="158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214313" y="5000625"/>
            <a:ext cx="928687" cy="158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14313" y="5500688"/>
            <a:ext cx="928687" cy="158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Выгнутая влево стрелка 23"/>
          <p:cNvSpPr/>
          <p:nvPr/>
        </p:nvSpPr>
        <p:spPr>
          <a:xfrm rot="18352595">
            <a:off x="3067050" y="4781551"/>
            <a:ext cx="904875" cy="2597150"/>
          </a:xfrm>
          <a:prstGeom prst="curvedRightArrow">
            <a:avLst>
              <a:gd name="adj1" fmla="val 25000"/>
              <a:gd name="adj2" fmla="val 50000"/>
              <a:gd name="adj3" fmla="val 27801"/>
            </a:avLst>
          </a:prstGeom>
          <a:solidFill>
            <a:srgbClr val="92D05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857750" y="2143125"/>
            <a:ext cx="4143375" cy="500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Социальная поддержка  детей</a:t>
            </a:r>
          </a:p>
        </p:txBody>
      </p:sp>
      <p:pic>
        <p:nvPicPr>
          <p:cNvPr id="63547" name="Picture 3" descr="D:\temp\Новая папка (5)\Без имени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786313"/>
            <a:ext cx="14224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47663"/>
          </a:xfrm>
        </p:spPr>
        <p:txBody>
          <a:bodyPr/>
          <a:lstStyle/>
          <a:p>
            <a:pPr algn="ctr"/>
            <a:r>
              <a:rPr lang="ru-RU" sz="2200" b="1" smtClean="0"/>
              <a:t>Расходы по отрасли «Образование», </a:t>
            </a:r>
            <a:r>
              <a:rPr lang="ru-RU" sz="2200" smtClean="0"/>
              <a:t>тыс. рублей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642918"/>
            <a:ext cx="1928826" cy="1071570"/>
          </a:xfrm>
          <a:prstGeom prst="roundRect">
            <a:avLst/>
          </a:prstGeom>
          <a:solidFill>
            <a:srgbClr val="CC99FF"/>
          </a:solidFill>
          <a:scene3d>
            <a:camera prst="orthographicFront"/>
            <a:lightRig rig="threePt" dir="t"/>
          </a:scene3d>
          <a:sp3d>
            <a:bevelT w="127000" h="1270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2016 год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267 855,0 тыс.руб.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71736" y="928670"/>
            <a:ext cx="1928826" cy="1214446"/>
          </a:xfrm>
          <a:prstGeom prst="roundRect">
            <a:avLst/>
          </a:prstGeom>
          <a:solidFill>
            <a:srgbClr val="CC99FF"/>
          </a:solidFill>
          <a:scene3d>
            <a:camera prst="orthographicFront"/>
            <a:lightRig rig="threePt" dir="t"/>
          </a:scene3d>
          <a:sp3d>
            <a:bevelT w="127000" h="1270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2017 год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261 633,4 тыс.руб.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628" y="642918"/>
            <a:ext cx="1928826" cy="1071570"/>
          </a:xfrm>
          <a:prstGeom prst="roundRect">
            <a:avLst/>
          </a:prstGeom>
          <a:solidFill>
            <a:srgbClr val="CC99FF"/>
          </a:solidFill>
          <a:scene3d>
            <a:camera prst="orthographicFront"/>
            <a:lightRig rig="threePt" dir="t"/>
          </a:scene3d>
          <a:sp3d>
            <a:bevelT w="127000" h="1270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2018 год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246 147,0 тыс.руб.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00892" y="642918"/>
            <a:ext cx="1928826" cy="1071570"/>
          </a:xfrm>
          <a:prstGeom prst="roundRect">
            <a:avLst/>
          </a:prstGeom>
          <a:solidFill>
            <a:srgbClr val="CC99FF"/>
          </a:solidFill>
          <a:scene3d>
            <a:camera prst="orthographicFront"/>
            <a:lightRig rig="threePt" dir="t"/>
          </a:scene3d>
          <a:sp3d>
            <a:bevelT w="127000" h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2019 год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232 718,3 тыс.руб.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2000240"/>
            <a:ext cx="1714512" cy="1214446"/>
          </a:xfrm>
          <a:prstGeom prst="roundRect">
            <a:avLst/>
          </a:prstGeom>
          <a:solidFill>
            <a:srgbClr val="CCCCFF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Содержание учреждений – 63 225,6 тыс.руб.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628" y="2143116"/>
            <a:ext cx="1500198" cy="1214446"/>
          </a:xfrm>
          <a:prstGeom prst="roundRect">
            <a:avLst/>
          </a:prstGeom>
          <a:solidFill>
            <a:srgbClr val="CCCCFF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Другие расходы – 10 990,8 тыс.руб.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5786" y="3500438"/>
            <a:ext cx="1785950" cy="1214446"/>
          </a:xfrm>
          <a:prstGeom prst="roundRect">
            <a:avLst/>
          </a:prstGeom>
          <a:solidFill>
            <a:srgbClr val="CCCCFF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Оплата </a:t>
            </a:r>
            <a:r>
              <a:rPr lang="ru-RU" dirty="0" err="1">
                <a:solidFill>
                  <a:schemeClr val="tx1"/>
                </a:solidFill>
              </a:rPr>
              <a:t>коммун.услуг</a:t>
            </a:r>
            <a:r>
              <a:rPr lang="ru-RU" dirty="0">
                <a:solidFill>
                  <a:schemeClr val="tx1"/>
                </a:solidFill>
              </a:rPr>
              <a:t> – 37 444,3 тыс.руб.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28926" y="4857760"/>
            <a:ext cx="1285884" cy="1143008"/>
          </a:xfrm>
          <a:prstGeom prst="roundRect">
            <a:avLst/>
          </a:prstGeom>
          <a:solidFill>
            <a:srgbClr val="CCCCFF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Ремонт зданий – 1 100,0 тыс.руб.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3438" y="3643314"/>
            <a:ext cx="1714512" cy="1214446"/>
          </a:xfrm>
          <a:prstGeom prst="roundRect">
            <a:avLst/>
          </a:prstGeom>
          <a:solidFill>
            <a:srgbClr val="CCCCFF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Субвенции обл.бюджета – 148 872,7 тыс.руб.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57884" y="5429264"/>
            <a:ext cx="1714512" cy="1214446"/>
          </a:xfrm>
          <a:prstGeom prst="roundRect">
            <a:avLst/>
          </a:prstGeom>
          <a:solidFill>
            <a:srgbClr val="CCCCFF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Соц.поддержка обучающихся – 11 699,8 тыс.руб.</a:t>
            </a:r>
          </a:p>
        </p:txBody>
      </p:sp>
      <p:pic>
        <p:nvPicPr>
          <p:cNvPr id="64545" name="Picture 2" descr="D:\temp\Новая папка (5)\Без имени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2643188"/>
            <a:ext cx="2690812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286375"/>
            <a:ext cx="204946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Штриховая стрелка вправо 15"/>
          <p:cNvSpPr/>
          <p:nvPr/>
        </p:nvSpPr>
        <p:spPr>
          <a:xfrm rot="8602170">
            <a:off x="2028850" y="2199550"/>
            <a:ext cx="714373" cy="343445"/>
          </a:xfrm>
          <a:prstGeom prst="stripedRightArrow">
            <a:avLst/>
          </a:prstGeom>
          <a:solidFill>
            <a:srgbClr val="FF99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 rot="6603638">
            <a:off x="2057826" y="2689273"/>
            <a:ext cx="1403077" cy="343445"/>
          </a:xfrm>
          <a:prstGeom prst="stripedRightArrow">
            <a:avLst/>
          </a:prstGeom>
          <a:solidFill>
            <a:srgbClr val="FF99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>
          <a:xfrm rot="5400000">
            <a:off x="2243393" y="3328715"/>
            <a:ext cx="2571767" cy="343445"/>
          </a:xfrm>
          <a:prstGeom prst="stripedRightArrow">
            <a:avLst/>
          </a:prstGeom>
          <a:solidFill>
            <a:srgbClr val="FF99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Штриховая стрелка вправо 18"/>
          <p:cNvSpPr/>
          <p:nvPr/>
        </p:nvSpPr>
        <p:spPr>
          <a:xfrm rot="3652524">
            <a:off x="3530249" y="2745843"/>
            <a:ext cx="1581730" cy="343445"/>
          </a:xfrm>
          <a:prstGeom prst="stripedRightArrow">
            <a:avLst/>
          </a:prstGeom>
          <a:solidFill>
            <a:srgbClr val="FF99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Штриховая стрелка вправо 19"/>
          <p:cNvSpPr/>
          <p:nvPr/>
        </p:nvSpPr>
        <p:spPr>
          <a:xfrm rot="2115973">
            <a:off x="4320669" y="2172427"/>
            <a:ext cx="714373" cy="343445"/>
          </a:xfrm>
          <a:prstGeom prst="stripedRightArrow">
            <a:avLst/>
          </a:prstGeom>
          <a:solidFill>
            <a:srgbClr val="FF99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Штриховая стрелка вправо 20"/>
          <p:cNvSpPr/>
          <p:nvPr/>
        </p:nvSpPr>
        <p:spPr>
          <a:xfrm rot="5400000">
            <a:off x="5708135" y="5007508"/>
            <a:ext cx="571503" cy="272007"/>
          </a:xfrm>
          <a:prstGeom prst="stripedRightArrow">
            <a:avLst/>
          </a:prstGeom>
          <a:solidFill>
            <a:srgbClr val="FF99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42900"/>
          </a:xfrm>
        </p:spPr>
        <p:txBody>
          <a:bodyPr/>
          <a:lstStyle/>
          <a:p>
            <a:pPr algn="ctr"/>
            <a:r>
              <a:rPr lang="ru-RU" sz="2200" b="1" smtClean="0"/>
              <a:t>Расходы по отрасли «Культура», </a:t>
            </a:r>
            <a:r>
              <a:rPr lang="ru-RU" sz="2200" smtClean="0"/>
              <a:t>тыс. рублей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4282" y="1000108"/>
            <a:ext cx="2071702" cy="857256"/>
          </a:xfrm>
          <a:prstGeom prst="roundRect">
            <a:avLst/>
          </a:prstGeom>
          <a:solidFill>
            <a:srgbClr val="00FFFF"/>
          </a:solidFill>
          <a:scene3d>
            <a:camera prst="orthographicFront"/>
            <a:lightRig rig="harsh" dir="t"/>
          </a:scene3d>
          <a:sp3d>
            <a:bevelT w="101600" h="1016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2016 год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 41 919,3 тыс.руб.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28860" y="785794"/>
            <a:ext cx="2071702" cy="1000132"/>
          </a:xfrm>
          <a:prstGeom prst="roundRect">
            <a:avLst/>
          </a:prstGeom>
          <a:solidFill>
            <a:srgbClr val="00FFFF"/>
          </a:solidFill>
          <a:scene3d>
            <a:camera prst="orthographicFront"/>
            <a:lightRig rig="harsh" dir="t"/>
          </a:scene3d>
          <a:sp3d>
            <a:bevelT w="101600" h="1016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2017 год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 43 095,5 тыс.руб.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4876" y="785794"/>
            <a:ext cx="2071702" cy="1000132"/>
          </a:xfrm>
          <a:prstGeom prst="roundRect">
            <a:avLst/>
          </a:prstGeom>
          <a:solidFill>
            <a:srgbClr val="00FFFF"/>
          </a:solidFill>
          <a:scene3d>
            <a:camera prst="orthographicFront"/>
            <a:lightRig rig="harsh" dir="t"/>
          </a:scene3d>
          <a:sp3d>
            <a:bevelT w="101600" h="1016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2018 год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 42 872,2 тыс.руб.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29454" y="785794"/>
            <a:ext cx="2071702" cy="1000132"/>
          </a:xfrm>
          <a:prstGeom prst="roundRect">
            <a:avLst/>
          </a:prstGeom>
          <a:solidFill>
            <a:srgbClr val="00FFFF"/>
          </a:solidFill>
          <a:scene3d>
            <a:camera prst="orthographicFront"/>
            <a:lightRig rig="harsh" dir="t"/>
          </a:scene3d>
          <a:sp3d>
            <a:bevelT w="101600" h="1016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2019 год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 42 872,2 тыс.руб.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20736843">
            <a:off x="1838894" y="897759"/>
            <a:ext cx="970570" cy="54894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рост 2,8%</a:t>
            </a:r>
          </a:p>
        </p:txBody>
      </p:sp>
      <p:pic>
        <p:nvPicPr>
          <p:cNvPr id="65554" name="Picture 3" descr="D:\temp\Новая папка (5)\Без имени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5143500"/>
            <a:ext cx="142398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00034" y="2428868"/>
            <a:ext cx="1571636" cy="1143008"/>
          </a:xfrm>
          <a:prstGeom prst="roundRect">
            <a:avLst/>
          </a:prstGeom>
          <a:solidFill>
            <a:srgbClr val="33CCCC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Содержание учреждений – 33 566,2 тыс.руб.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71604" y="3857628"/>
            <a:ext cx="1357322" cy="1143008"/>
          </a:xfrm>
          <a:prstGeom prst="roundRect">
            <a:avLst/>
          </a:prstGeom>
          <a:solidFill>
            <a:srgbClr val="33CCCC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Ремонт зданий – 171,8 тыс.руб.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14744" y="3857628"/>
            <a:ext cx="1357322" cy="1143008"/>
          </a:xfrm>
          <a:prstGeom prst="roundRect">
            <a:avLst/>
          </a:prstGeom>
          <a:solidFill>
            <a:srgbClr val="33CCCC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Другие расходы – 2 270,5 тыс.руб.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57752" y="2428868"/>
            <a:ext cx="1643074" cy="1143008"/>
          </a:xfrm>
          <a:prstGeom prst="roundRect">
            <a:avLst/>
          </a:prstGeom>
          <a:solidFill>
            <a:srgbClr val="33CCCC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Оплата </a:t>
            </a:r>
            <a:r>
              <a:rPr lang="ru-RU" dirty="0" err="1">
                <a:solidFill>
                  <a:schemeClr val="tx1"/>
                </a:solidFill>
              </a:rPr>
              <a:t>коммун.услуг</a:t>
            </a:r>
            <a:r>
              <a:rPr lang="ru-RU" dirty="0">
                <a:solidFill>
                  <a:schemeClr val="tx1"/>
                </a:solidFill>
              </a:rPr>
              <a:t> – 6 987,0 тыс.руб.</a:t>
            </a:r>
          </a:p>
        </p:txBody>
      </p:sp>
      <p:pic>
        <p:nvPicPr>
          <p:cNvPr id="655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500563"/>
            <a:ext cx="3703638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Штриховая стрелка вправо 13"/>
          <p:cNvSpPr/>
          <p:nvPr/>
        </p:nvSpPr>
        <p:spPr>
          <a:xfrm rot="7916585">
            <a:off x="1927955" y="2002861"/>
            <a:ext cx="966487" cy="428628"/>
          </a:xfrm>
          <a:prstGeom prst="stripedRightArrow">
            <a:avLst/>
          </a:prstGeom>
          <a:solidFill>
            <a:srgbClr val="00B0F0"/>
          </a:solidFill>
          <a:scene3d>
            <a:camera prst="orthographicFront"/>
            <a:lightRig rig="harsh" dir="t"/>
          </a:scene3d>
          <a:sp3d>
            <a:bevelT w="101600" h="1016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Штриховая стрелка вправо 14"/>
          <p:cNvSpPr/>
          <p:nvPr/>
        </p:nvSpPr>
        <p:spPr>
          <a:xfrm rot="6774375">
            <a:off x="1678989" y="2627638"/>
            <a:ext cx="2166206" cy="428628"/>
          </a:xfrm>
          <a:prstGeom prst="stripedRightArrow">
            <a:avLst/>
          </a:prstGeom>
          <a:solidFill>
            <a:srgbClr val="00B0F0"/>
          </a:solidFill>
          <a:scene3d>
            <a:camera prst="orthographicFront"/>
            <a:lightRig rig="harsh" dir="t"/>
          </a:scene3d>
          <a:sp3d>
            <a:bevelT w="101600" h="1016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Штриховая стрелка вправо 15"/>
          <p:cNvSpPr/>
          <p:nvPr/>
        </p:nvSpPr>
        <p:spPr>
          <a:xfrm rot="4105872">
            <a:off x="2956857" y="2637817"/>
            <a:ext cx="2123535" cy="428628"/>
          </a:xfrm>
          <a:prstGeom prst="stripedRightArrow">
            <a:avLst/>
          </a:prstGeom>
          <a:solidFill>
            <a:srgbClr val="00B0F0"/>
          </a:solidFill>
          <a:scene3d>
            <a:camera prst="orthographicFront"/>
            <a:lightRig rig="harsh" dir="t"/>
          </a:scene3d>
          <a:sp3d>
            <a:bevelT w="101600" h="1016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 rot="2797070">
            <a:off x="4072753" y="1976300"/>
            <a:ext cx="923743" cy="428628"/>
          </a:xfrm>
          <a:prstGeom prst="stripedRightArrow">
            <a:avLst/>
          </a:prstGeom>
          <a:solidFill>
            <a:srgbClr val="00B0F0"/>
          </a:solidFill>
          <a:scene3d>
            <a:camera prst="orthographicFront"/>
            <a:lightRig rig="harsh" dir="t"/>
          </a:scene3d>
          <a:sp3d>
            <a:bevelT w="101600" h="1016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03650"/>
            <a:ext cx="457200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63"/>
          </a:xfrm>
        </p:spPr>
        <p:txBody>
          <a:bodyPr/>
          <a:lstStyle/>
          <a:p>
            <a:pPr algn="ctr"/>
            <a:r>
              <a:rPr lang="ru-RU" sz="2200" b="1" smtClean="0"/>
              <a:t>Дорожный фонд Окуловского района, </a:t>
            </a:r>
            <a:r>
              <a:rPr lang="ru-RU" sz="2200" smtClean="0"/>
              <a:t>тыс.рублей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34" y="714356"/>
            <a:ext cx="1785950" cy="1143008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sunset" dir="t"/>
          </a:scene3d>
          <a:sp3d prstMaterial="dkEdge">
            <a:bevelT w="114300" h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2016 год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 57 297,4 тыс.руб.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00364" y="714356"/>
            <a:ext cx="1714512" cy="1214446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sunset" dir="t"/>
          </a:scene3d>
          <a:sp3d prstMaterial="dkEdge">
            <a:bevelT w="114300" h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2017 год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 46 650,9 тыс.руб.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29256" y="785794"/>
            <a:ext cx="1643074" cy="1214446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sunset" dir="t"/>
          </a:scene3d>
          <a:sp3d prstMaterial="dkEdge">
            <a:bevelT w="114300" h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2018 год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 44 060,7 тыс.руб.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58082" y="642918"/>
            <a:ext cx="1643074" cy="1214446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sunset" dir="t"/>
          </a:scene3d>
          <a:sp3d prstMaterial="dkEdge">
            <a:bevelT w="114300" h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2019 год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 48 215,4 тыс.руб.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43372" y="2428868"/>
            <a:ext cx="1643074" cy="12858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</a:rPr>
              <a:t>Муниципаль-ный</a:t>
            </a:r>
            <a:r>
              <a:rPr lang="ru-RU" dirty="0">
                <a:solidFill>
                  <a:schemeClr val="tx1"/>
                </a:solidFill>
              </a:rPr>
              <a:t> район – 15 315,3 тыс.руб.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57884" y="2786058"/>
            <a:ext cx="1571636" cy="12858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</a:rPr>
              <a:t>Окуловское</a:t>
            </a:r>
            <a:r>
              <a:rPr lang="ru-RU" dirty="0">
                <a:solidFill>
                  <a:schemeClr val="tx1"/>
                </a:solidFill>
              </a:rPr>
              <a:t> ГП –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13 755,6 тыс.руб.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00958" y="3143248"/>
            <a:ext cx="1500166" cy="135732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Поселения (без </a:t>
            </a:r>
            <a:r>
              <a:rPr lang="ru-RU" dirty="0" err="1">
                <a:solidFill>
                  <a:schemeClr val="tx1"/>
                </a:solidFill>
              </a:rPr>
              <a:t>Ок.ГП</a:t>
            </a:r>
            <a:r>
              <a:rPr lang="ru-RU" dirty="0">
                <a:solidFill>
                  <a:schemeClr val="tx1"/>
                </a:solidFill>
              </a:rPr>
              <a:t>) – 17 580,0  тыс.руб.</a:t>
            </a:r>
          </a:p>
        </p:txBody>
      </p:sp>
      <p:sp>
        <p:nvSpPr>
          <p:cNvPr id="10" name="Штриховая стрелка вправо 9"/>
          <p:cNvSpPr/>
          <p:nvPr/>
        </p:nvSpPr>
        <p:spPr>
          <a:xfrm rot="3756494">
            <a:off x="4505609" y="2063722"/>
            <a:ext cx="583722" cy="195508"/>
          </a:xfrm>
          <a:prstGeom prst="stripedRightArrow">
            <a:avLst/>
          </a:prstGeom>
          <a:solidFill>
            <a:srgbClr val="FFC000"/>
          </a:solidFill>
          <a:scene3d>
            <a:camera prst="orthographicFront"/>
            <a:lightRig rig="two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 rot="1717455">
            <a:off x="4516183" y="2135813"/>
            <a:ext cx="2019674" cy="256566"/>
          </a:xfrm>
          <a:prstGeom prst="stripedRightArrow">
            <a:avLst/>
          </a:prstGeom>
          <a:solidFill>
            <a:srgbClr val="FFC000"/>
          </a:solidFill>
          <a:scene3d>
            <a:camera prst="orthographicFront"/>
            <a:lightRig rig="two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 rot="1174731">
            <a:off x="4587955" y="2319447"/>
            <a:ext cx="3952893" cy="197413"/>
          </a:xfrm>
          <a:prstGeom prst="stripedRightArrow">
            <a:avLst/>
          </a:prstGeom>
          <a:solidFill>
            <a:srgbClr val="FFC000"/>
          </a:solidFill>
          <a:scene3d>
            <a:camera prst="orthographicFront"/>
            <a:lightRig rig="two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57290" y="2714620"/>
            <a:ext cx="1785950" cy="1143008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balanced" dir="t"/>
          </a:scene3d>
          <a:sp3d>
            <a:bevelT w="1524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Содержание дорог – 4 100,0 тыс.руб.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4348" y="4143380"/>
            <a:ext cx="1785950" cy="1143008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balanced" dir="t"/>
          </a:scene3d>
          <a:sp3d>
            <a:bevelT w="1524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Ремонт дорог – 11 215,3 тыс.руб.</a:t>
            </a:r>
          </a:p>
        </p:txBody>
      </p:sp>
      <p:sp>
        <p:nvSpPr>
          <p:cNvPr id="19" name="Штриховая стрелка вправо 18"/>
          <p:cNvSpPr/>
          <p:nvPr/>
        </p:nvSpPr>
        <p:spPr>
          <a:xfrm rot="10037270">
            <a:off x="3132943" y="3471384"/>
            <a:ext cx="1029023" cy="280823"/>
          </a:xfrm>
          <a:prstGeom prst="stripedRightArrow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balanced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Штриховая стрелка вправо 19"/>
          <p:cNvSpPr/>
          <p:nvPr/>
        </p:nvSpPr>
        <p:spPr>
          <a:xfrm rot="8635702">
            <a:off x="2334616" y="4088806"/>
            <a:ext cx="2035926" cy="280823"/>
          </a:xfrm>
          <a:prstGeom prst="stripedRightArrow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balanced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43174" y="5643554"/>
            <a:ext cx="1857388" cy="1214446"/>
          </a:xfrm>
          <a:prstGeom prst="roundRect">
            <a:avLst/>
          </a:prstGeom>
          <a:solidFill>
            <a:srgbClr val="CCCCFF"/>
          </a:solidFill>
          <a:scene3d>
            <a:camera prst="orthographicFront"/>
            <a:lightRig rig="threePt" dir="t"/>
          </a:scene3d>
          <a:sp3d>
            <a:bevelT w="114300" h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в т.ч. субсидии из областного бюджета – 5791,0 тыс.руб.</a:t>
            </a:r>
          </a:p>
        </p:txBody>
      </p:sp>
      <p:sp>
        <p:nvSpPr>
          <p:cNvPr id="23" name="Штриховая стрелка вправо 22"/>
          <p:cNvSpPr/>
          <p:nvPr/>
        </p:nvSpPr>
        <p:spPr>
          <a:xfrm rot="2888337">
            <a:off x="2364823" y="5297083"/>
            <a:ext cx="526290" cy="254959"/>
          </a:xfrm>
          <a:prstGeom prst="stripedRightArrow">
            <a:avLst/>
          </a:prstGeom>
          <a:solidFill>
            <a:srgbClr val="FFC000"/>
          </a:solidFill>
          <a:scene3d>
            <a:camera prst="orthographicFront"/>
            <a:lightRig rig="two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ww.admtr.ru/files/styles/large/public/newsimages/d4ab4aa1a42850e79a3f2141867b46e3_0.jpg?itok=-XimvAK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000500"/>
            <a:ext cx="3786187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/>
          <a:lstStyle/>
          <a:p>
            <a:pPr algn="ctr"/>
            <a:r>
              <a:rPr lang="ru-RU" sz="2200" b="1" smtClean="0"/>
              <a:t>Расходы по отрасли «Жилищно-коммунальное хозяйство» тыс.рублей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596" y="1214422"/>
            <a:ext cx="1785950" cy="1000132"/>
          </a:xfrm>
          <a:prstGeom prst="roundRect">
            <a:avLst/>
          </a:prstGeom>
          <a:solidFill>
            <a:srgbClr val="3399FF"/>
          </a:solidFill>
          <a:scene3d>
            <a:camera prst="orthographicFront"/>
            <a:lightRig rig="threePt" dir="t"/>
          </a:scene3d>
          <a:sp3d prstMaterial="powder"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2016 год - 369,8 тыс.руб.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00364" y="1071546"/>
            <a:ext cx="1785950" cy="1000132"/>
          </a:xfrm>
          <a:prstGeom prst="roundRect">
            <a:avLst/>
          </a:prstGeom>
          <a:solidFill>
            <a:srgbClr val="3399FF"/>
          </a:solidFill>
          <a:scene3d>
            <a:camera prst="orthographicFront"/>
            <a:lightRig rig="threePt" dir="t"/>
          </a:scene3d>
          <a:sp3d prstMaterial="powder"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2017 год – 655,4 тыс.руб.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3504" y="1071546"/>
            <a:ext cx="1785950" cy="1000132"/>
          </a:xfrm>
          <a:prstGeom prst="roundRect">
            <a:avLst/>
          </a:prstGeom>
          <a:solidFill>
            <a:srgbClr val="3399FF"/>
          </a:solidFill>
          <a:scene3d>
            <a:camera prst="orthographicFront"/>
            <a:lightRig rig="threePt" dir="t"/>
          </a:scene3d>
          <a:sp3d prstMaterial="powder"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2018 год - 655,4 тыс.руб.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72330" y="1071546"/>
            <a:ext cx="1785950" cy="1000132"/>
          </a:xfrm>
          <a:prstGeom prst="roundRect">
            <a:avLst/>
          </a:prstGeom>
          <a:solidFill>
            <a:srgbClr val="3399FF"/>
          </a:solidFill>
          <a:scene3d>
            <a:camera prst="orthographicFront"/>
            <a:lightRig rig="threePt" dir="t"/>
          </a:scene3d>
          <a:sp3d prstMaterial="powder"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2019 год - 655,4 тыс.руб.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20423880">
            <a:off x="2048798" y="1381404"/>
            <a:ext cx="1077640" cy="47568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рост 77,2%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000504"/>
            <a:ext cx="2286016" cy="20002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Муниципальная</a:t>
            </a:r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программа "Капитальный ремонт муниципального жилого фонда в </a:t>
            </a:r>
            <a:r>
              <a:rPr lang="ru-RU" sz="1400" b="1" dirty="0" err="1">
                <a:solidFill>
                  <a:schemeClr val="tx1"/>
                </a:solidFill>
              </a:rPr>
              <a:t>Окуловском</a:t>
            </a:r>
            <a:r>
              <a:rPr lang="ru-RU" sz="1400" b="1" dirty="0">
                <a:solidFill>
                  <a:schemeClr val="tx1"/>
                </a:solidFill>
              </a:rPr>
              <a:t> муниципальном районе на 2015-2019 годы« –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343,9 тыс.руб.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3643314"/>
            <a:ext cx="2286016" cy="20002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Муниципальная программа  «Водоснабжение в </a:t>
            </a:r>
            <a:r>
              <a:rPr lang="ru-RU" sz="1400" b="1" dirty="0" err="1">
                <a:solidFill>
                  <a:schemeClr val="tx1"/>
                </a:solidFill>
              </a:rPr>
              <a:t>Окуловском</a:t>
            </a:r>
            <a:r>
              <a:rPr lang="ru-RU" sz="1400" b="1" dirty="0">
                <a:solidFill>
                  <a:schemeClr val="tx1"/>
                </a:solidFill>
              </a:rPr>
              <a:t> муниципальном районе на 2017 – 2019 годы» - 311,5 тыс.руб.</a:t>
            </a: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571472" y="3000372"/>
            <a:ext cx="2286016" cy="1000132"/>
          </a:xfrm>
          <a:prstGeom prst="triangl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714744" y="2643182"/>
            <a:ext cx="2286016" cy="1000132"/>
          </a:xfrm>
          <a:prstGeom prst="triangl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Выгнутая вверх стрелка 12"/>
          <p:cNvSpPr/>
          <p:nvPr/>
        </p:nvSpPr>
        <p:spPr>
          <a:xfrm rot="2706830">
            <a:off x="4243232" y="2141064"/>
            <a:ext cx="1547535" cy="606892"/>
          </a:xfrm>
          <a:prstGeom prst="curvedDownArrow">
            <a:avLst/>
          </a:prstGeom>
          <a:scene3d>
            <a:camera prst="orthographicFront"/>
            <a:lightRig rig="chilly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8991238" flipV="1">
            <a:off x="1300163" y="2103438"/>
            <a:ext cx="2146300" cy="6731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786812" cy="714375"/>
          </a:xfrm>
        </p:spPr>
        <p:txBody>
          <a:bodyPr/>
          <a:lstStyle/>
          <a:p>
            <a:pPr algn="ctr"/>
            <a:r>
              <a:rPr lang="ru-RU" sz="2200" b="1" smtClean="0"/>
              <a:t>Меры социальной поддержки отдельных категорий граждан, </a:t>
            </a:r>
            <a:r>
              <a:rPr lang="ru-RU" sz="2200" smtClean="0"/>
              <a:t>тыс.рублей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313" y="785813"/>
          <a:ext cx="8786812" cy="57150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857750"/>
                <a:gridCol w="1428750"/>
                <a:gridCol w="1310453"/>
                <a:gridCol w="1189859"/>
              </a:tblGrid>
              <a:tr h="226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2017 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2018 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2019 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1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Предоставление социальной выплаты на компенсацию (возмещение) расходов граждан по уплате процентов за пользование кредитом (займом)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69,0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69,0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69,0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1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Субсидии молодым семьям в рамках муниципальной программы "Обеспечение жильем молодых семей в </a:t>
                      </a:r>
                      <a:r>
                        <a:rPr lang="ru-RU" sz="1400" b="0" i="0" u="none" strike="noStrike" dirty="0" err="1">
                          <a:latin typeface="Times New Roman"/>
                        </a:rPr>
                        <a:t>Окуловском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 муниципальном районе на 2015-2017 годы"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276,7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33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Оплата жилищно-коммунальных услуг отдельным категориям граждан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27 605,3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27 596,5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27 593,3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8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Осуществление отдельных государственных полномочий по предоставлению мер социальной поддержки по оплате жилья и коммунальных услуг отдельным категориям граждан, работающих и проживающих в сельских населенных пунктах и поселках городского типа Новгородской области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1 972,2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1 972,2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1 972,2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99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Осуществление отдельных государственных полномочий по выплате социального пособия на погребение и возмещению стоимости услуг, предоставляемых согласно гарантированному перечню услуг по погребению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362,2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362,2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362,2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38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Осуществление отдельных государственных полномочий по оказанию государственной социальной помощи малоимущим семьям, малоимущим одиноко проживающим гражданам, социальной поддержки отдельным категориям граждан, в том числе лицам, оказавшимся в трудной жизненной ситуации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4 129,3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4 129,3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4 129,3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1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Осуществление отдельных государственных полномочий по предоставлению мер социальной поддержки ветеранов труда Новгородской области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24 866,0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24 866,0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24 866,0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786813" cy="785813"/>
          </a:xfrm>
        </p:spPr>
        <p:txBody>
          <a:bodyPr/>
          <a:lstStyle/>
          <a:p>
            <a:pPr algn="ctr"/>
            <a:r>
              <a:rPr lang="ru-RU" sz="2200" b="1" smtClean="0"/>
              <a:t>Меры социальной поддержки отдельных категорий граждан, </a:t>
            </a:r>
            <a:r>
              <a:rPr lang="ru-RU" sz="2200" smtClean="0"/>
              <a:t>тыс.рублей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75" y="857250"/>
          <a:ext cx="8786813" cy="542924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929188"/>
                <a:gridCol w="1285875"/>
                <a:gridCol w="1285875"/>
                <a:gridCol w="1285875"/>
              </a:tblGrid>
              <a:tr h="2328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2017 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2018 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2019 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155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Осуществление отдельных государственных полномочий по оказанию социальной поддержки малоимущим семьям (малоимущим одиноко проживающим гражданам) на газификацию их домовладений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1 050,9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1 050,9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1 050,9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44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Осуществление отдельных государственных полномочий по предоставлению мер социальной поддержки педагогическим работникам (в том числе вышедшим на пенсию), членам их семей, проживающим в сельских населенных пунктах, рабочих поселках (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поселках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городского типа) Новгородской области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5 131,5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5 131,5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5 131,5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6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отдельных государственных полномочий по предоставлению мер социальной поддержки ветеранов труда и граждан, приравненных к ним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33 701,5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33 701,5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33 701,5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7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отдельных государственных полномочий по предоставлению мер социальной поддержки тружеников тыла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528,7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528,7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528,7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6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мер социальной поддержки реабилитированных лиц и лиц, признанных пострадавшими от политических репрессий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606,6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606,6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606,6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155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Компенсация родительской платы родителям (законным представителям) детей, посещающих образовательные организации, реализующие образовательную программу дошкольного образования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2 456,3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2 456,3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2 456,3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7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Содержание ребенка в семье опекуна и приемной семье, а также вознаграждение, причитающееся приемному родителю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23 016,3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23 016,3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23 016,3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142875" y="152400"/>
            <a:ext cx="8786813" cy="990600"/>
          </a:xfrm>
        </p:spPr>
        <p:txBody>
          <a:bodyPr/>
          <a:lstStyle/>
          <a:p>
            <a:pPr algn="ctr" eaLnBrk="1" hangingPunct="1"/>
            <a:r>
              <a:rPr lang="ru-RU" sz="2400" b="1" smtClean="0"/>
              <a:t>Удовлетворенность населения деятельностью органов местного самоуправления муниципального района </a:t>
            </a:r>
            <a:r>
              <a:rPr lang="ru-RU" sz="2000" b="1" smtClean="0"/>
              <a:t>(городского округа),%</a:t>
            </a:r>
          </a:p>
        </p:txBody>
      </p:sp>
      <p:graphicFrame>
        <p:nvGraphicFramePr>
          <p:cNvPr id="1026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313" y="928688"/>
          <a:ext cx="4429125" cy="614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3" imgW="4432176" imgH="6145301" progId="Excel.Sheet.8">
                  <p:embed/>
                </p:oleObj>
              </mc:Choice>
              <mc:Fallback>
                <p:oleObj r:id="rId3" imgW="4432176" imgH="6145301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928688"/>
                        <a:ext cx="4429125" cy="614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http://4geo.ru/images/personal-pages-share/213740624/img-1051551196_190212218437020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50" y="4214813"/>
            <a:ext cx="338138" cy="357187"/>
          </a:xfrm>
          <a:prstGeom prst="rect">
            <a:avLst/>
          </a:prstGeom>
          <a:solidFill>
            <a:schemeClr val="tx2">
              <a:lumMod val="40000"/>
              <a:lumOff val="60000"/>
              <a:alpha val="0"/>
            </a:schemeClr>
          </a:solidFill>
        </p:spPr>
      </p:pic>
      <p:sp>
        <p:nvSpPr>
          <p:cNvPr id="6" name="Прямоугольник 5"/>
          <p:cNvSpPr/>
          <p:nvPr/>
        </p:nvSpPr>
        <p:spPr>
          <a:xfrm>
            <a:off x="4500563" y="1214438"/>
            <a:ext cx="4500562" cy="5357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 данным  социологического  опроса  2015</a:t>
            </a:r>
          </a:p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года  удовлетворенность  деятельностью  органов</a:t>
            </a:r>
          </a:p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местного  самоуправления  в  среднем  по  области</a:t>
            </a:r>
          </a:p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составила  33,1%  от  числа  опрошенных,  снижение</a:t>
            </a:r>
          </a:p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1,2 п.п. к 2014  году.</a:t>
            </a:r>
          </a:p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Лучшее  значение  показателя  в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Любытинском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муниципальном  районе  (54,0%),  худшее  –  в</a:t>
            </a:r>
          </a:p>
          <a:p>
            <a:pPr algn="ctr">
              <a:defRPr/>
            </a:pP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Крестецком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и 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Маловишерском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муниципальных</a:t>
            </a:r>
          </a:p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районах (по 21,0%).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/>
          <a:lstStyle/>
          <a:p>
            <a:pPr algn="ctr"/>
            <a:r>
              <a:rPr lang="ru-RU" sz="2200" b="1" smtClean="0"/>
              <a:t>Меры социальной поддержки отдельных категорий граждан, </a:t>
            </a:r>
            <a:r>
              <a:rPr lang="ru-RU" sz="2200" smtClean="0"/>
              <a:t>тыс.рублей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313" y="1000125"/>
          <a:ext cx="8715375" cy="528637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833738"/>
                <a:gridCol w="1318292"/>
                <a:gridCol w="1318292"/>
                <a:gridCol w="1245053"/>
              </a:tblGrid>
              <a:tr h="2663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2017 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2018 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2019 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497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Осуществление отдельных государственных полномочий по предоставлению мер социальной поддержки многодетных семей и возмещению организациям расходов по предоставлению меры социальной поддержки многодетных семей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4 155,1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4 155,1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4 155,1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9992"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Осуществление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отдельных государственных полномочий по предоставлению льготы на проезд в транспорте междугородного сообщения к месту лечения и обратно детей, нуждающихся в санаторно-курортном лечении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2,8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2,8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2,8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01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Осуществление отдельных государственных полномочий по назначению и выплате пособий гражданам, имеющим детей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5 017,8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5 017,8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5 017,8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00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latin typeface="Times New Roman"/>
                        </a:rPr>
                        <a:t>Осуществление отдельных государственных полномочий по назначению и выплате единовременного пособия одинокой матери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101,5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00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жилыми помещениями детей-сирот и детей, оставшихся без попечения родителей, лиц из числа детей-сирот и детей, оставшихся без попечения родителей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9 907,6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11 182,1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10 204,0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999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Единовременная выплата лицам из числа детей-сирот и детей, оставшихся без попечения родителей, на текущий ремонт находящихся в их собственности жилых помещений, расположенных на территории Новгородской области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33,3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3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ВСЕГО: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144 990,6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145 844,8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latin typeface="Times New Roman"/>
                        </a:rPr>
                        <a:t>144 863,5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b="1" smtClean="0"/>
              <a:t>Муниципальные программы Администрации Окуловского муниципального района и непрограммные направления расходов бюджета муниципального района, </a:t>
            </a:r>
            <a:r>
              <a:rPr lang="ru-RU" sz="2200" smtClean="0"/>
              <a:t>тыс.рублей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75" y="1219200"/>
          <a:ext cx="8858250" cy="543242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286374"/>
                <a:gridCol w="1214438"/>
                <a:gridCol w="1214438"/>
                <a:gridCol w="11430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"Управление муниципальными финансами в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Окуловском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муниципальном районе на 2014-2020 годы"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36 640,7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22 787,4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21 314,5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"Развитие муниципальной службы в Администрации Окуловского муниципального района на 2015-2017 годы"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"Доступная среда" в Окуловском муниципальном районе на 2015-2017 годы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"Развитие архивного дела в Окуловском муниципальном районе на 2016-2020 годы"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"Развитие информационного общества и формирование электронного правительства в Окуловском муниципальном районе на 2014-2020 годы"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212,5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212,5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212,5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"Профилактика преступлений и иных правонарушений в Окуловском муниципальном районе на 2014-2019 годы"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"Развитие сельского хозяйства в Окуловском муниципальном районе на 2014-2020 годы"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 «Устойчивое развитие сельских территорий Окуловского муниципального района на 2014-2020 годы»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69,0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"Развитие системы управления муниципальным имуществом в Окуловском муниципальном районе на 2015-2020 годы"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 «Обеспечение экономического развития Окуловского муниципального района на 2015-2017 годы»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"Развитие и содержание автомобильных дорог общего пользования местного значения вне границ населенных пунктов в границах Окуловского муниципального района на 2015-2019 годы"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15 315,3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12 420,3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12 420,3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"Развитие образования в Окуловском муниципальном районе на 2014-2020 годы"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277 700,3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262 308,9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248 880,2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  «Водоснабжение в Окуловском муниципальном районе на 2017 – 2019 годы»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311,5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200" b="1" smtClean="0"/>
              <a:t>Муниципальные программы Администрации Окуловского муниципального района и непрограммные направления расходов бюджета муниципального района, </a:t>
            </a:r>
            <a:r>
              <a:rPr lang="ru-RU" sz="2200" smtClean="0"/>
              <a:t>тыс.рублей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313" y="1219200"/>
          <a:ext cx="8786812" cy="357346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000625"/>
                <a:gridCol w="1285875"/>
                <a:gridCol w="1357312"/>
                <a:gridCol w="1143000"/>
              </a:tblGrid>
              <a:tr h="3709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"Развитие культуры и туризма в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Окуловском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муниципальном районе на 2014-2020 годы"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50 564,4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50 341,1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50 341,1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6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"Обеспечение жильем молодых семей в Окуловском муниципальном районе на 2015-2017 годы"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276,7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«Развитие физической культуры и спорта в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Окуловском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муниципальном районе на 2014-2020 годы»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5 752,5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5 752,5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5 752,5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26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 «Берегоукрепительные работы на р.Перетна в районе домов 17, 18, 21 и 22 по ул.Куйбышева в п.Кулотино Окуловского района Новгородской области для исполнения решения суда на 2017-2018 годы»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300,0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300,0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 "Капитальный ремонт муниципального жилого фонда в Окуловском муниципальном районе на 2015-2017 годы"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343,9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343,9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343,9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«Социальная поддержка граждан в Окуловском муниципальном районе на 2016-2020 годы»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113 240,9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113 130,6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113 127,4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5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 «Градостроительная политика на территории Окуловского муниципального района на 2016-2020 годы»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200,0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90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ИТОГО 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501 997,7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469 167,7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453 962,9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75"/>
          </a:xfrm>
        </p:spPr>
        <p:txBody>
          <a:bodyPr/>
          <a:lstStyle/>
          <a:p>
            <a:pPr algn="ctr"/>
            <a:r>
              <a:rPr lang="ru-RU" sz="2200" b="1" smtClean="0"/>
              <a:t>Муниципальные программы Администрации Окуловского муниципального района и непрограммные направления расходов бюджета муниципального района, </a:t>
            </a:r>
            <a:r>
              <a:rPr lang="ru-RU" sz="2200" smtClean="0"/>
              <a:t>тыс.рублей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625" y="1571625"/>
          <a:ext cx="8258175" cy="391794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725205"/>
                <a:gridCol w="1235823"/>
                <a:gridCol w="1235823"/>
                <a:gridCol w="1061324"/>
              </a:tblGrid>
              <a:tr h="395644"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400" b="1" i="0" u="none" strike="noStrike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Непрограммные</a:t>
                      </a:r>
                      <a:r>
                        <a:rPr kumimoji="0" lang="ru-RU" sz="1400" b="1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направления расходов</a:t>
                      </a:r>
                      <a:endParaRPr kumimoji="0" lang="ru-RU" sz="14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2017 год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2018 год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2019 год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3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latin typeface="Times New Roman"/>
                        </a:rPr>
                        <a:t>Непрограммные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 расходы органов местного самоуправления муниципального района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45 077,9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58 040,3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71 469,0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Из них: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4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Нераспределенные расходы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13 566,4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26 995,1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4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Резервные фонды местных администраций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44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Условно утвержденные расходы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13 566,4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26 995,1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95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latin typeface="Times New Roman"/>
                        </a:rPr>
                        <a:t>Непрограммные расходы в сфере национальной экономики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240,0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240,0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240,0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4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Непрограммные расходы в области социальной политики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9 940,9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11 182,1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10 204,0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4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Непрограммные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расходы в области физической культуры и спорта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4 125,1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4 125,1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4 125,1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4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ИТОГО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59 383,9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73 587,5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86 038,1</a:t>
                      </a:r>
                    </a:p>
                  </a:txBody>
                  <a:tcPr marL="9525" marR="9525" marT="95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858250" cy="7143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Динамика расходов главных распорядителей бюджетных средств</a:t>
            </a:r>
          </a:p>
        </p:txBody>
      </p:sp>
      <p:graphicFrame>
        <p:nvGraphicFramePr>
          <p:cNvPr id="819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58750" y="787400"/>
          <a:ext cx="8996363" cy="617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Worksheet" r:id="rId3" imgW="7896208" imgH="5429324" progId="Excel.Sheet.8">
                  <p:embed/>
                </p:oleObj>
              </mc:Choice>
              <mc:Fallback>
                <p:oleObj name="Worksheet" r:id="rId3" imgW="7896208" imgH="5429324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787400"/>
                        <a:ext cx="8996363" cy="617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pPr algn="ctr"/>
            <a:r>
              <a:rPr lang="ru-RU" sz="2200" b="1" smtClean="0"/>
              <a:t>Уровень долговой нагрузки бюджета</a:t>
            </a:r>
            <a:r>
              <a:rPr lang="ru-RU" sz="2200" smtClean="0"/>
              <a:t/>
            </a:r>
            <a:br>
              <a:rPr lang="ru-RU" sz="2200" smtClean="0"/>
            </a:br>
            <a:r>
              <a:rPr lang="ru-RU" sz="2200" b="1" smtClean="0"/>
              <a:t> Окуловского муниципального района</a:t>
            </a:r>
            <a:endParaRPr lang="ru-RU" smtClean="0"/>
          </a:p>
        </p:txBody>
      </p:sp>
      <p:graphicFrame>
        <p:nvGraphicFramePr>
          <p:cNvPr id="9218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714375"/>
          <a:ext cx="8229600" cy="544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r:id="rId3" imgW="8230313" imgH="5444200" progId="Excel.Chart.8">
                  <p:embed/>
                </p:oleObj>
              </mc:Choice>
              <mc:Fallback>
                <p:oleObj r:id="rId3" imgW="8230313" imgH="5444200" progId="Excel.Char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14375"/>
                        <a:ext cx="8229600" cy="544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715375" cy="714375"/>
          </a:xfrm>
        </p:spPr>
        <p:txBody>
          <a:bodyPr/>
          <a:lstStyle/>
          <a:p>
            <a:pPr algn="ctr">
              <a:lnSpc>
                <a:spcPts val="2500"/>
              </a:lnSpc>
              <a:defRPr/>
            </a:pPr>
            <a:r>
              <a:rPr lang="ru-RU" sz="2200" b="1" dirty="0" smtClean="0">
                <a:latin typeface="+mn-lt"/>
              </a:rPr>
              <a:t>Расходы бюджета района  по разделу «Обслуживание государственного и муниципального долга»,</a:t>
            </a:r>
            <a:r>
              <a:rPr lang="ru-RU" sz="4000" dirty="0" smtClean="0"/>
              <a:t> </a:t>
            </a:r>
            <a:r>
              <a:rPr lang="ru-RU" sz="2200" dirty="0" smtClean="0">
                <a:latin typeface="+mn-lt"/>
              </a:rPr>
              <a:t>тыс. рублей</a:t>
            </a:r>
            <a:endParaRPr lang="ru-RU" sz="2200" dirty="0">
              <a:latin typeface="+mn-lt"/>
            </a:endParaRPr>
          </a:p>
        </p:txBody>
      </p:sp>
      <p:graphicFrame>
        <p:nvGraphicFramePr>
          <p:cNvPr id="10242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714375"/>
          <a:ext cx="9572625" cy="614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r:id="rId3" imgW="9217951" imgH="6498899" progId="Excel.Chart.8">
                  <p:embed/>
                </p:oleObj>
              </mc:Choice>
              <mc:Fallback>
                <p:oleObj r:id="rId3" imgW="9217951" imgH="6498899" progId="Excel.Char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714375"/>
                        <a:ext cx="9572625" cy="614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715375" cy="785813"/>
          </a:xfrm>
        </p:spPr>
        <p:txBody>
          <a:bodyPr/>
          <a:lstStyle/>
          <a:p>
            <a:pPr algn="ctr">
              <a:defRPr/>
            </a:pPr>
            <a:r>
              <a:rPr lang="ru-RU" sz="2200" b="1" dirty="0" smtClean="0">
                <a:latin typeface="+mn-lt"/>
              </a:rPr>
              <a:t>Дефицит (</a:t>
            </a:r>
            <a:r>
              <a:rPr lang="ru-RU" sz="2200" b="1" dirty="0" err="1" smtClean="0">
                <a:latin typeface="+mn-lt"/>
              </a:rPr>
              <a:t>профицит</a:t>
            </a:r>
            <a:r>
              <a:rPr lang="ru-RU" sz="2200" b="1" dirty="0" smtClean="0">
                <a:latin typeface="+mn-lt"/>
              </a:rPr>
              <a:t>) бюджета </a:t>
            </a:r>
            <a:br>
              <a:rPr lang="ru-RU" sz="2200" b="1" dirty="0" smtClean="0">
                <a:latin typeface="+mn-lt"/>
              </a:rPr>
            </a:br>
            <a:r>
              <a:rPr lang="ru-RU" sz="2200" b="1" dirty="0" err="1" smtClean="0">
                <a:latin typeface="+mn-lt"/>
              </a:rPr>
              <a:t>Окуловского</a:t>
            </a:r>
            <a:r>
              <a:rPr lang="ru-RU" sz="2200" b="1" dirty="0" smtClean="0">
                <a:latin typeface="+mn-lt"/>
              </a:rPr>
              <a:t> муниципального района (план), </a:t>
            </a:r>
            <a:br>
              <a:rPr lang="ru-RU" sz="2200" b="1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тыс. рублей</a:t>
            </a:r>
          </a:p>
        </p:txBody>
      </p:sp>
      <p:graphicFrame>
        <p:nvGraphicFramePr>
          <p:cNvPr id="11266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50" y="1360488"/>
          <a:ext cx="8897938" cy="549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Worksheet" r:id="rId3" imgW="7553376" imgH="4095701" progId="Excel.Sheet.8">
                  <p:embed/>
                </p:oleObj>
              </mc:Choice>
              <mc:Fallback>
                <p:oleObj name="Worksheet" r:id="rId3" imgW="7553376" imgH="4095701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360488"/>
                        <a:ext cx="8897938" cy="549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428750" y="1143000"/>
            <a:ext cx="642938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2009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071688" y="1143000"/>
            <a:ext cx="642937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2010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14625" y="1143000"/>
            <a:ext cx="642938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2011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357563" y="1143000"/>
            <a:ext cx="642937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2012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071938" y="1143000"/>
            <a:ext cx="642937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2013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786313" y="1143000"/>
            <a:ext cx="642937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2014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429250" y="1143000"/>
            <a:ext cx="642938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2015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143625" y="1143000"/>
            <a:ext cx="642938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2016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786563" y="1143000"/>
            <a:ext cx="642937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2017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500938" y="1143000"/>
            <a:ext cx="642937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2018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143875" y="1143000"/>
            <a:ext cx="642938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2019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143000" y="857250"/>
            <a:ext cx="928688" cy="2857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chemeClr val="tx1"/>
                </a:solidFill>
              </a:rPr>
              <a:t>годы</a:t>
            </a:r>
          </a:p>
        </p:txBody>
      </p:sp>
      <p:pic>
        <p:nvPicPr>
          <p:cNvPr id="11280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0"/>
            <a:ext cx="1857375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1"/>
          <p:cNvSpPr>
            <a:spLocks noChangeArrowheads="1"/>
          </p:cNvSpPr>
          <p:nvPr/>
        </p:nvSpPr>
        <p:spPr bwMode="auto">
          <a:xfrm>
            <a:off x="395288" y="1357313"/>
            <a:ext cx="85328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/>
              <a:t>Адрес: </a:t>
            </a:r>
          </a:p>
          <a:p>
            <a:pPr algn="r"/>
            <a:r>
              <a:rPr lang="ru-RU"/>
              <a:t>174350, г.Окуловка, ул.Кирова, д.6</a:t>
            </a:r>
          </a:p>
          <a:p>
            <a:endParaRPr lang="ru-RU" b="1"/>
          </a:p>
          <a:p>
            <a:r>
              <a:rPr lang="ru-RU" sz="2400" b="1"/>
              <a:t>Телефон / факс:                                            </a:t>
            </a:r>
            <a:r>
              <a:rPr lang="ru-RU"/>
              <a:t>(81657) 21-439</a:t>
            </a:r>
            <a:endParaRPr lang="en-US"/>
          </a:p>
          <a:p>
            <a:endParaRPr lang="en-US" b="1"/>
          </a:p>
          <a:p>
            <a:r>
              <a:rPr lang="en-US" sz="2400" b="1"/>
              <a:t>E-mail:</a:t>
            </a:r>
            <a:r>
              <a:rPr lang="ru-RU" sz="2400" b="1"/>
              <a:t>                                                              </a:t>
            </a:r>
            <a:r>
              <a:rPr lang="en-US"/>
              <a:t>komfin@okuladm.ru</a:t>
            </a:r>
            <a:endParaRPr lang="ru-RU"/>
          </a:p>
          <a:p>
            <a:r>
              <a:rPr lang="ru-RU"/>
              <a:t>                                                                                     </a:t>
            </a:r>
            <a:r>
              <a:rPr lang="en-US"/>
              <a:t>komfinokulovka@okuladm.ru</a:t>
            </a:r>
            <a:endParaRPr lang="ru-RU"/>
          </a:p>
          <a:p>
            <a:endParaRPr lang="ru-RU" b="1"/>
          </a:p>
          <a:p>
            <a:r>
              <a:rPr lang="ru-RU" sz="2400" b="1"/>
              <a:t>Сайт:                                          </a:t>
            </a:r>
            <a:r>
              <a:rPr lang="en-US" sz="1600"/>
              <a:t>http://okuladm.ru/adm/struktura/komitets/27</a:t>
            </a:r>
          </a:p>
          <a:p>
            <a:endParaRPr lang="en-US" sz="2400" b="1"/>
          </a:p>
          <a:p>
            <a:r>
              <a:rPr lang="ru-RU" sz="2400" b="1"/>
              <a:t>Режим работы:                     </a:t>
            </a:r>
            <a:r>
              <a:rPr lang="ru-RU"/>
              <a:t>пн-пт с 8:00 до 17:00, выходной сб и вс </a:t>
            </a:r>
          </a:p>
          <a:p>
            <a:endParaRPr lang="ru-RU"/>
          </a:p>
          <a:p>
            <a:endParaRPr lang="ru-RU"/>
          </a:p>
          <a:p>
            <a:endParaRPr lang="ru-RU" b="1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106363"/>
            <a:ext cx="9144000" cy="981075"/>
          </a:xfrm>
          <a:prstGeom prst="rect">
            <a:avLst/>
          </a:prstGeom>
        </p:spPr>
        <p:txBody>
          <a:bodyPr tIns="72000"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Комитет финансов Администрации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Окуловского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муниципального района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9A783F-DC34-4D94-BF8F-E5E541BDA4AE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  <p:sp>
        <p:nvSpPr>
          <p:cNvPr id="74757" name="TextBox 5"/>
          <p:cNvSpPr txBox="1">
            <a:spLocks noChangeArrowheads="1"/>
          </p:cNvSpPr>
          <p:nvPr/>
        </p:nvSpPr>
        <p:spPr bwMode="auto">
          <a:xfrm>
            <a:off x="179388" y="6308725"/>
            <a:ext cx="87852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1600" b="1"/>
              <a:t>©</a:t>
            </a:r>
            <a:r>
              <a:rPr lang="en-US" sz="1600" b="1"/>
              <a:t> </a:t>
            </a:r>
            <a:r>
              <a:rPr lang="ru-RU" sz="1600" b="1"/>
              <a:t>Комитет финансов Администрации Окуловского муниципального района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7858125" cy="5715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700" b="1" dirty="0" smtClean="0"/>
              <a:t>Что такое «Бюджет для граждан»?</a:t>
            </a:r>
          </a:p>
        </p:txBody>
      </p:sp>
      <p:sp>
        <p:nvSpPr>
          <p:cNvPr id="40963" name="Содержимое 3"/>
          <p:cNvSpPr>
            <a:spLocks noGrp="1"/>
          </p:cNvSpPr>
          <p:nvPr>
            <p:ph sz="quarter" idx="1"/>
          </p:nvPr>
        </p:nvSpPr>
        <p:spPr>
          <a:xfrm>
            <a:off x="500063" y="642938"/>
            <a:ext cx="8429625" cy="5954712"/>
          </a:xfrm>
        </p:spPr>
        <p:txBody>
          <a:bodyPr/>
          <a:lstStyle/>
          <a:p>
            <a:pPr eaLnBrk="1" hangingPunct="1"/>
            <a:r>
              <a:rPr lang="ru-RU" sz="1400" smtClean="0"/>
              <a:t>«Бюджет для граждан» познакомит Вас с положениями проекта основного финансового документа Окуловского муниципального района – решения Думы Окуловского муниципального района «О бюджете Окуловского муниципального района на 2017 год и на плановый период 2018 и 2019 годов.</a:t>
            </a:r>
          </a:p>
          <a:p>
            <a:pPr eaLnBrk="1" hangingPunct="1"/>
            <a:r>
              <a:rPr lang="ru-RU" sz="1400" smtClean="0"/>
              <a:t>Представленная информация предназначена для широкого круга пользователей и будет интересна и полезна как студентам, педагогам, молодым семьям, так и пенсионерам и другим категориям населения, так как  бюджет Окуловского муниципального района затрагивает интересы каждого жителя  Окуловского района.</a:t>
            </a:r>
          </a:p>
          <a:p>
            <a:pPr eaLnBrk="1" hangingPunct="1"/>
            <a:r>
              <a:rPr lang="ru-RU" sz="1400" smtClean="0"/>
              <a:t>Граждане — и как налогоплательщики, и как потребители общественных благ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eaLnBrk="1" hangingPunct="1"/>
            <a:r>
              <a:rPr lang="ru-RU" sz="1400" smtClean="0"/>
              <a:t> Мы постарались в доступной и понятной для граждан форме показать основные параметры бюджета Окуловского муниципального района.</a:t>
            </a:r>
          </a:p>
          <a:p>
            <a:pPr eaLnBrk="1" hangingPunct="1"/>
            <a:endParaRPr lang="ru-RU" sz="1200" smtClean="0"/>
          </a:p>
          <a:p>
            <a:pPr eaLnBrk="1" hangingPunct="1"/>
            <a:r>
              <a:rPr lang="ru-RU" sz="1200" b="1" smtClean="0"/>
              <a:t>                                                                      </a:t>
            </a:r>
          </a:p>
          <a:p>
            <a:pPr eaLnBrk="1" hangingPunct="1"/>
            <a:endParaRPr lang="ru-RU" sz="1200" b="1" smtClean="0"/>
          </a:p>
          <a:p>
            <a:pPr eaLnBrk="1" hangingPunct="1"/>
            <a:endParaRPr lang="ru-RU" sz="1200" b="1" smtClean="0"/>
          </a:p>
          <a:p>
            <a:pPr eaLnBrk="1" hangingPunct="1"/>
            <a:r>
              <a:rPr lang="ru-RU" sz="1600" b="1" smtClean="0"/>
              <a:t>                                             Решение Думы       Глава района</a:t>
            </a:r>
            <a:endParaRPr lang="ru-RU" sz="1600" smtClean="0"/>
          </a:p>
          <a:p>
            <a:pPr eaLnBrk="1" hangingPunct="1"/>
            <a:r>
              <a:rPr lang="ru-RU" sz="1600" b="1" smtClean="0"/>
              <a:t>                                                   образование	  экономика</a:t>
            </a:r>
            <a:endParaRPr lang="ru-RU" sz="1600" smtClean="0"/>
          </a:p>
          <a:p>
            <a:pPr eaLnBrk="1" hangingPunct="1"/>
            <a:r>
              <a:rPr lang="ru-RU" sz="1600" b="1" smtClean="0"/>
              <a:t>                                                         БЮДЖЕТ      транспорт</a:t>
            </a:r>
            <a:endParaRPr lang="ru-RU" sz="1600" smtClean="0"/>
          </a:p>
          <a:p>
            <a:pPr eaLnBrk="1" hangingPunct="1"/>
            <a:r>
              <a:rPr lang="ru-RU" sz="1600" b="1" smtClean="0"/>
              <a:t>                                                   финансы        социальная политика     культура        </a:t>
            </a:r>
            <a:endParaRPr lang="ru-RU" sz="1600" smtClean="0"/>
          </a:p>
          <a:p>
            <a:pPr eaLnBrk="1" hangingPunct="1"/>
            <a:r>
              <a:rPr lang="ru-RU" sz="1600" b="1" smtClean="0"/>
              <a:t>                                                   ЖКХ                       дороги</a:t>
            </a:r>
            <a:endParaRPr lang="ru-RU" sz="1600" smtClean="0"/>
          </a:p>
          <a:p>
            <a:pPr eaLnBrk="1" hangingPunct="1"/>
            <a:endParaRPr lang="ru-RU" sz="1200" smtClean="0"/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786188"/>
            <a:ext cx="2428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Штриховая стрелка вправо 8"/>
          <p:cNvSpPr/>
          <p:nvPr/>
        </p:nvSpPr>
        <p:spPr>
          <a:xfrm>
            <a:off x="2285984" y="5214950"/>
            <a:ext cx="1071570" cy="642942"/>
          </a:xfrm>
          <a:prstGeom prst="stripedRightArrow">
            <a:avLst/>
          </a:prstGeom>
          <a:solidFill>
            <a:srgbClr val="0066FF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952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643937" cy="642938"/>
          </a:xfrm>
        </p:spPr>
        <p:txBody>
          <a:bodyPr/>
          <a:lstStyle/>
          <a:p>
            <a:pPr algn="ctr" eaLnBrk="1" hangingPunct="1"/>
            <a:r>
              <a:rPr lang="ru-RU" sz="2400" smtClean="0"/>
              <a:t/>
            </a:r>
            <a:br>
              <a:rPr lang="ru-RU" sz="2400" smtClean="0"/>
            </a:br>
            <a:r>
              <a:rPr lang="ru-RU" sz="2400" b="1" smtClean="0"/>
              <a:t>Что такое бюджет? Какие бывают бюджеты?</a:t>
            </a:r>
          </a:p>
        </p:txBody>
      </p:sp>
      <p:sp>
        <p:nvSpPr>
          <p:cNvPr id="41987" name="Содержимое 3"/>
          <p:cNvSpPr>
            <a:spLocks noGrp="1"/>
          </p:cNvSpPr>
          <p:nvPr>
            <p:ph sz="quarter" idx="1"/>
          </p:nvPr>
        </p:nvSpPr>
        <p:spPr>
          <a:xfrm>
            <a:off x="500063" y="571500"/>
            <a:ext cx="8429625" cy="60261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000" smtClean="0"/>
              <a:t>Со старонормандского </a:t>
            </a:r>
            <a:r>
              <a:rPr lang="en-US" sz="2000" i="1" smtClean="0"/>
              <a:t>bougette</a:t>
            </a:r>
            <a:r>
              <a:rPr lang="ru-RU" sz="2000" i="1" smtClean="0"/>
              <a:t> — </a:t>
            </a:r>
            <a:r>
              <a:rPr lang="ru-RU" sz="2000" smtClean="0"/>
              <a:t>это сумка, кошелёк </a:t>
            </a:r>
          </a:p>
          <a:p>
            <a:pPr algn="ctr" eaLnBrk="1" hangingPunct="1">
              <a:buFontTx/>
              <a:buNone/>
            </a:pPr>
            <a:r>
              <a:rPr lang="ru-RU" sz="2000" b="1" smtClean="0"/>
              <a:t>Бюджет </a:t>
            </a:r>
            <a:r>
              <a:rPr lang="ru-RU" sz="2000" smtClean="0"/>
              <a:t>-это план доходов и расходов на определенный период</a:t>
            </a:r>
          </a:p>
          <a:p>
            <a:pPr eaLnBrk="1" hangingPunct="1"/>
            <a:endParaRPr lang="ru-RU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1500174"/>
            <a:ext cx="7715304" cy="1214446"/>
          </a:xfrm>
          <a:prstGeom prst="roundRect">
            <a:avLst/>
          </a:prstGeom>
          <a:solidFill>
            <a:srgbClr val="66FF33"/>
          </a:solidFill>
          <a:ln>
            <a:noFill/>
          </a:ln>
          <a:scene3d>
            <a:camera prst="orthographicFront"/>
            <a:lightRig rig="threePt" dir="t"/>
          </a:scene3d>
          <a:sp3d>
            <a:bevelT w="222250" h="22225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Century" pitchFamily="18" charset="0"/>
              </a:rPr>
              <a:t>КОНСОЛИДИРОВАННЫЙ БЮДЖЕТ ОКУЛОВСКОГО МУНИЦИПАЛЬНОГО РАЙОНА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786" y="3643314"/>
            <a:ext cx="2428892" cy="2928958"/>
          </a:xfrm>
          <a:prstGeom prst="round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w="381000" h="190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Century" pitchFamily="18" charset="0"/>
              </a:rPr>
              <a:t>БЮДЖЕТ ОКУЛОВСКОГО МУНИЦИПАЛЬНОГО РАЙОНА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43306" y="3714752"/>
            <a:ext cx="2428892" cy="2857520"/>
          </a:xfrm>
          <a:prstGeom prst="round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w="381000" h="190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Century" pitchFamily="18" charset="0"/>
              </a:rPr>
              <a:t>БЮДЖЕТЫ ГОРОДСКИХ ПОСЕЛЕНИЙ: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Century" pitchFamily="18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Century" pitchFamily="18" charset="0"/>
              </a:rPr>
              <a:t>ОКУЛОВСКОГО ГП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Century" pitchFamily="18" charset="0"/>
              </a:rPr>
              <a:t>КУЛОТИНСКОГО ГП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Century" pitchFamily="18" charset="0"/>
              </a:rPr>
              <a:t>УГЛОВСКОГО ГП 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388" y="3643314"/>
            <a:ext cx="2571768" cy="2928958"/>
          </a:xfrm>
          <a:prstGeom prst="roundRect">
            <a:avLst/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w="381000" h="1905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Century" pitchFamily="18" charset="0"/>
              </a:rPr>
              <a:t>БЮДЖЕТЫ СЕЛЬСКИХ ПОСЕЛЕНИЙ:</a:t>
            </a: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  <a:latin typeface="Century" pitchFamily="18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Century" pitchFamily="18" charset="0"/>
              </a:rPr>
              <a:t>БЕРЕЗОВИКСКОГО СП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Century" pitchFamily="18" charset="0"/>
              </a:rPr>
              <a:t>БОРОВЕНКОВСКОГО СП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Century" pitchFamily="18" charset="0"/>
              </a:rPr>
              <a:t>КОТОВСКОГО СП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Century" pitchFamily="18" charset="0"/>
              </a:rPr>
              <a:t>ТУРБИННОГО СП </a:t>
            </a:r>
            <a:endParaRPr lang="ru-RU" sz="1400" dirty="0"/>
          </a:p>
        </p:txBody>
      </p:sp>
      <p:sp>
        <p:nvSpPr>
          <p:cNvPr id="9" name="Нашивка 8"/>
          <p:cNvSpPr/>
          <p:nvPr/>
        </p:nvSpPr>
        <p:spPr>
          <a:xfrm rot="5400000">
            <a:off x="1535883" y="2750340"/>
            <a:ext cx="857257" cy="785817"/>
          </a:xfrm>
          <a:prstGeom prst="chevron">
            <a:avLst/>
          </a:prstGeom>
          <a:solidFill>
            <a:srgbClr val="3399FF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 rot="5400000">
            <a:off x="4393403" y="2750340"/>
            <a:ext cx="857257" cy="785817"/>
          </a:xfrm>
          <a:prstGeom prst="chevron">
            <a:avLst/>
          </a:prstGeom>
          <a:solidFill>
            <a:srgbClr val="3399FF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 rot="5400000">
            <a:off x="7250923" y="2750340"/>
            <a:ext cx="857257" cy="785817"/>
          </a:xfrm>
          <a:prstGeom prst="chevron">
            <a:avLst/>
          </a:prstGeom>
          <a:solidFill>
            <a:srgbClr val="3399FF"/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524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642938" y="0"/>
            <a:ext cx="8501062" cy="500063"/>
          </a:xfrm>
        </p:spPr>
        <p:txBody>
          <a:bodyPr/>
          <a:lstStyle/>
          <a:p>
            <a:pPr algn="ctr" eaLnBrk="1" hangingPunct="1"/>
            <a:r>
              <a:rPr lang="ru-RU" sz="2400" b="1" smtClean="0"/>
              <a:t>Бюджетная система Российской Федерации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sz="quarter" idx="1"/>
          </p:nvPr>
        </p:nvSpPr>
        <p:spPr>
          <a:xfrm>
            <a:off x="1143000" y="6715125"/>
            <a:ext cx="8001000" cy="142875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785794"/>
            <a:ext cx="2143140" cy="1214446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brightRoom" dir="t"/>
          </a:scene3d>
          <a:sp3d prstMaterial="plastic">
            <a:bevelT w="12700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Бюджетная система Российской Федерации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785794"/>
            <a:ext cx="2071702" cy="1214446"/>
          </a:xfrm>
          <a:prstGeom prst="rect">
            <a:avLst/>
          </a:prstGeom>
          <a:solidFill>
            <a:srgbClr val="CC99FF"/>
          </a:solidFill>
          <a:ln>
            <a:noFill/>
          </a:ln>
          <a:scene3d>
            <a:camera prst="orthographicFront"/>
            <a:lightRig rig="brightRoom" dir="t"/>
          </a:scene3d>
          <a:sp3d>
            <a:bevelT w="12700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Консолидированный бюджет Российской Федерации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785794"/>
            <a:ext cx="2214578" cy="12144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brightRoom" dir="t"/>
          </a:scene3d>
          <a:sp3d>
            <a:bevelT w="12700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Бюджеты государственных внебюджетных фондов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714620"/>
            <a:ext cx="2286016" cy="1071570"/>
          </a:xfrm>
          <a:prstGeom prst="rect">
            <a:avLst/>
          </a:prstGeom>
          <a:solidFill>
            <a:srgbClr val="FE86A0"/>
          </a:solidFill>
          <a:ln>
            <a:noFill/>
          </a:ln>
          <a:scene3d>
            <a:camera prst="orthographicFront"/>
            <a:lightRig rig="brightRoom" dir="t"/>
          </a:scene3d>
          <a:sp3d>
            <a:bevelT w="12700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Федеральный бюджет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2714620"/>
            <a:ext cx="2286016" cy="1214446"/>
          </a:xfrm>
          <a:prstGeom prst="rect">
            <a:avLst/>
          </a:prstGeom>
          <a:solidFill>
            <a:srgbClr val="CC99FF"/>
          </a:solidFill>
          <a:ln>
            <a:noFill/>
          </a:ln>
          <a:scene3d>
            <a:camera prst="orthographicFront"/>
            <a:lightRig rig="brightRoom" dir="t"/>
          </a:scene3d>
          <a:sp3d>
            <a:bevelT w="12700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Консолидированные бюджеты субъектов Российской Федерации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4429132"/>
            <a:ext cx="2286016" cy="928694"/>
          </a:xfrm>
          <a:prstGeom prst="rect">
            <a:avLst/>
          </a:prstGeom>
          <a:solidFill>
            <a:srgbClr val="6DFF9E"/>
          </a:solidFill>
          <a:ln>
            <a:noFill/>
          </a:ln>
          <a:scene3d>
            <a:camera prst="orthographicFront"/>
            <a:lightRig rig="brightRoom" dir="t"/>
          </a:scene3d>
          <a:sp3d>
            <a:bevelT w="12700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Бюджеты субъектов Российской Федерации</a:t>
            </a:r>
            <a:endParaRPr lang="ru-RU" sz="14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00430" y="4500570"/>
            <a:ext cx="2286016" cy="1071570"/>
          </a:xfrm>
          <a:prstGeom prst="rect">
            <a:avLst/>
          </a:prstGeom>
          <a:solidFill>
            <a:srgbClr val="CC99FF"/>
          </a:solidFill>
          <a:ln>
            <a:noFill/>
          </a:ln>
          <a:scene3d>
            <a:camera prst="orthographicFront"/>
            <a:lightRig rig="brightRoom" dir="t"/>
          </a:scene3d>
          <a:sp3d>
            <a:bevelT w="12700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Консолидированные бюджеты муниципальных районов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6000768"/>
            <a:ext cx="2286016" cy="714380"/>
          </a:xfrm>
          <a:prstGeom prst="rect">
            <a:avLst/>
          </a:prstGeom>
          <a:solidFill>
            <a:srgbClr val="6DFF9E"/>
          </a:solidFill>
          <a:ln>
            <a:noFill/>
          </a:ln>
          <a:scene3d>
            <a:camera prst="orthographicFront"/>
            <a:lightRig rig="brightRoom" dir="t"/>
          </a:scene3d>
          <a:sp3d>
            <a:bevelT w="12700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Бюджеты районов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00628" y="6000768"/>
            <a:ext cx="2286016" cy="714380"/>
          </a:xfrm>
          <a:prstGeom prst="rect">
            <a:avLst/>
          </a:prstGeom>
          <a:solidFill>
            <a:srgbClr val="6DFF9E"/>
          </a:solidFill>
          <a:scene3d>
            <a:camera prst="orthographicFront"/>
            <a:lightRig rig="brightRoom" dir="t"/>
          </a:scene3d>
          <a:sp3d>
            <a:bevelT w="12700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Бюджеты поселений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15074" y="2714620"/>
            <a:ext cx="1357322" cy="10715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brightRoom" dir="t"/>
          </a:scene3d>
          <a:sp3d>
            <a:bevelT w="12700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Государственные внебюджетные фонды Российской Федерации</a:t>
            </a:r>
            <a:endParaRPr lang="ru-RU" sz="1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643834" y="2714620"/>
            <a:ext cx="1357322" cy="10715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brightRoom" dir="t"/>
          </a:scene3d>
          <a:sp3d>
            <a:bevelT w="12700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Территориальные фонды обязательного медицинского страхования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500826" y="4500570"/>
            <a:ext cx="2286016" cy="928694"/>
          </a:xfrm>
          <a:prstGeom prst="rect">
            <a:avLst/>
          </a:prstGeom>
          <a:solidFill>
            <a:srgbClr val="6DFF9E"/>
          </a:solidFill>
          <a:ln>
            <a:noFill/>
          </a:ln>
          <a:scene3d>
            <a:camera prst="orthographicFront"/>
            <a:lightRig rig="brightRoom" dir="t"/>
          </a:scene3d>
          <a:sp3d>
            <a:bevelT w="12700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Бюджеты городских округов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857488" y="1071546"/>
            <a:ext cx="571504" cy="571504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harsh" dir="t"/>
          </a:scene3d>
          <a:sp3d prstMaterial="plastic">
            <a:bevelT w="127000" h="1270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17" name="Овал 16"/>
          <p:cNvSpPr/>
          <p:nvPr/>
        </p:nvSpPr>
        <p:spPr>
          <a:xfrm>
            <a:off x="6072198" y="1071546"/>
            <a:ext cx="571504" cy="571504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harsh" dir="t"/>
          </a:scene3d>
          <a:sp3d prstMaterial="plastic">
            <a:bevelT w="127000" h="1270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23" name="Прямая со стрелкой 22"/>
          <p:cNvCxnSpPr>
            <a:stCxn id="8" idx="0"/>
          </p:cNvCxnSpPr>
          <p:nvPr/>
        </p:nvCxnSpPr>
        <p:spPr>
          <a:xfrm rot="5400000" flipH="1" flipV="1">
            <a:off x="4357687" y="2357429"/>
            <a:ext cx="714380" cy="2"/>
          </a:xfrm>
          <a:prstGeom prst="straightConnector1">
            <a:avLst/>
          </a:prstGeom>
          <a:ln w="63500" cmpd="sng">
            <a:solidFill>
              <a:srgbClr val="CC99FF"/>
            </a:solidFill>
            <a:tailEnd type="stealth"/>
          </a:ln>
          <a:scene3d>
            <a:camera prst="orthographicFront"/>
            <a:lightRig rig="threePt" dir="t"/>
          </a:scene3d>
          <a:sp3d>
            <a:bevelT w="127000" h="127000"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 flipH="1" flipV="1">
            <a:off x="4429125" y="4214817"/>
            <a:ext cx="571504" cy="2"/>
          </a:xfrm>
          <a:prstGeom prst="straightConnector1">
            <a:avLst/>
          </a:prstGeom>
          <a:ln w="63500" cmpd="sng">
            <a:solidFill>
              <a:srgbClr val="CC99FF"/>
            </a:solidFill>
            <a:tailEnd type="stealth"/>
          </a:ln>
          <a:scene3d>
            <a:camera prst="orthographicFront"/>
            <a:lightRig rig="threePt" dir="t"/>
          </a:scene3d>
          <a:sp3d>
            <a:bevelT w="127000" h="127000"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hape 35"/>
          <p:cNvCxnSpPr>
            <a:stCxn id="11" idx="0"/>
          </p:cNvCxnSpPr>
          <p:nvPr/>
        </p:nvCxnSpPr>
        <p:spPr>
          <a:xfrm rot="5400000" flipH="1" flipV="1">
            <a:off x="3929058" y="5357826"/>
            <a:ext cx="142876" cy="1143008"/>
          </a:xfrm>
          <a:prstGeom prst="bentConnector2">
            <a:avLst/>
          </a:prstGeom>
          <a:ln w="63500">
            <a:solidFill>
              <a:srgbClr val="6DFF9E"/>
            </a:solidFill>
          </a:ln>
          <a:scene3d>
            <a:camera prst="orthographicFront"/>
            <a:lightRig rig="threePt" dir="t"/>
          </a:scene3d>
          <a:sp3d>
            <a:bevelT w="127000" h="127000"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hape 37"/>
          <p:cNvCxnSpPr>
            <a:stCxn id="12" idx="0"/>
          </p:cNvCxnSpPr>
          <p:nvPr/>
        </p:nvCxnSpPr>
        <p:spPr>
          <a:xfrm rot="16200000" flipV="1">
            <a:off x="5464975" y="5322107"/>
            <a:ext cx="142876" cy="1214446"/>
          </a:xfrm>
          <a:prstGeom prst="bentConnector2">
            <a:avLst/>
          </a:prstGeom>
          <a:ln w="63500">
            <a:solidFill>
              <a:srgbClr val="6DFF9E"/>
            </a:solidFill>
          </a:ln>
          <a:scene3d>
            <a:camera prst="orthographicFront"/>
            <a:lightRig rig="threePt" dir="t"/>
          </a:scene3d>
          <a:sp3d>
            <a:bevelT w="127000" h="127000"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 flipH="1" flipV="1">
            <a:off x="4429918" y="5714222"/>
            <a:ext cx="284958" cy="794"/>
          </a:xfrm>
          <a:prstGeom prst="straightConnector1">
            <a:avLst/>
          </a:prstGeom>
          <a:ln w="63500">
            <a:solidFill>
              <a:srgbClr val="6DFF9E"/>
            </a:solidFill>
            <a:tailEnd type="stealth"/>
          </a:ln>
          <a:scene3d>
            <a:camera prst="orthographicFront"/>
            <a:lightRig rig="threePt" dir="t"/>
          </a:scene3d>
          <a:sp3d>
            <a:bevelT w="127000" h="127000"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 flipH="1" flipV="1">
            <a:off x="4787108" y="5715016"/>
            <a:ext cx="284958" cy="794"/>
          </a:xfrm>
          <a:prstGeom prst="straightConnector1">
            <a:avLst/>
          </a:prstGeom>
          <a:ln w="63500">
            <a:solidFill>
              <a:srgbClr val="6DFF9E"/>
            </a:solidFill>
            <a:tailEnd type="stealth"/>
          </a:ln>
          <a:scene3d>
            <a:camera prst="orthographicFront"/>
            <a:lightRig rig="threePt" dir="t"/>
          </a:scene3d>
          <a:sp3d>
            <a:bevelT w="127000" h="127000"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hape 80"/>
          <p:cNvCxnSpPr>
            <a:stCxn id="9" idx="0"/>
          </p:cNvCxnSpPr>
          <p:nvPr/>
        </p:nvCxnSpPr>
        <p:spPr>
          <a:xfrm rot="5400000" flipH="1" flipV="1">
            <a:off x="3036083" y="3107529"/>
            <a:ext cx="214314" cy="2428892"/>
          </a:xfrm>
          <a:prstGeom prst="bentConnector2">
            <a:avLst/>
          </a:prstGeom>
          <a:ln w="63500">
            <a:solidFill>
              <a:srgbClr val="6DFF9E"/>
            </a:solidFill>
          </a:ln>
          <a:scene3d>
            <a:camera prst="orthographicFront"/>
            <a:lightRig rig="threePt" dir="t"/>
          </a:scene3d>
          <a:sp3d>
            <a:bevelT w="127000" h="127000"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hape 82"/>
          <p:cNvCxnSpPr>
            <a:stCxn id="15" idx="0"/>
          </p:cNvCxnSpPr>
          <p:nvPr/>
        </p:nvCxnSpPr>
        <p:spPr>
          <a:xfrm rot="16200000" flipV="1">
            <a:off x="6286512" y="3143248"/>
            <a:ext cx="214314" cy="2500330"/>
          </a:xfrm>
          <a:prstGeom prst="bentConnector2">
            <a:avLst/>
          </a:prstGeom>
          <a:ln w="63500">
            <a:solidFill>
              <a:srgbClr val="6DFF9E"/>
            </a:solidFill>
          </a:ln>
          <a:scene3d>
            <a:camera prst="orthographicFront"/>
            <a:lightRig rig="threePt" dir="t"/>
          </a:scene3d>
          <a:sp3d>
            <a:bevelT w="127000" h="127000"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5400000" flipH="1" flipV="1">
            <a:off x="4179091" y="4036223"/>
            <a:ext cx="357984" cy="794"/>
          </a:xfrm>
          <a:prstGeom prst="straightConnector1">
            <a:avLst/>
          </a:prstGeom>
          <a:ln w="63500">
            <a:solidFill>
              <a:srgbClr val="6DFF9E"/>
            </a:solidFill>
            <a:tailEnd type="stealth"/>
          </a:ln>
          <a:scene3d>
            <a:camera prst="orthographicFront"/>
            <a:lightRig rig="threePt" dir="t"/>
          </a:scene3d>
          <a:sp3d>
            <a:bevelT w="127000" h="127000"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rot="5400000" flipH="1" flipV="1">
            <a:off x="4964909" y="4107661"/>
            <a:ext cx="357984" cy="794"/>
          </a:xfrm>
          <a:prstGeom prst="straightConnector1">
            <a:avLst/>
          </a:prstGeom>
          <a:ln w="63500">
            <a:solidFill>
              <a:srgbClr val="6DFF9E"/>
            </a:solidFill>
            <a:tailEnd type="stealth"/>
          </a:ln>
          <a:scene3d>
            <a:camera prst="orthographicFront"/>
            <a:lightRig rig="threePt" dir="t"/>
          </a:scene3d>
          <a:sp3d>
            <a:bevelT w="127000" h="127000"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оединительная линия уступом 93"/>
          <p:cNvCxnSpPr>
            <a:stCxn id="14" idx="0"/>
          </p:cNvCxnSpPr>
          <p:nvPr/>
        </p:nvCxnSpPr>
        <p:spPr>
          <a:xfrm rot="16200000" flipV="1">
            <a:off x="7768851" y="2160975"/>
            <a:ext cx="714380" cy="392909"/>
          </a:xfrm>
          <a:prstGeom prst="bentConnector3">
            <a:avLst>
              <a:gd name="adj1" fmla="val 38093"/>
            </a:avLst>
          </a:prstGeom>
          <a:ln w="63500">
            <a:solidFill>
              <a:schemeClr val="accent2">
                <a:lumMod val="60000"/>
                <a:lumOff val="40000"/>
              </a:schemeClr>
            </a:solidFill>
            <a:tailEnd type="stealth"/>
          </a:ln>
          <a:scene3d>
            <a:camera prst="orthographicFront"/>
            <a:lightRig rig="threePt" dir="t"/>
          </a:scene3d>
          <a:sp3d>
            <a:bevelT w="127000" h="127000"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Соединительная линия уступом 99"/>
          <p:cNvCxnSpPr>
            <a:stCxn id="13" idx="0"/>
          </p:cNvCxnSpPr>
          <p:nvPr/>
        </p:nvCxnSpPr>
        <p:spPr>
          <a:xfrm rot="5400000" flipH="1" flipV="1">
            <a:off x="6840157" y="2053818"/>
            <a:ext cx="714380" cy="607225"/>
          </a:xfrm>
          <a:prstGeom prst="bentConnector3">
            <a:avLst>
              <a:gd name="adj1" fmla="val 36604"/>
            </a:avLst>
          </a:prstGeom>
          <a:ln w="63500">
            <a:solidFill>
              <a:schemeClr val="accent2">
                <a:lumMod val="60000"/>
                <a:lumOff val="40000"/>
              </a:schemeClr>
            </a:solidFill>
            <a:tailEnd type="stealth"/>
          </a:ln>
          <a:scene3d>
            <a:camera prst="orthographicFront"/>
            <a:lightRig rig="threePt" dir="t"/>
          </a:scene3d>
          <a:sp3d>
            <a:bevelT w="127000" h="127000"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hape 122"/>
          <p:cNvCxnSpPr>
            <a:stCxn id="7" idx="0"/>
          </p:cNvCxnSpPr>
          <p:nvPr/>
        </p:nvCxnSpPr>
        <p:spPr>
          <a:xfrm rot="5400000" flipH="1" flipV="1">
            <a:off x="2786050" y="1428736"/>
            <a:ext cx="285752" cy="2286016"/>
          </a:xfrm>
          <a:prstGeom prst="bentConnector2">
            <a:avLst/>
          </a:prstGeom>
          <a:ln w="63500">
            <a:solidFill>
              <a:srgbClr val="FF9999"/>
            </a:solidFill>
          </a:ln>
          <a:scene3d>
            <a:camera prst="orthographicFront"/>
            <a:lightRig rig="threePt" dir="t"/>
          </a:scene3d>
          <a:sp3d>
            <a:bevelT w="127000" h="127000"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>
          <a:xfrm rot="5400000" flipH="1" flipV="1">
            <a:off x="3858414" y="2213760"/>
            <a:ext cx="427834" cy="794"/>
          </a:xfrm>
          <a:prstGeom prst="straightConnector1">
            <a:avLst/>
          </a:prstGeom>
          <a:ln w="63500">
            <a:solidFill>
              <a:srgbClr val="FF9999"/>
            </a:solidFill>
            <a:tailEnd type="stealth"/>
          </a:ln>
          <a:scene3d>
            <a:camera prst="orthographicFront"/>
            <a:lightRig rig="threePt" dir="t"/>
          </a:scene3d>
          <a:sp3d>
            <a:bevelT w="127000" h="127000"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1214438" y="274638"/>
            <a:ext cx="7786687" cy="11382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4035" name="Содержимое 2"/>
          <p:cNvSpPr>
            <a:spLocks noGrp="1"/>
          </p:cNvSpPr>
          <p:nvPr>
            <p:ph sz="quarter" idx="1"/>
          </p:nvPr>
        </p:nvSpPr>
        <p:spPr>
          <a:xfrm>
            <a:off x="1214438" y="1628775"/>
            <a:ext cx="7786687" cy="49688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357166"/>
            <a:ext cx="8501122" cy="1071570"/>
          </a:xfrm>
          <a:prstGeom prst="roundRect">
            <a:avLst/>
          </a:prstGeom>
          <a:gradFill>
            <a:gsLst>
              <a:gs pos="0">
                <a:srgbClr val="CC99FF"/>
              </a:gs>
              <a:gs pos="50000">
                <a:srgbClr val="FF66FF"/>
              </a:gs>
              <a:gs pos="100000">
                <a:srgbClr val="CC99FF"/>
              </a:gs>
            </a:gsLst>
            <a:lin ang="5400000" scaled="0"/>
          </a:gradFill>
          <a:scene3d>
            <a:camera prst="orthographicFront"/>
            <a:lightRig rig="chilly" dir="t"/>
          </a:scene3d>
          <a:sp3d prstMaterial="plastic">
            <a:bevelT w="215900" h="889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660066"/>
                </a:solidFill>
              </a:rPr>
              <a:t>Составление  проекта бюджета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660066"/>
                </a:solidFill>
              </a:rPr>
              <a:t>муниципального района основано на:</a:t>
            </a:r>
            <a:endParaRPr lang="ru-RU" sz="2800" dirty="0">
              <a:solidFill>
                <a:srgbClr val="66006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1714488"/>
            <a:ext cx="2071702" cy="642942"/>
          </a:xfrm>
          <a:prstGeom prst="roundRect">
            <a:avLst/>
          </a:prstGeom>
          <a:gradFill>
            <a:gsLst>
              <a:gs pos="0">
                <a:srgbClr val="6600CC"/>
              </a:gs>
              <a:gs pos="50000">
                <a:srgbClr val="CC00FF"/>
              </a:gs>
            </a:gsLst>
            <a:lin ang="5400000" scaled="0"/>
          </a:gradFill>
          <a:scene3d>
            <a:camera prst="orthographicFront"/>
            <a:lightRig rig="balanced" dir="t">
              <a:rot lat="0" lon="0" rev="6000000"/>
            </a:lightRig>
          </a:scene3d>
          <a:sp3d prstMaterial="plastic">
            <a:bevelT w="152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1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43174" y="1714488"/>
            <a:ext cx="2000264" cy="642942"/>
          </a:xfrm>
          <a:prstGeom prst="roundRect">
            <a:avLst/>
          </a:prstGeom>
          <a:gradFill>
            <a:gsLst>
              <a:gs pos="0">
                <a:srgbClr val="6600CC"/>
              </a:gs>
              <a:gs pos="50000">
                <a:srgbClr val="CC00FF"/>
              </a:gs>
            </a:gsLst>
            <a:lin ang="5400000" scaled="0"/>
          </a:gradFill>
          <a:scene3d>
            <a:camera prst="orthographicFront"/>
            <a:lightRig rig="balanced" dir="t">
              <a:rot lat="0" lon="0" rev="6000000"/>
            </a:lightRig>
          </a:scene3d>
          <a:sp3d prstMaterial="plastic">
            <a:bevelT w="152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2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6314" y="1714488"/>
            <a:ext cx="2000264" cy="642942"/>
          </a:xfrm>
          <a:prstGeom prst="roundRect">
            <a:avLst/>
          </a:prstGeom>
          <a:gradFill>
            <a:gsLst>
              <a:gs pos="0">
                <a:srgbClr val="6600CC"/>
              </a:gs>
              <a:gs pos="50000">
                <a:srgbClr val="CC00FF"/>
              </a:gs>
            </a:gsLst>
            <a:lin ang="5400000" scaled="0"/>
          </a:gradFill>
          <a:scene3d>
            <a:camera prst="orthographicFront"/>
            <a:lightRig rig="balanced" dir="t">
              <a:rot lat="0" lon="0" rev="6000000"/>
            </a:lightRig>
          </a:scene3d>
          <a:sp3d prstMaterial="plastic">
            <a:bevelT w="152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3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29454" y="1714488"/>
            <a:ext cx="2000264" cy="642942"/>
          </a:xfrm>
          <a:prstGeom prst="roundRect">
            <a:avLst/>
          </a:prstGeom>
          <a:gradFill>
            <a:gsLst>
              <a:gs pos="0">
                <a:srgbClr val="6600CC"/>
              </a:gs>
              <a:gs pos="50000">
                <a:srgbClr val="CC00FF"/>
              </a:gs>
            </a:gsLst>
            <a:lin ang="5400000" scaled="0"/>
          </a:gradFill>
          <a:scene3d>
            <a:camera prst="orthographicFront"/>
            <a:lightRig rig="balanced" dir="t">
              <a:rot lat="0" lon="0" rev="6000000"/>
            </a:lightRig>
          </a:scene3d>
          <a:sp3d prstMaterial="plastic">
            <a:bevelT w="152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/>
              <a:t>4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2500306"/>
            <a:ext cx="2214578" cy="3786214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metal">
            <a:bevelT w="152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7030A0"/>
                </a:solidFill>
              </a:rPr>
              <a:t>прогнозе социально-экономического развития </a:t>
            </a:r>
            <a:r>
              <a:rPr lang="ru-RU" sz="2000" b="1" dirty="0" err="1">
                <a:solidFill>
                  <a:srgbClr val="7030A0"/>
                </a:solidFill>
              </a:rPr>
              <a:t>Окуловского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муниципаль-ного</a:t>
            </a:r>
            <a:r>
              <a:rPr lang="ru-RU" sz="2000" b="1" dirty="0">
                <a:solidFill>
                  <a:srgbClr val="7030A0"/>
                </a:solidFill>
              </a:rPr>
              <a:t> района</a:t>
            </a:r>
            <a:endParaRPr lang="ru-RU" sz="2000" dirty="0">
              <a:solidFill>
                <a:srgbClr val="7030A0"/>
              </a:solidFill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6314" y="2500306"/>
            <a:ext cx="2071702" cy="3786214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metal">
            <a:bevelT w="152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7030A0"/>
                </a:solidFill>
              </a:rPr>
              <a:t>показателях </a:t>
            </a:r>
            <a:r>
              <a:rPr lang="ru-RU" sz="2000" b="1" dirty="0" err="1">
                <a:solidFill>
                  <a:srgbClr val="7030A0"/>
                </a:solidFill>
              </a:rPr>
              <a:t>формирова</a:t>
            </a:r>
            <a:r>
              <a:rPr lang="ru-RU" sz="2000" b="1" dirty="0">
                <a:solidFill>
                  <a:srgbClr val="7030A0"/>
                </a:solidFill>
              </a:rPr>
              <a:t> - </a:t>
            </a:r>
            <a:r>
              <a:rPr lang="ru-RU" sz="2000" b="1" dirty="0" err="1">
                <a:solidFill>
                  <a:srgbClr val="7030A0"/>
                </a:solidFill>
              </a:rPr>
              <a:t>ния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межбюджет</a:t>
            </a:r>
            <a:r>
              <a:rPr lang="ru-RU" sz="2000" b="1" dirty="0">
                <a:solidFill>
                  <a:srgbClr val="7030A0"/>
                </a:solidFill>
              </a:rPr>
              <a:t> -</a:t>
            </a:r>
            <a:r>
              <a:rPr lang="ru-RU" sz="2000" b="1" dirty="0" err="1">
                <a:solidFill>
                  <a:srgbClr val="7030A0"/>
                </a:solidFill>
              </a:rPr>
              <a:t>ных</a:t>
            </a:r>
            <a:r>
              <a:rPr lang="ru-RU" sz="2000" b="1" dirty="0">
                <a:solidFill>
                  <a:srgbClr val="7030A0"/>
                </a:solidFill>
              </a:rPr>
              <a:t> отношений</a:t>
            </a:r>
            <a:endParaRPr lang="ru-RU" sz="2000" dirty="0">
              <a:solidFill>
                <a:srgbClr val="7030A0"/>
              </a:solidFill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29454" y="2500306"/>
            <a:ext cx="2071702" cy="3786214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metal">
            <a:bevelT w="152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solidFill>
                  <a:srgbClr val="7030A0"/>
                </a:solidFill>
              </a:rPr>
              <a:t>муниципаль</a:t>
            </a:r>
            <a:r>
              <a:rPr lang="ru-RU" sz="2000" b="1" dirty="0">
                <a:solidFill>
                  <a:srgbClr val="7030A0"/>
                </a:solidFill>
              </a:rPr>
              <a:t> -</a:t>
            </a:r>
            <a:r>
              <a:rPr lang="ru-RU" sz="2000" b="1" dirty="0" err="1">
                <a:solidFill>
                  <a:srgbClr val="7030A0"/>
                </a:solidFill>
              </a:rPr>
              <a:t>ных</a:t>
            </a:r>
            <a:r>
              <a:rPr lang="ru-RU" sz="2000" b="1" dirty="0">
                <a:solidFill>
                  <a:srgbClr val="7030A0"/>
                </a:solidFill>
              </a:rPr>
              <a:t> программах </a:t>
            </a:r>
            <a:r>
              <a:rPr lang="ru-RU" sz="2000" b="1" dirty="0" err="1">
                <a:solidFill>
                  <a:srgbClr val="7030A0"/>
                </a:solidFill>
              </a:rPr>
              <a:t>Окуловского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муниципаль</a:t>
            </a:r>
            <a:r>
              <a:rPr lang="ru-RU" sz="2000" b="1" dirty="0">
                <a:solidFill>
                  <a:srgbClr val="7030A0"/>
                </a:solidFill>
              </a:rPr>
              <a:t> -</a:t>
            </a:r>
            <a:r>
              <a:rPr lang="ru-RU" sz="2000" b="1" dirty="0" err="1">
                <a:solidFill>
                  <a:srgbClr val="7030A0"/>
                </a:solidFill>
              </a:rPr>
              <a:t>ного</a:t>
            </a:r>
            <a:r>
              <a:rPr lang="ru-RU" sz="2000" b="1" dirty="0">
                <a:solidFill>
                  <a:srgbClr val="7030A0"/>
                </a:solidFill>
              </a:rPr>
              <a:t> района</a:t>
            </a:r>
            <a:endParaRPr lang="ru-RU" sz="2000" dirty="0">
              <a:solidFill>
                <a:srgbClr val="7030A0"/>
              </a:solidFill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43174" y="2500306"/>
            <a:ext cx="2000264" cy="3786214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prstMaterial="metal">
            <a:bevelT w="1524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7030A0"/>
                </a:solidFill>
              </a:rPr>
              <a:t>основных направлениях бюджетной и налоговой политики</a:t>
            </a:r>
            <a:endParaRPr lang="ru-RU" sz="2000" dirty="0">
              <a:solidFill>
                <a:srgbClr val="7030A0"/>
              </a:solidFill>
            </a:endParaRP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066087" cy="928688"/>
          </a:xfrm>
        </p:spPr>
        <p:txBody>
          <a:bodyPr/>
          <a:lstStyle/>
          <a:p>
            <a:pPr algn="ctr" eaLnBrk="1" hangingPunct="1"/>
            <a:r>
              <a:rPr lang="ru-RU" sz="2400" b="1" smtClean="0"/>
              <a:t>Бюджетный процесс - ежегодное формирование и исполнение бюджета  </a:t>
            </a:r>
            <a:endParaRPr lang="ru-RU" sz="2400" smtClean="0"/>
          </a:p>
        </p:txBody>
      </p:sp>
      <p:graphicFrame>
        <p:nvGraphicFramePr>
          <p:cNvPr id="22" name="Содержимое 21"/>
          <p:cNvGraphicFramePr>
            <a:graphicFrameLocks noGrp="1"/>
          </p:cNvGraphicFramePr>
          <p:nvPr>
            <p:ph sz="quarter" idx="1"/>
          </p:nvPr>
        </p:nvGraphicFramePr>
        <p:xfrm>
          <a:off x="2571750" y="3143250"/>
          <a:ext cx="6572250" cy="473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1141"/>
                <a:gridCol w="3341109"/>
              </a:tblGrid>
              <a:tr h="473075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Утверждение бюджета   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(законодательные, представительные органы власти)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T="45781" marB="457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принятие решения о бюджете на очередной  финансовый год и плановый период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781" marB="457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Содержимое 21"/>
          <p:cNvGraphicFramePr>
            <a:graphicFrameLocks noGrp="1"/>
          </p:cNvGraphicFramePr>
          <p:nvPr>
            <p:ph idx="4294967295"/>
          </p:nvPr>
        </p:nvGraphicFramePr>
        <p:xfrm>
          <a:off x="2714625" y="3929063"/>
          <a:ext cx="6429375" cy="71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3288"/>
                <a:gridCol w="3166087"/>
              </a:tblGrid>
              <a:tr h="715962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Исполнение бюджета 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(органы исполнительной власти; местная  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администрация, финансовые органы)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T="45682" marB="456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получение доходов бюджета и распределение бюджетных средств в соответствии с решением о бюджете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T="45682" marB="456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Содержимое 21"/>
          <p:cNvGraphicFramePr>
            <a:graphicFrameLocks noGrp="1"/>
          </p:cNvGraphicFramePr>
          <p:nvPr>
            <p:ph idx="4294967295"/>
          </p:nvPr>
        </p:nvGraphicFramePr>
        <p:xfrm>
          <a:off x="2928938" y="4929188"/>
          <a:ext cx="6215062" cy="57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5062"/>
              </a:tblGrid>
              <a:tr h="571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отчета об исполнении бюджета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(органы исполнительной власти; местная  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администрация, финансовые органы)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Содержимое 21"/>
          <p:cNvGraphicFramePr>
            <a:graphicFrameLocks noGrp="1"/>
          </p:cNvGraphicFramePr>
          <p:nvPr>
            <p:ph idx="4294967295"/>
          </p:nvPr>
        </p:nvGraphicFramePr>
        <p:xfrm>
          <a:off x="3143250" y="5786438"/>
          <a:ext cx="6000750" cy="71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2174"/>
                <a:gridCol w="2268576"/>
              </a:tblGrid>
              <a:tr h="715962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Утверждение отчета об исполнении бюджета</a:t>
                      </a:r>
                    </a:p>
                    <a:p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(законодательные, представительные органы власти)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T="45682" marB="456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принятие решения об исполнении бюджета за отчетный финансовый год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82" marB="4568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" name="Содержимое 21"/>
          <p:cNvGraphicFramePr>
            <a:graphicFrameLocks noGrp="1"/>
          </p:cNvGraphicFramePr>
          <p:nvPr>
            <p:ph idx="4294967295"/>
          </p:nvPr>
        </p:nvGraphicFramePr>
        <p:xfrm>
          <a:off x="2214563" y="1285875"/>
          <a:ext cx="6929437" cy="714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0410"/>
                <a:gridCol w="3089027"/>
              </a:tblGrid>
              <a:tr h="714375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Составление проекта бюджета  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(органы исполнительной власти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финансовые органы)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39" marR="914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подготовка экономического обоснования доходов и расходов бюджета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" name="Содержимое 21"/>
          <p:cNvGraphicFramePr>
            <a:graphicFrameLocks noGrp="1"/>
          </p:cNvGraphicFramePr>
          <p:nvPr>
            <p:ph idx="4294967295"/>
          </p:nvPr>
        </p:nvGraphicFramePr>
        <p:xfrm>
          <a:off x="2500313" y="2286000"/>
          <a:ext cx="6643687" cy="57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3687"/>
              </a:tblGrid>
              <a:tr h="571500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Рассмотрение проекта бюджета </a:t>
                      </a:r>
                      <a:r>
                        <a:rPr lang="ru-RU" sz="9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(законодательные, представительные органы власти, публичные слушания)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1857356" y="3286124"/>
            <a:ext cx="571504" cy="500066"/>
          </a:xfrm>
          <a:prstGeom prst="ellipse">
            <a:avLst/>
          </a:prstGeom>
          <a:gradFill flip="none" rotWithShape="1">
            <a:gsLst>
              <a:gs pos="21000">
                <a:srgbClr val="CC99FF"/>
              </a:gs>
              <a:gs pos="98000">
                <a:schemeClr val="accent1">
                  <a:shade val="100000"/>
                  <a:satMod val="115000"/>
                </a:schemeClr>
              </a:gs>
            </a:gsLst>
            <a:lin ang="600000" scaled="0"/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  <a:scene3d>
            <a:camera prst="orthographicFront"/>
            <a:lightRig rig="morning" dir="t"/>
          </a:scene3d>
          <a:sp3d prstMaterial="flat">
            <a:bevelT w="1778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643042" y="2357430"/>
            <a:ext cx="571504" cy="500066"/>
          </a:xfrm>
          <a:prstGeom prst="ellipse">
            <a:avLst/>
          </a:prstGeom>
          <a:gradFill flip="none" rotWithShape="1">
            <a:gsLst>
              <a:gs pos="20000">
                <a:srgbClr val="99CCFF"/>
              </a:gs>
              <a:gs pos="84000">
                <a:schemeClr val="accent6">
                  <a:lumMod val="20000"/>
                  <a:lumOff val="80000"/>
                </a:schemeClr>
              </a:gs>
            </a:gsLst>
            <a:lin ang="600000" scaled="0"/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  <a:scene3d>
            <a:camera prst="orthographicFront"/>
            <a:lightRig rig="morning" dir="t"/>
          </a:scene3d>
          <a:sp3d prstMaterial="flat">
            <a:bevelT w="1778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428728" y="1428736"/>
            <a:ext cx="571504" cy="500066"/>
          </a:xfrm>
          <a:prstGeom prst="ellipse">
            <a:avLst/>
          </a:prstGeom>
          <a:gradFill flip="none" rotWithShape="1">
            <a:gsLst>
              <a:gs pos="21000">
                <a:srgbClr val="FFCC00"/>
              </a:gs>
              <a:gs pos="98000">
                <a:schemeClr val="accent1">
                  <a:shade val="100000"/>
                  <a:satMod val="115000"/>
                </a:schemeClr>
              </a:gs>
            </a:gsLst>
            <a:lin ang="600000" scaled="0"/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  <a:scene3d>
            <a:camera prst="orthographicFront"/>
            <a:lightRig rig="morning" dir="t"/>
          </a:scene3d>
          <a:sp3d prstMaterial="flat">
            <a:bevelT w="1778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071670" y="4143380"/>
            <a:ext cx="571504" cy="500066"/>
          </a:xfrm>
          <a:prstGeom prst="ellipse">
            <a:avLst/>
          </a:prstGeom>
          <a:gradFill flip="none" rotWithShape="1">
            <a:gsLst>
              <a:gs pos="21000">
                <a:srgbClr val="66FF33"/>
              </a:gs>
              <a:gs pos="98000">
                <a:schemeClr val="accent1">
                  <a:shade val="100000"/>
                  <a:satMod val="115000"/>
                </a:schemeClr>
              </a:gs>
            </a:gsLst>
            <a:lin ang="600000" scaled="0"/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  <a:scene3d>
            <a:camera prst="orthographicFront"/>
            <a:lightRig rig="morning" dir="t"/>
          </a:scene3d>
          <a:sp3d prstMaterial="flat">
            <a:bevelT w="1778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285984" y="5000636"/>
            <a:ext cx="571504" cy="500066"/>
          </a:xfrm>
          <a:prstGeom prst="ellipse">
            <a:avLst/>
          </a:prstGeom>
          <a:gradFill flip="none" rotWithShape="1">
            <a:gsLst>
              <a:gs pos="21000">
                <a:srgbClr val="FF7C80"/>
              </a:gs>
              <a:gs pos="98000">
                <a:schemeClr val="accent1">
                  <a:shade val="100000"/>
                  <a:satMod val="115000"/>
                </a:schemeClr>
              </a:gs>
            </a:gsLst>
            <a:lin ang="600000" scaled="0"/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  <a:scene3d>
            <a:camera prst="orthographicFront"/>
            <a:lightRig rig="morning" dir="t"/>
          </a:scene3d>
          <a:sp3d prstMaterial="flat">
            <a:bevelT w="1778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571736" y="5929330"/>
            <a:ext cx="571504" cy="500066"/>
          </a:xfrm>
          <a:prstGeom prst="ellipse">
            <a:avLst/>
          </a:prstGeom>
          <a:gradFill flip="none" rotWithShape="1">
            <a:gsLst>
              <a:gs pos="21000">
                <a:srgbClr val="66FFFF"/>
              </a:gs>
              <a:gs pos="98000">
                <a:schemeClr val="accent1">
                  <a:shade val="100000"/>
                  <a:satMod val="115000"/>
                </a:schemeClr>
              </a:gs>
            </a:gsLst>
            <a:lin ang="600000" scaled="0"/>
            <a:tileRect/>
          </a:gradFill>
          <a:ln>
            <a:solidFill>
              <a:schemeClr val="accent1">
                <a:shade val="50000"/>
                <a:alpha val="0"/>
              </a:schemeClr>
            </a:solidFill>
          </a:ln>
          <a:scene3d>
            <a:camera prst="orthographicFront"/>
            <a:lightRig rig="morning" dir="t"/>
          </a:scene3d>
          <a:sp3d prstMaterial="flat">
            <a:bevelT w="1778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Выгнутая вправо стрелка 19"/>
          <p:cNvSpPr/>
          <p:nvPr/>
        </p:nvSpPr>
        <p:spPr>
          <a:xfrm rot="9992131">
            <a:off x="1144588" y="1571625"/>
            <a:ext cx="727075" cy="4922838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14416</TotalTime>
  <Words>4484</Words>
  <Application>Microsoft Office PowerPoint</Application>
  <PresentationFormat>Экран (4:3)</PresentationFormat>
  <Paragraphs>1274</Paragraphs>
  <Slides>48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48</vt:i4>
      </vt:variant>
    </vt:vector>
  </HeadingPairs>
  <TitlesOfParts>
    <vt:vector size="63" baseType="lpstr">
      <vt:lpstr>Arial</vt:lpstr>
      <vt:lpstr>Cambria</vt:lpstr>
      <vt:lpstr>Calibri</vt:lpstr>
      <vt:lpstr>Wingdings 3</vt:lpstr>
      <vt:lpstr>Wingdings</vt:lpstr>
      <vt:lpstr>Gill Sans MT</vt:lpstr>
      <vt:lpstr>Times New Roman</vt:lpstr>
      <vt:lpstr>Times New Roman CYR</vt:lpstr>
      <vt:lpstr>Century</vt:lpstr>
      <vt:lpstr>Начальная</vt:lpstr>
      <vt:lpstr>1_Начальная</vt:lpstr>
      <vt:lpstr>Лист Microsoft Office Excel 97-2003</vt:lpstr>
      <vt:lpstr>Документ</vt:lpstr>
      <vt:lpstr>Worksheet</vt:lpstr>
      <vt:lpstr>Диаграмма Microsoft Office Excel</vt:lpstr>
      <vt:lpstr>Презентация PowerPoint</vt:lpstr>
      <vt:lpstr>АДМИНИСТРАТИВНО-ТЕРРИТОРИАЛЬНОЕ ДЕЛЕНИЕ ОКУЛОВСКОГО МУНИЦИПАЛЬНОГО РАЙОНА</vt:lpstr>
      <vt:lpstr>Итоговый рейтинг муниципальных районов и городского округа по основным показателям социально-экономического развития за 2015 год</vt:lpstr>
      <vt:lpstr>Удовлетворенность населения деятельностью органов местного самоуправления муниципального района (городского округа),%</vt:lpstr>
      <vt:lpstr>    Что такое «Бюджет для граждан»?</vt:lpstr>
      <vt:lpstr> Что такое бюджет? Какие бывают бюджеты?</vt:lpstr>
      <vt:lpstr>Бюджетная система Российской Федерации</vt:lpstr>
      <vt:lpstr>Презентация PowerPoint</vt:lpstr>
      <vt:lpstr>Бюджетный процесс - ежегодное формирование и исполнение бюджета  </vt:lpstr>
      <vt:lpstr>Доходы бюджета - это безвозмездные и безвозвратные поступления денежных средств в бюджет</vt:lpstr>
      <vt:lpstr>Презентация PowerPoint</vt:lpstr>
      <vt:lpstr>Нормативы зачисления налогов по уровням бюджета на территории Окуловского района</vt:lpstr>
      <vt:lpstr>Доходы, формирующие муниципальный дорожный фонд</vt:lpstr>
      <vt:lpstr>Межбюджетные трансферты –  основной вид безвозмездных перечислений  Межбюджетные трансферты - это денежные средства, перечисляемые из одного бюджета бюджетной системы Российской Федерации другому.</vt:lpstr>
      <vt:lpstr>Расходы бюджета –выплачиваемые из бюджета денежные средства, за исключением средств, являющихся источниками финансирования дефицита бюджета.</vt:lpstr>
      <vt:lpstr>Расходы бюджета направляются на:</vt:lpstr>
      <vt:lpstr>Исполнение бюджета по расходам предусматривает</vt:lpstr>
      <vt:lpstr>Презентация PowerPoint</vt:lpstr>
      <vt:lpstr>Презентация PowerPoint</vt:lpstr>
      <vt:lpstr>Основные показатели социально-экономического развития Окуловского муниципального района</vt:lpstr>
      <vt:lpstr>Основные задачи бюджетной и налоговой политики</vt:lpstr>
      <vt:lpstr> Основные параметры проекта консолидированного  бюджета Окуловского муниципального района  на 2017 год и на плановый период 2018 и 2019 годов»</vt:lpstr>
      <vt:lpstr> Основные параметры проекта бюджета Окуловского муниципального района  на 2017 год и на плановый период 2018 и 2019 годов»</vt:lpstr>
      <vt:lpstr>Динамика доходов бюджета муниципального района,  млн.рублей</vt:lpstr>
      <vt:lpstr>Доходная часть бюджета Окуловского муниципального района</vt:lpstr>
      <vt:lpstr>Структура налоговых и неналоговых доходов бюджета Окуловского муниципального района в 2017 году</vt:lpstr>
      <vt:lpstr>Налоговые и неналоговые доходы бюджета Окуловского муниципального района, млн.рублей</vt:lpstr>
      <vt:lpstr>Безвозмездные поступления в бюджет  Окуловского муниципального района</vt:lpstr>
      <vt:lpstr>Расходы бюджета Окуловского муниципального района,</vt:lpstr>
      <vt:lpstr>Расходы в расчете на душу населения  в 2017 году</vt:lpstr>
      <vt:lpstr>Расходная часть бюджета Окуловского муниципального района в разрезе разделов и подразделов, тыс. рублей</vt:lpstr>
      <vt:lpstr>Расходная часть бюджета Окуловского муниципального района в разрезе разделов и подразделов, тыс. рублей</vt:lpstr>
      <vt:lpstr>Расходы по отрасли «Социальная политика», тыс. рублей</vt:lpstr>
      <vt:lpstr>Расходы по отрасли «Образование», тыс. рублей</vt:lpstr>
      <vt:lpstr>Расходы по отрасли «Культура», тыс. рублей</vt:lpstr>
      <vt:lpstr>Дорожный фонд Окуловского района, тыс.рублей</vt:lpstr>
      <vt:lpstr>Расходы по отрасли «Жилищно-коммунальное хозяйство» тыс.рублей</vt:lpstr>
      <vt:lpstr>Меры социальной поддержки отдельных категорий граждан, тыс.рублей</vt:lpstr>
      <vt:lpstr>Меры социальной поддержки отдельных категорий граждан, тыс.рублей</vt:lpstr>
      <vt:lpstr>Меры социальной поддержки отдельных категорий граждан, тыс.рублей</vt:lpstr>
      <vt:lpstr>Муниципальные программы Администрации Окуловского муниципального района и непрограммные направления расходов бюджета муниципального района, тыс.рублей</vt:lpstr>
      <vt:lpstr>Муниципальные программы Администрации Окуловского муниципального района и непрограммные направления расходов бюджета муниципального района, тыс.рублей</vt:lpstr>
      <vt:lpstr>Муниципальные программы Администрации Окуловского муниципального района и непрограммные направления расходов бюджета муниципального района, тыс.рублей</vt:lpstr>
      <vt:lpstr>Динамика расходов главных распорядителей бюджетных средств</vt:lpstr>
      <vt:lpstr>Уровень долговой нагрузки бюджета  Окуловского муниципального района</vt:lpstr>
      <vt:lpstr>Расходы бюджета района  по разделу «Обслуживание государственного и муниципального долга», тыс. рублей</vt:lpstr>
      <vt:lpstr>Дефицит (профицит) бюджета  Окуловского муниципального района (план),  тыс. рублей</vt:lpstr>
      <vt:lpstr>Презентация PowerPoint</vt:lpstr>
    </vt:vector>
  </TitlesOfParts>
  <Company>kom_fin_okulovka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 СОЦИАЛЬНО-ЭКОНОМИЧЕСКОГО РАЗВИТИЯ ОКУЛОВСКОГО РАЙОНА   ЗА ПЕРВОЕ ПОЛУГОДИЕ 2009 ГОДА</dc:title>
  <dc:creator>deva70</dc:creator>
  <cp:lastModifiedBy>Денис Николаев</cp:lastModifiedBy>
  <cp:revision>972</cp:revision>
  <dcterms:created xsi:type="dcterms:W3CDTF">2009-08-05T05:01:23Z</dcterms:created>
  <dcterms:modified xsi:type="dcterms:W3CDTF">2016-12-01T12:25:27Z</dcterms:modified>
</cp:coreProperties>
</file>