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307" r:id="rId3"/>
    <p:sldId id="281" r:id="rId4"/>
    <p:sldId id="317" r:id="rId5"/>
    <p:sldId id="318" r:id="rId6"/>
    <p:sldId id="306" r:id="rId7"/>
    <p:sldId id="314" r:id="rId8"/>
    <p:sldId id="315" r:id="rId9"/>
    <p:sldId id="309" r:id="rId10"/>
    <p:sldId id="304" r:id="rId11"/>
    <p:sldId id="310" r:id="rId12"/>
    <p:sldId id="290" r:id="rId13"/>
    <p:sldId id="300" r:id="rId14"/>
    <p:sldId id="295" r:id="rId15"/>
    <p:sldId id="31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C3"/>
    <a:srgbClr val="2E7A64"/>
    <a:srgbClr val="6A93A5"/>
    <a:srgbClr val="9EDBFF"/>
    <a:srgbClr val="86A666"/>
    <a:srgbClr val="00CC99"/>
    <a:srgbClr val="99FFCC"/>
    <a:srgbClr val="009900"/>
    <a:srgbClr val="000066"/>
    <a:srgbClr val="EA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3" autoAdjust="0"/>
    <p:restoredTop sz="94660"/>
  </p:normalViewPr>
  <p:slideViewPr>
    <p:cSldViewPr>
      <p:cViewPr varScale="1">
        <p:scale>
          <a:sx n="108" d="100"/>
          <a:sy n="108" d="100"/>
        </p:scale>
        <p:origin x="14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DC9A6-4C2E-4F08-B6F6-9BE346C5E28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B2199C-9511-45FF-A6ED-BEB65633EC24}">
      <dgm:prSet/>
      <dgm:spPr/>
      <dgm:t>
        <a:bodyPr/>
        <a:lstStyle/>
        <a:p>
          <a:pPr algn="l" rtl="0"/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Technology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And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Ingredients</a:t>
          </a:r>
          <a:r>
            <a:rPr lang="ru-RU" dirty="0">
              <a:solidFill>
                <a:schemeClr val="accent5">
                  <a:lumMod val="25000"/>
                </a:schemeClr>
              </a:solidFill>
            </a:rPr>
            <a:t> – производственное оборудование и сырье для пищевой промышленности</a:t>
          </a:r>
        </a:p>
      </dgm:t>
    </dgm:pt>
    <dgm:pt modelId="{5228C1C3-8A1E-4975-8F43-4CE2A9361236}" type="parTrans" cxnId="{FCF36C6B-55B2-4751-BEAF-01F25EA80F00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BA5C025C-8C2F-4879-852F-D4724E6E0492}" type="sibTrans" cxnId="{FCF36C6B-55B2-4751-BEAF-01F25EA80F00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76DD7FE7-993C-4237-B2D0-06F128D55065}">
      <dgm:prSet/>
      <dgm:spPr/>
      <dgm:t>
        <a:bodyPr/>
        <a:lstStyle/>
        <a:p>
          <a:pPr algn="l" rtl="0"/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Printing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and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Packaging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Tech</a:t>
          </a:r>
          <a:r>
            <a:rPr lang="ru-RU" dirty="0">
              <a:solidFill>
                <a:schemeClr val="accent5">
                  <a:lumMod val="25000"/>
                </a:schemeClr>
              </a:solidFill>
            </a:rPr>
            <a:t> – упаковка, упаковочное оборудование и материалы</a:t>
          </a:r>
        </a:p>
      </dgm:t>
    </dgm:pt>
    <dgm:pt modelId="{E3B18DF4-C870-482A-8AD0-B6DD3C3D7687}" type="parTrans" cxnId="{23B13707-403D-4133-A302-5E2172A3C30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0624267A-1D4B-458D-8B5F-B35708113217}" type="sibTrans" cxnId="{23B13707-403D-4133-A302-5E2172A3C30C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F68D7431-DFC9-4F03-B69C-B3AF4CF8FAC7}">
      <dgm:prSet/>
      <dgm:spPr/>
      <dgm:t>
        <a:bodyPr/>
        <a:lstStyle/>
        <a:p>
          <a:pPr algn="l" rtl="0"/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Catering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And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Retail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Tech</a:t>
          </a:r>
          <a:r>
            <a:rPr lang="ru-RU" dirty="0">
              <a:solidFill>
                <a:schemeClr val="accent5">
                  <a:lumMod val="25000"/>
                </a:schemeClr>
              </a:solidFill>
            </a:rPr>
            <a:t> – оборудование для общественного питания и торговли</a:t>
          </a:r>
        </a:p>
      </dgm:t>
    </dgm:pt>
    <dgm:pt modelId="{5E71E7F8-532A-4F29-B737-F914014F0689}" type="parTrans" cxnId="{855C143B-D7E5-4B90-A858-8523740345D1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A6616DC7-B46A-4029-A211-AEC15DB46B17}" type="sibTrans" cxnId="{855C143B-D7E5-4B90-A858-8523740345D1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9F5E2E7B-FE75-4831-9DCA-C00C064FEA11}">
      <dgm:prSet/>
      <dgm:spPr/>
      <dgm:t>
        <a:bodyPr/>
        <a:lstStyle/>
        <a:p>
          <a:pPr algn="l" rtl="0"/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Hotel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Expo</a:t>
          </a:r>
          <a:r>
            <a:rPr lang="ru-RU" dirty="0">
              <a:solidFill>
                <a:schemeClr val="accent5">
                  <a:lumMod val="25000"/>
                </a:schemeClr>
              </a:solidFill>
            </a:rPr>
            <a:t> – оборудование и принадлежности для гостиниц, дизайн сервировки стола и пр.</a:t>
          </a:r>
        </a:p>
      </dgm:t>
    </dgm:pt>
    <dgm:pt modelId="{B4058017-BC83-40B0-8676-6449541784D2}" type="parTrans" cxnId="{F7380187-3CF7-4339-9471-46E25BFB443A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CEECC96D-C1E3-4660-9AFD-92279121F700}" type="sibTrans" cxnId="{F7380187-3CF7-4339-9471-46E25BFB443A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C178611F-1A2E-4613-B31E-F8C4DD9DD9F5}">
      <dgm:prSet/>
      <dgm:spPr/>
      <dgm:t>
        <a:bodyPr/>
        <a:lstStyle/>
        <a:p>
          <a:pPr algn="l" rtl="0"/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Clean</a:t>
          </a:r>
          <a:r>
            <a:rPr lang="ru-RU" b="1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Expo</a:t>
          </a:r>
          <a:r>
            <a:rPr lang="ru-RU" dirty="0">
              <a:solidFill>
                <a:schemeClr val="accent5">
                  <a:lumMod val="25000"/>
                </a:schemeClr>
              </a:solidFill>
            </a:rPr>
            <a:t> – средства и оборудование для чистки и дезинфекции</a:t>
          </a:r>
        </a:p>
      </dgm:t>
    </dgm:pt>
    <dgm:pt modelId="{351841A7-FA60-4B7A-BFEE-12923C07456B}" type="parTrans" cxnId="{BC668B50-DE30-4240-B7AC-799FBDD98BAD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D8F20BD6-F46C-43D9-9870-2B70BF2D7389}" type="sibTrans" cxnId="{BC668B50-DE30-4240-B7AC-799FBDD98BAD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C56F283B-7ABA-497B-B242-F67025713DBF}">
      <dgm:prSet/>
      <dgm:spPr/>
      <dgm:t>
        <a:bodyPr/>
        <a:lstStyle/>
        <a:p>
          <a:pPr algn="l" rtl="0"/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Innovation</a:t>
          </a:r>
          <a:r>
            <a:rPr lang="ru-RU" dirty="0">
              <a:solidFill>
                <a:schemeClr val="accent5">
                  <a:lumMod val="25000"/>
                </a:schemeClr>
              </a:solidFill>
            </a:rPr>
            <a:t> – научные разработки, технологии пищевой промышленности</a:t>
          </a:r>
        </a:p>
      </dgm:t>
    </dgm:pt>
    <dgm:pt modelId="{274989C6-8301-42E5-9F05-E756D3844644}" type="parTrans" cxnId="{33185723-976A-4A8D-861B-440F53E55412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3570DF33-19D4-4C3B-B849-65B928676DD1}" type="sibTrans" cxnId="{33185723-976A-4A8D-861B-440F53E55412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E866F8AC-B90F-4332-9DDC-3E1A74BAD81A}">
      <dgm:prSet/>
      <dgm:spPr/>
      <dgm:t>
        <a:bodyPr/>
        <a:lstStyle/>
        <a:p>
          <a:pPr algn="l" rtl="0"/>
          <a:r>
            <a:rPr lang="ru-RU" b="1" dirty="0" err="1">
              <a:solidFill>
                <a:schemeClr val="accent5">
                  <a:lumMod val="25000"/>
                </a:schemeClr>
              </a:solidFill>
            </a:rPr>
            <a:t>Logistic</a:t>
          </a:r>
          <a:r>
            <a:rPr lang="ru-RU" dirty="0">
              <a:solidFill>
                <a:schemeClr val="accent5">
                  <a:lumMod val="25000"/>
                </a:schemeClr>
              </a:solidFill>
            </a:rPr>
            <a:t> – логистика и транспорт</a:t>
          </a:r>
        </a:p>
      </dgm:t>
    </dgm:pt>
    <dgm:pt modelId="{6B97B36A-0BC6-4EE9-AF3C-7A4E2F358CF8}" type="parTrans" cxnId="{3D835BFC-6033-420D-B815-D5B56BC607C9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D59A2324-856B-460F-AB69-CCFF1F756A1D}" type="sibTrans" cxnId="{3D835BFC-6033-420D-B815-D5B56BC607C9}">
      <dgm:prSet/>
      <dgm:spPr/>
      <dgm:t>
        <a:bodyPr/>
        <a:lstStyle/>
        <a:p>
          <a:endParaRPr lang="ru-RU">
            <a:solidFill>
              <a:schemeClr val="accent5">
                <a:lumMod val="25000"/>
              </a:schemeClr>
            </a:solidFill>
          </a:endParaRPr>
        </a:p>
      </dgm:t>
    </dgm:pt>
    <dgm:pt modelId="{EC161DDD-6996-4CE0-87F2-87C84C95534A}">
      <dgm:prSet/>
      <dgm:spPr/>
      <dgm:t>
        <a:bodyPr/>
        <a:lstStyle/>
        <a:p>
          <a:pPr algn="l"/>
          <a:endParaRPr lang="ru-RU" dirty="0"/>
        </a:p>
      </dgm:t>
    </dgm:pt>
    <dgm:pt modelId="{5406E827-7306-44D6-AC33-B57610545ABE}" type="parTrans" cxnId="{8D38B923-D9AD-4C02-B5BE-33DAD92AB1E6}">
      <dgm:prSet/>
      <dgm:spPr/>
      <dgm:t>
        <a:bodyPr/>
        <a:lstStyle/>
        <a:p>
          <a:endParaRPr lang="ru-RU"/>
        </a:p>
      </dgm:t>
    </dgm:pt>
    <dgm:pt modelId="{5A4D7867-FED4-4061-99D8-64A7106B0F4D}" type="sibTrans" cxnId="{8D38B923-D9AD-4C02-B5BE-33DAD92AB1E6}">
      <dgm:prSet/>
      <dgm:spPr/>
      <dgm:t>
        <a:bodyPr/>
        <a:lstStyle/>
        <a:p>
          <a:endParaRPr lang="ru-RU"/>
        </a:p>
      </dgm:t>
    </dgm:pt>
    <dgm:pt modelId="{1BB312C8-E89B-4F67-89D3-34D9BFDDF757}" type="pres">
      <dgm:prSet presAssocID="{A24DC9A6-4C2E-4F08-B6F6-9BE346C5E283}" presName="Name0" presStyleCnt="0">
        <dgm:presLayoutVars>
          <dgm:dir/>
          <dgm:animLvl val="lvl"/>
          <dgm:resizeHandles/>
        </dgm:presLayoutVars>
      </dgm:prSet>
      <dgm:spPr/>
    </dgm:pt>
    <dgm:pt modelId="{CAB872FA-0E34-48E7-AADA-2920334710F7}" type="pres">
      <dgm:prSet presAssocID="{2AB2199C-9511-45FF-A6ED-BEB65633EC24}" presName="linNode" presStyleCnt="0"/>
      <dgm:spPr/>
    </dgm:pt>
    <dgm:pt modelId="{8E08468B-A4BA-474E-9D07-1AD7F97DB364}" type="pres">
      <dgm:prSet presAssocID="{2AB2199C-9511-45FF-A6ED-BEB65633EC24}" presName="parentShp" presStyleLbl="node1" presStyleIdx="0" presStyleCnt="7" custScaleX="721027">
        <dgm:presLayoutVars>
          <dgm:bulletEnabled val="1"/>
        </dgm:presLayoutVars>
      </dgm:prSet>
      <dgm:spPr/>
    </dgm:pt>
    <dgm:pt modelId="{9181B66A-9029-4A3E-9D6C-FE1016BB1A61}" type="pres">
      <dgm:prSet presAssocID="{2AB2199C-9511-45FF-A6ED-BEB65633EC24}" presName="childShp" presStyleLbl="bgAccFollowNode1" presStyleIdx="0" presStyleCnt="7">
        <dgm:presLayoutVars>
          <dgm:bulletEnabled val="1"/>
        </dgm:presLayoutVars>
      </dgm:prSet>
      <dgm:spPr/>
    </dgm:pt>
    <dgm:pt modelId="{097A3F69-9F50-4A1D-BF20-E816D2D79689}" type="pres">
      <dgm:prSet presAssocID="{BA5C025C-8C2F-4879-852F-D4724E6E0492}" presName="spacing" presStyleCnt="0"/>
      <dgm:spPr/>
    </dgm:pt>
    <dgm:pt modelId="{E95620D7-5F08-4E7E-BF71-A1B990C46C2B}" type="pres">
      <dgm:prSet presAssocID="{76DD7FE7-993C-4237-B2D0-06F128D55065}" presName="linNode" presStyleCnt="0"/>
      <dgm:spPr/>
    </dgm:pt>
    <dgm:pt modelId="{207A0823-552D-4F80-B99B-806AB224228E}" type="pres">
      <dgm:prSet presAssocID="{76DD7FE7-993C-4237-B2D0-06F128D55065}" presName="parentShp" presStyleLbl="node1" presStyleIdx="1" presStyleCnt="7" custScaleX="471707">
        <dgm:presLayoutVars>
          <dgm:bulletEnabled val="1"/>
        </dgm:presLayoutVars>
      </dgm:prSet>
      <dgm:spPr/>
    </dgm:pt>
    <dgm:pt modelId="{41AC3CFD-BE1C-4145-A738-3BF94056749B}" type="pres">
      <dgm:prSet presAssocID="{76DD7FE7-993C-4237-B2D0-06F128D55065}" presName="childShp" presStyleLbl="bgAccFollowNode1" presStyleIdx="1" presStyleCnt="7">
        <dgm:presLayoutVars>
          <dgm:bulletEnabled val="1"/>
        </dgm:presLayoutVars>
      </dgm:prSet>
      <dgm:spPr/>
    </dgm:pt>
    <dgm:pt modelId="{63C60792-E5D9-4D4C-9256-1DBF53BD9312}" type="pres">
      <dgm:prSet presAssocID="{0624267A-1D4B-458D-8B5F-B35708113217}" presName="spacing" presStyleCnt="0"/>
      <dgm:spPr/>
    </dgm:pt>
    <dgm:pt modelId="{97E1F866-1FD1-49C6-8F1C-29CD169A6D44}" type="pres">
      <dgm:prSet presAssocID="{F68D7431-DFC9-4F03-B69C-B3AF4CF8FAC7}" presName="linNode" presStyleCnt="0"/>
      <dgm:spPr/>
    </dgm:pt>
    <dgm:pt modelId="{6B5E0851-619A-4FAA-A565-0809069FBE81}" type="pres">
      <dgm:prSet presAssocID="{F68D7431-DFC9-4F03-B69C-B3AF4CF8FAC7}" presName="parentShp" presStyleLbl="node1" presStyleIdx="2" presStyleCnt="7" custScaleX="339547">
        <dgm:presLayoutVars>
          <dgm:bulletEnabled val="1"/>
        </dgm:presLayoutVars>
      </dgm:prSet>
      <dgm:spPr/>
    </dgm:pt>
    <dgm:pt modelId="{23002327-0150-450D-BE2D-B84C4EEEA5A7}" type="pres">
      <dgm:prSet presAssocID="{F68D7431-DFC9-4F03-B69C-B3AF4CF8FAC7}" presName="childShp" presStyleLbl="bgAccFollowNode1" presStyleIdx="2" presStyleCnt="7">
        <dgm:presLayoutVars>
          <dgm:bulletEnabled val="1"/>
        </dgm:presLayoutVars>
      </dgm:prSet>
      <dgm:spPr/>
    </dgm:pt>
    <dgm:pt modelId="{9D22F98C-3146-4FFB-B584-9BE60A4DBF6B}" type="pres">
      <dgm:prSet presAssocID="{A6616DC7-B46A-4029-A211-AEC15DB46B17}" presName="spacing" presStyleCnt="0"/>
      <dgm:spPr/>
    </dgm:pt>
    <dgm:pt modelId="{F0CE5143-21FE-430B-9998-B7BD948C7D25}" type="pres">
      <dgm:prSet presAssocID="{9F5E2E7B-FE75-4831-9DCA-C00C064FEA11}" presName="linNode" presStyleCnt="0"/>
      <dgm:spPr/>
    </dgm:pt>
    <dgm:pt modelId="{0A0984E7-7195-4177-95D4-25FA9B92E675}" type="pres">
      <dgm:prSet presAssocID="{9F5E2E7B-FE75-4831-9DCA-C00C064FEA11}" presName="parentShp" presStyleLbl="node1" presStyleIdx="3" presStyleCnt="7" custScaleX="273473">
        <dgm:presLayoutVars>
          <dgm:bulletEnabled val="1"/>
        </dgm:presLayoutVars>
      </dgm:prSet>
      <dgm:spPr/>
    </dgm:pt>
    <dgm:pt modelId="{660D488B-F7AE-4347-90E8-BF60BE349523}" type="pres">
      <dgm:prSet presAssocID="{9F5E2E7B-FE75-4831-9DCA-C00C064FEA11}" presName="childShp" presStyleLbl="bgAccFollowNode1" presStyleIdx="3" presStyleCnt="7">
        <dgm:presLayoutVars>
          <dgm:bulletEnabled val="1"/>
        </dgm:presLayoutVars>
      </dgm:prSet>
      <dgm:spPr/>
    </dgm:pt>
    <dgm:pt modelId="{0FDC404A-3653-47C3-AEF2-654C5DB1C1D8}" type="pres">
      <dgm:prSet presAssocID="{CEECC96D-C1E3-4660-9AFD-92279121F700}" presName="spacing" presStyleCnt="0"/>
      <dgm:spPr/>
    </dgm:pt>
    <dgm:pt modelId="{E74C45BE-E5A7-4C9C-BC23-357BBEB4A1B7}" type="pres">
      <dgm:prSet presAssocID="{C178611F-1A2E-4613-B31E-F8C4DD9DD9F5}" presName="linNode" presStyleCnt="0"/>
      <dgm:spPr/>
    </dgm:pt>
    <dgm:pt modelId="{CC2F988A-FCD7-4B6D-9993-5F55D37AE3EB}" type="pres">
      <dgm:prSet presAssocID="{C178611F-1A2E-4613-B31E-F8C4DD9DD9F5}" presName="parentShp" presStyleLbl="node1" presStyleIdx="4" presStyleCnt="7" custScaleX="208794">
        <dgm:presLayoutVars>
          <dgm:bulletEnabled val="1"/>
        </dgm:presLayoutVars>
      </dgm:prSet>
      <dgm:spPr/>
    </dgm:pt>
    <dgm:pt modelId="{58387AC5-EB6D-412F-BDBF-CA3854523EFE}" type="pres">
      <dgm:prSet presAssocID="{C178611F-1A2E-4613-B31E-F8C4DD9DD9F5}" presName="childShp" presStyleLbl="bgAccFollowNode1" presStyleIdx="4" presStyleCnt="7">
        <dgm:presLayoutVars>
          <dgm:bulletEnabled val="1"/>
        </dgm:presLayoutVars>
      </dgm:prSet>
      <dgm:spPr/>
    </dgm:pt>
    <dgm:pt modelId="{4DA11452-4146-41AD-9BD3-7E8AF4CF04B4}" type="pres">
      <dgm:prSet presAssocID="{D8F20BD6-F46C-43D9-9870-2B70BF2D7389}" presName="spacing" presStyleCnt="0"/>
      <dgm:spPr/>
    </dgm:pt>
    <dgm:pt modelId="{764927A5-32F0-4217-A919-EE30AE81518E}" type="pres">
      <dgm:prSet presAssocID="{C56F283B-7ABA-497B-B242-F67025713DBF}" presName="linNode" presStyleCnt="0"/>
      <dgm:spPr/>
    </dgm:pt>
    <dgm:pt modelId="{F261D2A1-F9DD-49FD-8603-984A0E93E3D4}" type="pres">
      <dgm:prSet presAssocID="{C56F283B-7ABA-497B-B242-F67025713DBF}" presName="parentShp" presStyleLbl="node1" presStyleIdx="5" presStyleCnt="7" custScaleX="162263">
        <dgm:presLayoutVars>
          <dgm:bulletEnabled val="1"/>
        </dgm:presLayoutVars>
      </dgm:prSet>
      <dgm:spPr/>
    </dgm:pt>
    <dgm:pt modelId="{BEAFCA8F-7E91-4FA4-82C1-1474AB9C1D2E}" type="pres">
      <dgm:prSet presAssocID="{C56F283B-7ABA-497B-B242-F67025713DBF}" presName="childShp" presStyleLbl="bgAccFollowNode1" presStyleIdx="5" presStyleCnt="7">
        <dgm:presLayoutVars>
          <dgm:bulletEnabled val="1"/>
        </dgm:presLayoutVars>
      </dgm:prSet>
      <dgm:spPr/>
    </dgm:pt>
    <dgm:pt modelId="{041943CC-FA65-4DFF-9FA5-EF635B2966B3}" type="pres">
      <dgm:prSet presAssocID="{3570DF33-19D4-4C3B-B849-65B928676DD1}" presName="spacing" presStyleCnt="0"/>
      <dgm:spPr/>
    </dgm:pt>
    <dgm:pt modelId="{BDFB1506-C897-43DA-890F-C0ACAB782F22}" type="pres">
      <dgm:prSet presAssocID="{E866F8AC-B90F-4332-9DDC-3E1A74BAD81A}" presName="linNode" presStyleCnt="0"/>
      <dgm:spPr/>
    </dgm:pt>
    <dgm:pt modelId="{E39A01DC-CECA-42CA-8826-C50412F831C6}" type="pres">
      <dgm:prSet presAssocID="{E866F8AC-B90F-4332-9DDC-3E1A74BAD81A}" presName="parentShp" presStyleLbl="node1" presStyleIdx="6" presStyleCnt="7" custScaleX="128423">
        <dgm:presLayoutVars>
          <dgm:bulletEnabled val="1"/>
        </dgm:presLayoutVars>
      </dgm:prSet>
      <dgm:spPr/>
    </dgm:pt>
    <dgm:pt modelId="{E13271F4-45F7-4FFE-A34A-97CFAF103D08}" type="pres">
      <dgm:prSet presAssocID="{E866F8AC-B90F-4332-9DDC-3E1A74BAD81A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23B13707-403D-4133-A302-5E2172A3C30C}" srcId="{A24DC9A6-4C2E-4F08-B6F6-9BE346C5E283}" destId="{76DD7FE7-993C-4237-B2D0-06F128D55065}" srcOrd="1" destOrd="0" parTransId="{E3B18DF4-C870-482A-8AD0-B6DD3C3D7687}" sibTransId="{0624267A-1D4B-458D-8B5F-B35708113217}"/>
    <dgm:cxn modelId="{33185723-976A-4A8D-861B-440F53E55412}" srcId="{A24DC9A6-4C2E-4F08-B6F6-9BE346C5E283}" destId="{C56F283B-7ABA-497B-B242-F67025713DBF}" srcOrd="5" destOrd="0" parTransId="{274989C6-8301-42E5-9F05-E756D3844644}" sibTransId="{3570DF33-19D4-4C3B-B849-65B928676DD1}"/>
    <dgm:cxn modelId="{8D38B923-D9AD-4C02-B5BE-33DAD92AB1E6}" srcId="{76DD7FE7-993C-4237-B2D0-06F128D55065}" destId="{EC161DDD-6996-4CE0-87F2-87C84C95534A}" srcOrd="0" destOrd="0" parTransId="{5406E827-7306-44D6-AC33-B57610545ABE}" sibTransId="{5A4D7867-FED4-4061-99D8-64A7106B0F4D}"/>
    <dgm:cxn modelId="{802E2D38-CF53-40C4-9E45-079CBE299DF5}" type="presOf" srcId="{C178611F-1A2E-4613-B31E-F8C4DD9DD9F5}" destId="{CC2F988A-FCD7-4B6D-9993-5F55D37AE3EB}" srcOrd="0" destOrd="0" presId="urn:microsoft.com/office/officeart/2005/8/layout/vList6"/>
    <dgm:cxn modelId="{855C143B-D7E5-4B90-A858-8523740345D1}" srcId="{A24DC9A6-4C2E-4F08-B6F6-9BE346C5E283}" destId="{F68D7431-DFC9-4F03-B69C-B3AF4CF8FAC7}" srcOrd="2" destOrd="0" parTransId="{5E71E7F8-532A-4F29-B737-F914014F0689}" sibTransId="{A6616DC7-B46A-4029-A211-AEC15DB46B17}"/>
    <dgm:cxn modelId="{4D61E162-4B25-45AF-8B04-0AE7DBD49304}" type="presOf" srcId="{76DD7FE7-993C-4237-B2D0-06F128D55065}" destId="{207A0823-552D-4F80-B99B-806AB224228E}" srcOrd="0" destOrd="0" presId="urn:microsoft.com/office/officeart/2005/8/layout/vList6"/>
    <dgm:cxn modelId="{FCF36C6B-55B2-4751-BEAF-01F25EA80F00}" srcId="{A24DC9A6-4C2E-4F08-B6F6-9BE346C5E283}" destId="{2AB2199C-9511-45FF-A6ED-BEB65633EC24}" srcOrd="0" destOrd="0" parTransId="{5228C1C3-8A1E-4975-8F43-4CE2A9361236}" sibTransId="{BA5C025C-8C2F-4879-852F-D4724E6E0492}"/>
    <dgm:cxn modelId="{C489DD4B-44B0-49B4-B51C-3242DEA18081}" type="presOf" srcId="{C56F283B-7ABA-497B-B242-F67025713DBF}" destId="{F261D2A1-F9DD-49FD-8603-984A0E93E3D4}" srcOrd="0" destOrd="0" presId="urn:microsoft.com/office/officeart/2005/8/layout/vList6"/>
    <dgm:cxn modelId="{BC668B50-DE30-4240-B7AC-799FBDD98BAD}" srcId="{A24DC9A6-4C2E-4F08-B6F6-9BE346C5E283}" destId="{C178611F-1A2E-4613-B31E-F8C4DD9DD9F5}" srcOrd="4" destOrd="0" parTransId="{351841A7-FA60-4B7A-BFEE-12923C07456B}" sibTransId="{D8F20BD6-F46C-43D9-9870-2B70BF2D7389}"/>
    <dgm:cxn modelId="{1B502C71-6039-4D56-8D69-F1F93F64959F}" type="presOf" srcId="{2AB2199C-9511-45FF-A6ED-BEB65633EC24}" destId="{8E08468B-A4BA-474E-9D07-1AD7F97DB364}" srcOrd="0" destOrd="0" presId="urn:microsoft.com/office/officeart/2005/8/layout/vList6"/>
    <dgm:cxn modelId="{C969D581-31B2-4C39-A1D6-9BC5CAFCB8B0}" type="presOf" srcId="{F68D7431-DFC9-4F03-B69C-B3AF4CF8FAC7}" destId="{6B5E0851-619A-4FAA-A565-0809069FBE81}" srcOrd="0" destOrd="0" presId="urn:microsoft.com/office/officeart/2005/8/layout/vList6"/>
    <dgm:cxn modelId="{F7380187-3CF7-4339-9471-46E25BFB443A}" srcId="{A24DC9A6-4C2E-4F08-B6F6-9BE346C5E283}" destId="{9F5E2E7B-FE75-4831-9DCA-C00C064FEA11}" srcOrd="3" destOrd="0" parTransId="{B4058017-BC83-40B0-8676-6449541784D2}" sibTransId="{CEECC96D-C1E3-4660-9AFD-92279121F700}"/>
    <dgm:cxn modelId="{E3192C8E-629E-4F60-BC4A-BBB80EA4443E}" type="presOf" srcId="{EC161DDD-6996-4CE0-87F2-87C84C95534A}" destId="{41AC3CFD-BE1C-4145-A738-3BF94056749B}" srcOrd="0" destOrd="0" presId="urn:microsoft.com/office/officeart/2005/8/layout/vList6"/>
    <dgm:cxn modelId="{CBED9F96-71A8-4C7A-82A3-11A89D4040E4}" type="presOf" srcId="{A24DC9A6-4C2E-4F08-B6F6-9BE346C5E283}" destId="{1BB312C8-E89B-4F67-89D3-34D9BFDDF757}" srcOrd="0" destOrd="0" presId="urn:microsoft.com/office/officeart/2005/8/layout/vList6"/>
    <dgm:cxn modelId="{73686F9A-C2F6-4FD6-9FD9-732822326B16}" type="presOf" srcId="{9F5E2E7B-FE75-4831-9DCA-C00C064FEA11}" destId="{0A0984E7-7195-4177-95D4-25FA9B92E675}" srcOrd="0" destOrd="0" presId="urn:microsoft.com/office/officeart/2005/8/layout/vList6"/>
    <dgm:cxn modelId="{4278BFB2-2B78-495C-8A1C-D05B2825ECEC}" type="presOf" srcId="{E866F8AC-B90F-4332-9DDC-3E1A74BAD81A}" destId="{E39A01DC-CECA-42CA-8826-C50412F831C6}" srcOrd="0" destOrd="0" presId="urn:microsoft.com/office/officeart/2005/8/layout/vList6"/>
    <dgm:cxn modelId="{3D835BFC-6033-420D-B815-D5B56BC607C9}" srcId="{A24DC9A6-4C2E-4F08-B6F6-9BE346C5E283}" destId="{E866F8AC-B90F-4332-9DDC-3E1A74BAD81A}" srcOrd="6" destOrd="0" parTransId="{6B97B36A-0BC6-4EE9-AF3C-7A4E2F358CF8}" sibTransId="{D59A2324-856B-460F-AB69-CCFF1F756A1D}"/>
    <dgm:cxn modelId="{49DF2637-3D65-4EBB-A0EE-689267F8AE9C}" type="presParOf" srcId="{1BB312C8-E89B-4F67-89D3-34D9BFDDF757}" destId="{CAB872FA-0E34-48E7-AADA-2920334710F7}" srcOrd="0" destOrd="0" presId="urn:microsoft.com/office/officeart/2005/8/layout/vList6"/>
    <dgm:cxn modelId="{30CB00AB-BCCE-4D61-94B2-15120F3D1E68}" type="presParOf" srcId="{CAB872FA-0E34-48E7-AADA-2920334710F7}" destId="{8E08468B-A4BA-474E-9D07-1AD7F97DB364}" srcOrd="0" destOrd="0" presId="urn:microsoft.com/office/officeart/2005/8/layout/vList6"/>
    <dgm:cxn modelId="{17F00DDD-2140-4914-815B-EF2DF078F5D6}" type="presParOf" srcId="{CAB872FA-0E34-48E7-AADA-2920334710F7}" destId="{9181B66A-9029-4A3E-9D6C-FE1016BB1A61}" srcOrd="1" destOrd="0" presId="urn:microsoft.com/office/officeart/2005/8/layout/vList6"/>
    <dgm:cxn modelId="{B646C4F4-D410-41A2-A5B5-D6C52EA3255A}" type="presParOf" srcId="{1BB312C8-E89B-4F67-89D3-34D9BFDDF757}" destId="{097A3F69-9F50-4A1D-BF20-E816D2D79689}" srcOrd="1" destOrd="0" presId="urn:microsoft.com/office/officeart/2005/8/layout/vList6"/>
    <dgm:cxn modelId="{6E21639C-D697-4D9B-A0F2-D9ED1B30B85B}" type="presParOf" srcId="{1BB312C8-E89B-4F67-89D3-34D9BFDDF757}" destId="{E95620D7-5F08-4E7E-BF71-A1B990C46C2B}" srcOrd="2" destOrd="0" presId="urn:microsoft.com/office/officeart/2005/8/layout/vList6"/>
    <dgm:cxn modelId="{1445FECC-ECA9-46C7-9E38-70B079A26E86}" type="presParOf" srcId="{E95620D7-5F08-4E7E-BF71-A1B990C46C2B}" destId="{207A0823-552D-4F80-B99B-806AB224228E}" srcOrd="0" destOrd="0" presId="urn:microsoft.com/office/officeart/2005/8/layout/vList6"/>
    <dgm:cxn modelId="{3F30C4B6-40EE-486E-9F94-A074864257A2}" type="presParOf" srcId="{E95620D7-5F08-4E7E-BF71-A1B990C46C2B}" destId="{41AC3CFD-BE1C-4145-A738-3BF94056749B}" srcOrd="1" destOrd="0" presId="urn:microsoft.com/office/officeart/2005/8/layout/vList6"/>
    <dgm:cxn modelId="{DBC7BF0A-ED20-4F71-8443-660CA597C1F4}" type="presParOf" srcId="{1BB312C8-E89B-4F67-89D3-34D9BFDDF757}" destId="{63C60792-E5D9-4D4C-9256-1DBF53BD9312}" srcOrd="3" destOrd="0" presId="urn:microsoft.com/office/officeart/2005/8/layout/vList6"/>
    <dgm:cxn modelId="{2CDDBB15-2558-4F18-B72B-50C931AEE887}" type="presParOf" srcId="{1BB312C8-E89B-4F67-89D3-34D9BFDDF757}" destId="{97E1F866-1FD1-49C6-8F1C-29CD169A6D44}" srcOrd="4" destOrd="0" presId="urn:microsoft.com/office/officeart/2005/8/layout/vList6"/>
    <dgm:cxn modelId="{1A79E9BB-1EC6-4C93-A7FE-54688077F1C2}" type="presParOf" srcId="{97E1F866-1FD1-49C6-8F1C-29CD169A6D44}" destId="{6B5E0851-619A-4FAA-A565-0809069FBE81}" srcOrd="0" destOrd="0" presId="urn:microsoft.com/office/officeart/2005/8/layout/vList6"/>
    <dgm:cxn modelId="{744FF959-F1BC-434F-A1B6-9A617398D406}" type="presParOf" srcId="{97E1F866-1FD1-49C6-8F1C-29CD169A6D44}" destId="{23002327-0150-450D-BE2D-B84C4EEEA5A7}" srcOrd="1" destOrd="0" presId="urn:microsoft.com/office/officeart/2005/8/layout/vList6"/>
    <dgm:cxn modelId="{71791585-E26B-4023-B651-9A4A4803DBFB}" type="presParOf" srcId="{1BB312C8-E89B-4F67-89D3-34D9BFDDF757}" destId="{9D22F98C-3146-4FFB-B584-9BE60A4DBF6B}" srcOrd="5" destOrd="0" presId="urn:microsoft.com/office/officeart/2005/8/layout/vList6"/>
    <dgm:cxn modelId="{0F5957A4-693D-4FB3-9CA0-B78ADE8AAB65}" type="presParOf" srcId="{1BB312C8-E89B-4F67-89D3-34D9BFDDF757}" destId="{F0CE5143-21FE-430B-9998-B7BD948C7D25}" srcOrd="6" destOrd="0" presId="urn:microsoft.com/office/officeart/2005/8/layout/vList6"/>
    <dgm:cxn modelId="{2E6868E5-63EC-4D86-AA38-99C9CA5EA9FF}" type="presParOf" srcId="{F0CE5143-21FE-430B-9998-B7BD948C7D25}" destId="{0A0984E7-7195-4177-95D4-25FA9B92E675}" srcOrd="0" destOrd="0" presId="urn:microsoft.com/office/officeart/2005/8/layout/vList6"/>
    <dgm:cxn modelId="{44FE7BCD-9CF9-4EC5-998B-59607195115B}" type="presParOf" srcId="{F0CE5143-21FE-430B-9998-B7BD948C7D25}" destId="{660D488B-F7AE-4347-90E8-BF60BE349523}" srcOrd="1" destOrd="0" presId="urn:microsoft.com/office/officeart/2005/8/layout/vList6"/>
    <dgm:cxn modelId="{41BC43B0-2A06-4CA8-8797-8D847FB6B13D}" type="presParOf" srcId="{1BB312C8-E89B-4F67-89D3-34D9BFDDF757}" destId="{0FDC404A-3653-47C3-AEF2-654C5DB1C1D8}" srcOrd="7" destOrd="0" presId="urn:microsoft.com/office/officeart/2005/8/layout/vList6"/>
    <dgm:cxn modelId="{8D0924BE-53D2-4CA5-BF4D-13D67A2FAC07}" type="presParOf" srcId="{1BB312C8-E89B-4F67-89D3-34D9BFDDF757}" destId="{E74C45BE-E5A7-4C9C-BC23-357BBEB4A1B7}" srcOrd="8" destOrd="0" presId="urn:microsoft.com/office/officeart/2005/8/layout/vList6"/>
    <dgm:cxn modelId="{D23C1619-212F-4F16-BDEA-446E051841E5}" type="presParOf" srcId="{E74C45BE-E5A7-4C9C-BC23-357BBEB4A1B7}" destId="{CC2F988A-FCD7-4B6D-9993-5F55D37AE3EB}" srcOrd="0" destOrd="0" presId="urn:microsoft.com/office/officeart/2005/8/layout/vList6"/>
    <dgm:cxn modelId="{3842E505-3B9E-4C27-9243-5DE3651A8A14}" type="presParOf" srcId="{E74C45BE-E5A7-4C9C-BC23-357BBEB4A1B7}" destId="{58387AC5-EB6D-412F-BDBF-CA3854523EFE}" srcOrd="1" destOrd="0" presId="urn:microsoft.com/office/officeart/2005/8/layout/vList6"/>
    <dgm:cxn modelId="{ABBF3B37-42A4-48A5-8448-0C1E8EAC1EA9}" type="presParOf" srcId="{1BB312C8-E89B-4F67-89D3-34D9BFDDF757}" destId="{4DA11452-4146-41AD-9BD3-7E8AF4CF04B4}" srcOrd="9" destOrd="0" presId="urn:microsoft.com/office/officeart/2005/8/layout/vList6"/>
    <dgm:cxn modelId="{2712CEFA-7783-4116-92F8-69A45641F0D4}" type="presParOf" srcId="{1BB312C8-E89B-4F67-89D3-34D9BFDDF757}" destId="{764927A5-32F0-4217-A919-EE30AE81518E}" srcOrd="10" destOrd="0" presId="urn:microsoft.com/office/officeart/2005/8/layout/vList6"/>
    <dgm:cxn modelId="{04C7EE4B-30C4-4269-A543-DF6961784319}" type="presParOf" srcId="{764927A5-32F0-4217-A919-EE30AE81518E}" destId="{F261D2A1-F9DD-49FD-8603-984A0E93E3D4}" srcOrd="0" destOrd="0" presId="urn:microsoft.com/office/officeart/2005/8/layout/vList6"/>
    <dgm:cxn modelId="{C3CE47F3-222D-45B9-89FD-00350B6DC269}" type="presParOf" srcId="{764927A5-32F0-4217-A919-EE30AE81518E}" destId="{BEAFCA8F-7E91-4FA4-82C1-1474AB9C1D2E}" srcOrd="1" destOrd="0" presId="urn:microsoft.com/office/officeart/2005/8/layout/vList6"/>
    <dgm:cxn modelId="{5EC90275-FA55-40A4-B5BE-04B90B06F0A9}" type="presParOf" srcId="{1BB312C8-E89B-4F67-89D3-34D9BFDDF757}" destId="{041943CC-FA65-4DFF-9FA5-EF635B2966B3}" srcOrd="11" destOrd="0" presId="urn:microsoft.com/office/officeart/2005/8/layout/vList6"/>
    <dgm:cxn modelId="{46C4BA5E-C29C-4660-BB1F-98AB192BEA7B}" type="presParOf" srcId="{1BB312C8-E89B-4F67-89D3-34D9BFDDF757}" destId="{BDFB1506-C897-43DA-890F-C0ACAB782F22}" srcOrd="12" destOrd="0" presId="urn:microsoft.com/office/officeart/2005/8/layout/vList6"/>
    <dgm:cxn modelId="{4DE0FEBC-1CA6-40D5-BE90-60A0A40B94AE}" type="presParOf" srcId="{BDFB1506-C897-43DA-890F-C0ACAB782F22}" destId="{E39A01DC-CECA-42CA-8826-C50412F831C6}" srcOrd="0" destOrd="0" presId="urn:microsoft.com/office/officeart/2005/8/layout/vList6"/>
    <dgm:cxn modelId="{CB2DDD6F-1877-41AB-BCBA-0F9144C9A8B1}" type="presParOf" srcId="{BDFB1506-C897-43DA-890F-C0ACAB782F22}" destId="{E13271F4-45F7-4FFE-A34A-97CFAF103D0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1B66A-9029-4A3E-9D6C-FE1016BB1A61}">
      <dsp:nvSpPr>
        <dsp:cNvPr id="0" name=""/>
        <dsp:cNvSpPr/>
      </dsp:nvSpPr>
      <dsp:spPr>
        <a:xfrm>
          <a:off x="7041860" y="4493"/>
          <a:ext cx="1463741" cy="671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8468B-A4BA-474E-9D07-1AD7F97DB364}">
      <dsp:nvSpPr>
        <dsp:cNvPr id="0" name=""/>
        <dsp:cNvSpPr/>
      </dsp:nvSpPr>
      <dsp:spPr>
        <a:xfrm>
          <a:off x="5877" y="4493"/>
          <a:ext cx="7035982" cy="67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Technology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And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Ingredients</a:t>
          </a:r>
          <a:r>
            <a:rPr lang="ru-RU" sz="1800" kern="1200" dirty="0">
              <a:solidFill>
                <a:schemeClr val="accent5">
                  <a:lumMod val="25000"/>
                </a:schemeClr>
              </a:solidFill>
            </a:rPr>
            <a:t> – производственное оборудование и сырье для пищевой промышленности</a:t>
          </a:r>
        </a:p>
      </dsp:txBody>
      <dsp:txXfrm>
        <a:off x="38658" y="37274"/>
        <a:ext cx="6970420" cy="605961"/>
      </dsp:txXfrm>
    </dsp:sp>
    <dsp:sp modelId="{41AC3CFD-BE1C-4145-A738-3BF94056749B}">
      <dsp:nvSpPr>
        <dsp:cNvPr id="0" name=""/>
        <dsp:cNvSpPr/>
      </dsp:nvSpPr>
      <dsp:spPr>
        <a:xfrm>
          <a:off x="6456463" y="743169"/>
          <a:ext cx="2052230" cy="671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400" kern="1200" dirty="0"/>
        </a:p>
      </dsp:txBody>
      <dsp:txXfrm>
        <a:off x="6456463" y="827109"/>
        <a:ext cx="1800409" cy="503643"/>
      </dsp:txXfrm>
    </dsp:sp>
    <dsp:sp modelId="{207A0823-552D-4F80-B99B-806AB224228E}">
      <dsp:nvSpPr>
        <dsp:cNvPr id="0" name=""/>
        <dsp:cNvSpPr/>
      </dsp:nvSpPr>
      <dsp:spPr>
        <a:xfrm>
          <a:off x="2785" y="743169"/>
          <a:ext cx="6453677" cy="67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Printing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and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Packaging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Tech</a:t>
          </a:r>
          <a:r>
            <a:rPr lang="ru-RU" sz="1800" kern="1200" dirty="0">
              <a:solidFill>
                <a:schemeClr val="accent5">
                  <a:lumMod val="25000"/>
                </a:schemeClr>
              </a:solidFill>
            </a:rPr>
            <a:t> – упаковка, упаковочное оборудование и материалы</a:t>
          </a:r>
        </a:p>
      </dsp:txBody>
      <dsp:txXfrm>
        <a:off x="35566" y="775950"/>
        <a:ext cx="6388115" cy="605961"/>
      </dsp:txXfrm>
    </dsp:sp>
    <dsp:sp modelId="{23002327-0150-450D-BE2D-B84C4EEEA5A7}">
      <dsp:nvSpPr>
        <dsp:cNvPr id="0" name=""/>
        <dsp:cNvSpPr/>
      </dsp:nvSpPr>
      <dsp:spPr>
        <a:xfrm>
          <a:off x="5900575" y="1481845"/>
          <a:ext cx="2603315" cy="671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E0851-619A-4FAA-A565-0809069FBE81}">
      <dsp:nvSpPr>
        <dsp:cNvPr id="0" name=""/>
        <dsp:cNvSpPr/>
      </dsp:nvSpPr>
      <dsp:spPr>
        <a:xfrm>
          <a:off x="7588" y="1481845"/>
          <a:ext cx="5892987" cy="67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Catering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And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Retail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Tech</a:t>
          </a:r>
          <a:r>
            <a:rPr lang="ru-RU" sz="1800" kern="1200" dirty="0">
              <a:solidFill>
                <a:schemeClr val="accent5">
                  <a:lumMod val="25000"/>
                </a:schemeClr>
              </a:solidFill>
            </a:rPr>
            <a:t> – оборудование для общественного питания и торговли</a:t>
          </a:r>
        </a:p>
      </dsp:txBody>
      <dsp:txXfrm>
        <a:off x="40369" y="1514626"/>
        <a:ext cx="5827425" cy="605961"/>
      </dsp:txXfrm>
    </dsp:sp>
    <dsp:sp modelId="{660D488B-F7AE-4347-90E8-BF60BE349523}">
      <dsp:nvSpPr>
        <dsp:cNvPr id="0" name=""/>
        <dsp:cNvSpPr/>
      </dsp:nvSpPr>
      <dsp:spPr>
        <a:xfrm>
          <a:off x="5495518" y="2220522"/>
          <a:ext cx="3012265" cy="671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984E7-7195-4177-95D4-25FA9B92E675}">
      <dsp:nvSpPr>
        <dsp:cNvPr id="0" name=""/>
        <dsp:cNvSpPr/>
      </dsp:nvSpPr>
      <dsp:spPr>
        <a:xfrm>
          <a:off x="3695" y="2220522"/>
          <a:ext cx="5491822" cy="67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Hotel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Expo</a:t>
          </a:r>
          <a:r>
            <a:rPr lang="ru-RU" sz="1800" kern="1200" dirty="0">
              <a:solidFill>
                <a:schemeClr val="accent5">
                  <a:lumMod val="25000"/>
                </a:schemeClr>
              </a:solidFill>
            </a:rPr>
            <a:t> – оборудование и принадлежности для гостиниц, дизайн сервировки стола и пр.</a:t>
          </a:r>
        </a:p>
      </dsp:txBody>
      <dsp:txXfrm>
        <a:off x="36476" y="2253303"/>
        <a:ext cx="5426260" cy="605961"/>
      </dsp:txXfrm>
    </dsp:sp>
    <dsp:sp modelId="{58387AC5-EB6D-412F-BDBF-CA3854523EFE}">
      <dsp:nvSpPr>
        <dsp:cNvPr id="0" name=""/>
        <dsp:cNvSpPr/>
      </dsp:nvSpPr>
      <dsp:spPr>
        <a:xfrm>
          <a:off x="4952619" y="2959198"/>
          <a:ext cx="3555870" cy="671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988A-FCD7-4B6D-9993-5F55D37AE3EB}">
      <dsp:nvSpPr>
        <dsp:cNvPr id="0" name=""/>
        <dsp:cNvSpPr/>
      </dsp:nvSpPr>
      <dsp:spPr>
        <a:xfrm>
          <a:off x="2990" y="2959198"/>
          <a:ext cx="4949629" cy="67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Clean</a:t>
          </a:r>
          <a:r>
            <a:rPr lang="ru-RU" sz="18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Expo</a:t>
          </a:r>
          <a:r>
            <a:rPr lang="ru-RU" sz="1800" kern="1200" dirty="0">
              <a:solidFill>
                <a:schemeClr val="accent5">
                  <a:lumMod val="25000"/>
                </a:schemeClr>
              </a:solidFill>
            </a:rPr>
            <a:t> – средства и оборудование для чистки и дезинфекции</a:t>
          </a:r>
        </a:p>
      </dsp:txBody>
      <dsp:txXfrm>
        <a:off x="35771" y="2991979"/>
        <a:ext cx="4884067" cy="605961"/>
      </dsp:txXfrm>
    </dsp:sp>
    <dsp:sp modelId="{BEAFCA8F-7E91-4FA4-82C1-1474AB9C1D2E}">
      <dsp:nvSpPr>
        <dsp:cNvPr id="0" name=""/>
        <dsp:cNvSpPr/>
      </dsp:nvSpPr>
      <dsp:spPr>
        <a:xfrm>
          <a:off x="4422701" y="3697874"/>
          <a:ext cx="4084512" cy="671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1D2A1-F9DD-49FD-8603-984A0E93E3D4}">
      <dsp:nvSpPr>
        <dsp:cNvPr id="0" name=""/>
        <dsp:cNvSpPr/>
      </dsp:nvSpPr>
      <dsp:spPr>
        <a:xfrm>
          <a:off x="4265" y="3697874"/>
          <a:ext cx="4418435" cy="67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Innovation</a:t>
          </a:r>
          <a:r>
            <a:rPr lang="ru-RU" sz="1800" kern="1200" dirty="0">
              <a:solidFill>
                <a:schemeClr val="accent5">
                  <a:lumMod val="25000"/>
                </a:schemeClr>
              </a:solidFill>
            </a:rPr>
            <a:t> – научные разработки, технологии пищевой промышленности</a:t>
          </a:r>
        </a:p>
      </dsp:txBody>
      <dsp:txXfrm>
        <a:off x="37046" y="3730655"/>
        <a:ext cx="4352873" cy="605961"/>
      </dsp:txXfrm>
    </dsp:sp>
    <dsp:sp modelId="{E13271F4-45F7-4FFE-A34A-97CFAF103D08}">
      <dsp:nvSpPr>
        <dsp:cNvPr id="0" name=""/>
        <dsp:cNvSpPr/>
      </dsp:nvSpPr>
      <dsp:spPr>
        <a:xfrm>
          <a:off x="3926098" y="4436550"/>
          <a:ext cx="4583232" cy="671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A01DC-CECA-42CA-8826-C50412F831C6}">
      <dsp:nvSpPr>
        <dsp:cNvPr id="0" name=""/>
        <dsp:cNvSpPr/>
      </dsp:nvSpPr>
      <dsp:spPr>
        <a:xfrm>
          <a:off x="2148" y="4436550"/>
          <a:ext cx="3923949" cy="67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5">
                  <a:lumMod val="25000"/>
                </a:schemeClr>
              </a:solidFill>
            </a:rPr>
            <a:t>Logistic</a:t>
          </a:r>
          <a:r>
            <a:rPr lang="ru-RU" sz="1800" kern="1200" dirty="0">
              <a:solidFill>
                <a:schemeClr val="accent5">
                  <a:lumMod val="25000"/>
                </a:schemeClr>
              </a:solidFill>
            </a:rPr>
            <a:t> – логистика и транспорт</a:t>
          </a:r>
        </a:p>
      </dsp:txBody>
      <dsp:txXfrm>
        <a:off x="34929" y="4469331"/>
        <a:ext cx="3858387" cy="605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D0CA7-9E69-440B-B6D8-2A0AC6B70F19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0799C-0DFD-46A1-B6D3-C34EA9B9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799C-0DFD-46A1-B6D3-C34EA9B9B4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9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799C-0DFD-46A1-B6D3-C34EA9B9B4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2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799C-0DFD-46A1-B6D3-C34EA9B9B4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3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799C-0DFD-46A1-B6D3-C34EA9B9B48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7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30900" y="6384925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en-US" altLang="ru-RU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124200" y="6477000"/>
            <a:ext cx="1828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A6663F52-6DDC-4989-A1AC-75318EA8150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75" y="4038600"/>
            <a:ext cx="5584825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19400" y="3276600"/>
            <a:ext cx="57912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  <p:transition spd="slow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66D92-D3C5-41B7-8C27-897CB4690A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4005950"/>
      </p:ext>
    </p:extLst>
  </p:cSld>
  <p:clrMapOvr>
    <a:masterClrMapping/>
  </p:clrMapOvr>
  <p:transition spd="slow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457200"/>
            <a:ext cx="207645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607695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6DCE-ED6F-4E32-90FF-03F34C88F4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4683283"/>
      </p:ext>
    </p:extLst>
  </p:cSld>
  <p:clrMapOvr>
    <a:masterClrMapping/>
  </p:clrMapOvr>
  <p:transition spd="slow" advTm="7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9342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305800" cy="47244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A797EFE-28A4-4CFB-9C03-C1347B770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4346012"/>
      </p:ext>
    </p:extLst>
  </p:cSld>
  <p:clrMapOvr>
    <a:masterClrMapping/>
  </p:clrMapOvr>
  <p:transition spd="slow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29E2-2DF5-4E3E-8025-3868FF0051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4353775"/>
      </p:ext>
    </p:extLst>
  </p:cSld>
  <p:clrMapOvr>
    <a:masterClrMapping/>
  </p:clrMapOvr>
  <p:transition spd="slow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2F093-6CD4-4D97-8212-E463116364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3993704"/>
      </p:ext>
    </p:extLst>
  </p:cSld>
  <p:clrMapOvr>
    <a:masterClrMapping/>
  </p:clrMapOvr>
  <p:transition spd="slow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767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0767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7C51-23D9-4BFE-800A-756A4EB000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849667"/>
      </p:ext>
    </p:extLst>
  </p:cSld>
  <p:clrMapOvr>
    <a:masterClrMapping/>
  </p:clrMapOvr>
  <p:transition spd="slow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BAC7-6CD4-4B8A-981B-F143D66F73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7008063"/>
      </p:ext>
    </p:extLst>
  </p:cSld>
  <p:clrMapOvr>
    <a:masterClrMapping/>
  </p:clrMapOvr>
  <p:transition spd="slow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789BC-1F67-4CC6-BAEA-6466294151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992369"/>
      </p:ext>
    </p:extLst>
  </p:cSld>
  <p:clrMapOvr>
    <a:masterClrMapping/>
  </p:clrMapOvr>
  <p:transition spd="slow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7E2F6-BBFB-4FE2-8D3F-9CB4587373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45778"/>
      </p:ext>
    </p:extLst>
  </p:cSld>
  <p:clrMapOvr>
    <a:masterClrMapping/>
  </p:clrMapOvr>
  <p:transition spd="slow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E307A-7AF4-4DBF-8B5D-BA3004A1C9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6315118"/>
      </p:ext>
    </p:extLst>
  </p:cSld>
  <p:clrMapOvr>
    <a:masterClrMapping/>
  </p:clrMapOvr>
  <p:transition spd="slow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84D90-B2FD-415D-B0B1-C4655C09A5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9307036"/>
      </p:ext>
    </p:extLst>
  </p:cSld>
  <p:clrMapOvr>
    <a:masterClrMapping/>
  </p:clrMapOvr>
  <p:transition spd="slow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04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943600" y="6324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971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F4A48C-D578-4449-BE38-9937706839E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8800" y="457200"/>
            <a:ext cx="6934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black">
          <a:xfrm>
            <a:off x="7196138" y="5943600"/>
            <a:ext cx="1643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7000">
    <p:wip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xport@f%D0%BEndstab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21.ru/" TargetMode="External"/><Relationship Id="rId3" Type="http://schemas.openxmlformats.org/officeDocument/2006/relationships/hyperlink" Target="http://fondstab.ru/" TargetMode="External"/><Relationship Id="rId7" Type="http://schemas.openxmlformats.org/officeDocument/2006/relationships/hyperlink" Target="http://www.dbschenker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404664"/>
            <a:ext cx="8208912" cy="1872208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Russian Food Road Show</a:t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Riga, Latvia</a:t>
            </a:r>
            <a:endParaRPr lang="en-US" alt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594928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Рижский Центральный рынок – </a:t>
            </a:r>
          </a:p>
          <a:p>
            <a:r>
              <a:rPr lang="ru-RU" altLang="ru-RU" dirty="0"/>
              <a:t>объект всемирного наследия ЮНЕСКО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5724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sz="3200" dirty="0">
                <a:solidFill>
                  <a:schemeClr val="tx1">
                    <a:lumMod val="95000"/>
                  </a:schemeClr>
                </a:solidFill>
              </a:rPr>
              <a:t>20</a:t>
            </a:r>
            <a:r>
              <a:rPr lang="ru-RU" altLang="ru-RU" sz="3200" dirty="0">
                <a:solidFill>
                  <a:schemeClr val="tx1">
                    <a:lumMod val="95000"/>
                  </a:schemeClr>
                </a:solidFill>
              </a:rPr>
              <a:t>-23 декабря</a:t>
            </a:r>
            <a:r>
              <a:rPr lang="en-US" altLang="ru-RU" sz="3200" dirty="0">
                <a:solidFill>
                  <a:schemeClr val="tx1">
                    <a:lumMod val="95000"/>
                  </a:schemeClr>
                </a:solidFill>
              </a:rPr>
              <a:t> 2017</a:t>
            </a:r>
            <a:endParaRPr lang="ru-RU" sz="3200" dirty="0"/>
          </a:p>
        </p:txBody>
      </p:sp>
    </p:spTree>
  </p:cSld>
  <p:clrMapOvr>
    <a:masterClrMapping/>
  </p:clrMapOvr>
  <p:transition spd="slow" advTm="7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01" y="362306"/>
            <a:ext cx="8442200" cy="563563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2">
                    <a:lumMod val="90000"/>
                  </a:schemeClr>
                </a:solidFill>
              </a:rPr>
              <a:t>Тематика экспозиций</a:t>
            </a:r>
            <a:endParaRPr lang="en-US" alt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gray">
          <a:xfrm>
            <a:off x="4630192" y="1150499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gray">
          <a:xfrm>
            <a:off x="4630192" y="1150499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gray">
          <a:xfrm>
            <a:off x="4771479" y="1291787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gray">
          <a:xfrm>
            <a:off x="4803229" y="1302899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gray">
          <a:xfrm>
            <a:off x="4873079" y="1385449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gray">
          <a:xfrm>
            <a:off x="179512" y="1484784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7" name="Oval 11"/>
          <p:cNvSpPr>
            <a:spLocks noChangeArrowheads="1"/>
          </p:cNvSpPr>
          <p:nvPr/>
        </p:nvSpPr>
        <p:spPr bwMode="gray">
          <a:xfrm>
            <a:off x="179512" y="1484784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8" name="Oval 12"/>
          <p:cNvSpPr>
            <a:spLocks noChangeArrowheads="1"/>
          </p:cNvSpPr>
          <p:nvPr/>
        </p:nvSpPr>
        <p:spPr bwMode="gray">
          <a:xfrm>
            <a:off x="320800" y="1626072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0909" name="Oval 13"/>
          <p:cNvSpPr>
            <a:spLocks noChangeArrowheads="1"/>
          </p:cNvSpPr>
          <p:nvPr/>
        </p:nvSpPr>
        <p:spPr bwMode="gray">
          <a:xfrm>
            <a:off x="322387" y="1629247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0910" name="Oval 14"/>
          <p:cNvSpPr>
            <a:spLocks noChangeArrowheads="1"/>
          </p:cNvSpPr>
          <p:nvPr/>
        </p:nvSpPr>
        <p:spPr bwMode="gray">
          <a:xfrm>
            <a:off x="414462" y="1719734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0911" name="Group 15"/>
          <p:cNvGrpSpPr>
            <a:grpSpLocks/>
          </p:cNvGrpSpPr>
          <p:nvPr/>
        </p:nvGrpSpPr>
        <p:grpSpPr bwMode="auto">
          <a:xfrm>
            <a:off x="441450" y="1745134"/>
            <a:ext cx="1636712" cy="1636713"/>
            <a:chOff x="4166" y="1706"/>
            <a:chExt cx="1252" cy="1252"/>
          </a:xfrm>
        </p:grpSpPr>
        <p:sp>
          <p:nvSpPr>
            <p:cNvPr id="8091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0916" name="Oval 20"/>
          <p:cNvSpPr>
            <a:spLocks noChangeArrowheads="1"/>
          </p:cNvSpPr>
          <p:nvPr/>
        </p:nvSpPr>
        <p:spPr bwMode="gray">
          <a:xfrm>
            <a:off x="2410599" y="2345832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7" name="Oval 21"/>
          <p:cNvSpPr>
            <a:spLocks noChangeArrowheads="1"/>
          </p:cNvSpPr>
          <p:nvPr/>
        </p:nvSpPr>
        <p:spPr bwMode="gray">
          <a:xfrm>
            <a:off x="2410599" y="2345832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8" name="Oval 22"/>
          <p:cNvSpPr>
            <a:spLocks noChangeArrowheads="1"/>
          </p:cNvSpPr>
          <p:nvPr/>
        </p:nvSpPr>
        <p:spPr bwMode="gray">
          <a:xfrm>
            <a:off x="2551887" y="2487120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0919" name="Oval 23"/>
          <p:cNvSpPr>
            <a:spLocks noChangeArrowheads="1"/>
          </p:cNvSpPr>
          <p:nvPr/>
        </p:nvSpPr>
        <p:spPr bwMode="gray">
          <a:xfrm>
            <a:off x="2553474" y="2490295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0920" name="Oval 24"/>
          <p:cNvSpPr>
            <a:spLocks noChangeArrowheads="1"/>
          </p:cNvSpPr>
          <p:nvPr/>
        </p:nvSpPr>
        <p:spPr bwMode="gray">
          <a:xfrm>
            <a:off x="2645549" y="2580782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0921" name="Group 25"/>
          <p:cNvGrpSpPr>
            <a:grpSpLocks/>
          </p:cNvGrpSpPr>
          <p:nvPr/>
        </p:nvGrpSpPr>
        <p:grpSpPr bwMode="auto">
          <a:xfrm>
            <a:off x="2672537" y="2599832"/>
            <a:ext cx="1636712" cy="1636713"/>
            <a:chOff x="4166" y="1706"/>
            <a:chExt cx="1252" cy="1252"/>
          </a:xfrm>
        </p:grpSpPr>
        <p:sp>
          <p:nvSpPr>
            <p:cNvPr id="80922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80926" name="Group 30"/>
          <p:cNvGrpSpPr>
            <a:grpSpLocks/>
          </p:cNvGrpSpPr>
          <p:nvPr/>
        </p:nvGrpSpPr>
        <p:grpSpPr bwMode="auto">
          <a:xfrm>
            <a:off x="4903242" y="1404499"/>
            <a:ext cx="1636712" cy="1636713"/>
            <a:chOff x="4166" y="1706"/>
            <a:chExt cx="1252" cy="1252"/>
          </a:xfrm>
        </p:grpSpPr>
        <p:sp>
          <p:nvSpPr>
            <p:cNvPr id="80927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0931" name="AutoShape 35"/>
          <p:cNvSpPr>
            <a:spLocks noChangeArrowheads="1"/>
          </p:cNvSpPr>
          <p:nvPr/>
        </p:nvSpPr>
        <p:spPr bwMode="black">
          <a:xfrm>
            <a:off x="213310" y="3875559"/>
            <a:ext cx="1785108" cy="236175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dirty="0"/>
              <a:t>Продукты</a:t>
            </a:r>
          </a:p>
          <a:p>
            <a:pPr algn="ctr" eaLnBrk="0" hangingPunct="0"/>
            <a:r>
              <a:rPr lang="ru-RU" dirty="0"/>
              <a:t> питания </a:t>
            </a:r>
          </a:p>
          <a:p>
            <a:pPr algn="ctr" eaLnBrk="0" hangingPunct="0"/>
            <a:r>
              <a:rPr lang="ru-RU" dirty="0"/>
              <a:t>широкого </a:t>
            </a:r>
          </a:p>
          <a:p>
            <a:pPr algn="ctr" eaLnBrk="0" hangingPunct="0"/>
            <a:r>
              <a:rPr lang="ru-RU" dirty="0"/>
              <a:t>потребления</a:t>
            </a:r>
            <a:endParaRPr lang="en-US" altLang="ru-RU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0932" name="AutoShape 36"/>
          <p:cNvSpPr>
            <a:spLocks noChangeArrowheads="1"/>
          </p:cNvSpPr>
          <p:nvPr/>
        </p:nvSpPr>
        <p:spPr bwMode="black">
          <a:xfrm>
            <a:off x="2120923" y="4711492"/>
            <a:ext cx="2650556" cy="1698156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dirty="0"/>
              <a:t>Здоровое питание,</a:t>
            </a:r>
          </a:p>
          <a:p>
            <a:pPr algn="ctr" eaLnBrk="0" hangingPunct="0"/>
            <a:r>
              <a:rPr lang="ru-RU" dirty="0"/>
              <a:t>вегетарианские, </a:t>
            </a:r>
          </a:p>
          <a:p>
            <a:pPr algn="ctr" eaLnBrk="0" hangingPunct="0"/>
            <a:r>
              <a:rPr lang="ru-RU" dirty="0"/>
              <a:t>кошер и </a:t>
            </a:r>
          </a:p>
          <a:p>
            <a:pPr algn="ctr" eaLnBrk="0" hangingPunct="0"/>
            <a:r>
              <a:rPr lang="ru-RU" dirty="0"/>
              <a:t>халяльные продукты</a:t>
            </a:r>
            <a:endParaRPr lang="en-US" altLang="ru-RU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0933" name="AutoShape 37"/>
          <p:cNvSpPr>
            <a:spLocks noChangeArrowheads="1"/>
          </p:cNvSpPr>
          <p:nvPr/>
        </p:nvSpPr>
        <p:spPr bwMode="black">
          <a:xfrm>
            <a:off x="4708628" y="3510437"/>
            <a:ext cx="2057400" cy="102893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dirty="0"/>
              <a:t>Деликатесы</a:t>
            </a:r>
            <a:endParaRPr lang="en-US" altLang="ru-RU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gray">
          <a:xfrm>
            <a:off x="627261" y="2164902"/>
            <a:ext cx="12650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err="1">
                <a:solidFill>
                  <a:schemeClr val="bg1"/>
                </a:solidFill>
              </a:rPr>
              <a:t>Regular</a:t>
            </a:r>
            <a:endParaRPr lang="ru-RU" sz="24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400" dirty="0" err="1">
                <a:solidFill>
                  <a:schemeClr val="bg1"/>
                </a:solidFill>
              </a:rPr>
              <a:t>Expo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en-US" altLang="ru-RU" sz="2400" dirty="0">
              <a:solidFill>
                <a:schemeClr val="bg1"/>
              </a:solidFill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gray">
          <a:xfrm>
            <a:off x="2725162" y="2989396"/>
            <a:ext cx="1519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err="1">
                <a:solidFill>
                  <a:schemeClr val="bg1"/>
                </a:solidFill>
              </a:rPr>
              <a:t>Food</a:t>
            </a:r>
            <a:endParaRPr lang="ru-RU" sz="24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400" dirty="0" err="1">
                <a:solidFill>
                  <a:schemeClr val="bg1"/>
                </a:solidFill>
              </a:rPr>
              <a:t>Specialty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en-US" altLang="ru-RU" sz="2400" dirty="0">
              <a:solidFill>
                <a:schemeClr val="bg1"/>
              </a:solidFill>
            </a:endParaRPr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gray">
          <a:xfrm>
            <a:off x="5009626" y="1971770"/>
            <a:ext cx="1382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err="1">
                <a:solidFill>
                  <a:schemeClr val="bg1"/>
                </a:solidFill>
              </a:rPr>
              <a:t>Gourmet</a:t>
            </a:r>
            <a:endParaRPr lang="en-US" altLang="ru-RU" sz="2400" dirty="0">
              <a:solidFill>
                <a:schemeClr val="bg1"/>
              </a:solidFill>
            </a:endParaRPr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gray">
          <a:xfrm>
            <a:off x="6829749" y="1976282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gray">
          <a:xfrm>
            <a:off x="6817899" y="1960918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gray">
          <a:xfrm>
            <a:off x="6971037" y="2164902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gray">
          <a:xfrm>
            <a:off x="6959186" y="2070831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gray">
          <a:xfrm>
            <a:off x="7103844" y="2265837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8" name="Group 15"/>
          <p:cNvGrpSpPr>
            <a:grpSpLocks/>
          </p:cNvGrpSpPr>
          <p:nvPr/>
        </p:nvGrpSpPr>
        <p:grpSpPr bwMode="auto">
          <a:xfrm>
            <a:off x="7130700" y="2278990"/>
            <a:ext cx="1636712" cy="1636713"/>
            <a:chOff x="4166" y="1706"/>
            <a:chExt cx="1252" cy="1252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3" name="AutoShape 35"/>
          <p:cNvSpPr>
            <a:spLocks noChangeArrowheads="1"/>
          </p:cNvSpPr>
          <p:nvPr/>
        </p:nvSpPr>
        <p:spPr bwMode="black">
          <a:xfrm>
            <a:off x="6808632" y="4325490"/>
            <a:ext cx="2169855" cy="90371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dirty="0"/>
              <a:t>Напитки</a:t>
            </a:r>
            <a:endParaRPr lang="en-US" altLang="ru-RU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gray">
          <a:xfrm>
            <a:off x="7369040" y="2851372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err="1">
                <a:solidFill>
                  <a:schemeClr val="bg1"/>
                </a:solidFill>
              </a:rPr>
              <a:t>Drinks</a:t>
            </a:r>
            <a:endParaRPr lang="en-US" altLang="ru-RU" sz="2400" dirty="0">
              <a:solidFill>
                <a:schemeClr val="bg1"/>
              </a:solidFill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013306"/>
      </p:ext>
    </p:extLst>
  </p:cSld>
  <p:clrMapOvr>
    <a:masterClrMapping/>
  </p:clrMapOvr>
  <p:transition spd="slow" advTm="7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6248" y="458061"/>
            <a:ext cx="8439472" cy="563563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2">
                    <a:lumMod val="90000"/>
                  </a:schemeClr>
                </a:solidFill>
              </a:rPr>
              <a:t>План-график подачи заявок</a:t>
            </a:r>
            <a:endParaRPr lang="en-US" alt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8853" name="Freeform 5"/>
          <p:cNvSpPr>
            <a:spLocks/>
          </p:cNvSpPr>
          <p:nvPr/>
        </p:nvSpPr>
        <p:spPr bwMode="gray">
          <a:xfrm>
            <a:off x="7143750" y="2101701"/>
            <a:ext cx="612775" cy="974725"/>
          </a:xfrm>
          <a:custGeom>
            <a:avLst/>
            <a:gdLst>
              <a:gd name="T0" fmla="*/ 308 w 308"/>
              <a:gd name="T1" fmla="*/ 120 h 442"/>
              <a:gd name="T2" fmla="*/ 0 w 308"/>
              <a:gd name="T3" fmla="*/ 442 h 442"/>
              <a:gd name="T4" fmla="*/ 0 w 308"/>
              <a:gd name="T5" fmla="*/ 286 h 442"/>
              <a:gd name="T6" fmla="*/ 308 w 308"/>
              <a:gd name="T7" fmla="*/ 0 h 442"/>
              <a:gd name="T8" fmla="*/ 308 w 308"/>
              <a:gd name="T9" fmla="*/ 12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4B1092">
                  <a:gamma/>
                  <a:shade val="46275"/>
                  <a:invGamma/>
                </a:srgbClr>
              </a:gs>
              <a:gs pos="50000">
                <a:srgbClr val="4B1092"/>
              </a:gs>
              <a:gs pos="100000">
                <a:srgbClr val="4B1092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54" name="Freeform 6"/>
          <p:cNvSpPr>
            <a:spLocks/>
          </p:cNvSpPr>
          <p:nvPr/>
        </p:nvSpPr>
        <p:spPr bwMode="gray">
          <a:xfrm>
            <a:off x="3937000" y="2101701"/>
            <a:ext cx="3827463" cy="625475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A77B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55" name="Freeform 7"/>
          <p:cNvSpPr>
            <a:spLocks/>
          </p:cNvSpPr>
          <p:nvPr/>
        </p:nvSpPr>
        <p:spPr bwMode="gray">
          <a:xfrm>
            <a:off x="6524625" y="3065314"/>
            <a:ext cx="611188" cy="981075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90330A">
                  <a:gamma/>
                  <a:shade val="46275"/>
                  <a:invGamma/>
                </a:srgbClr>
              </a:gs>
              <a:gs pos="50000">
                <a:srgbClr val="90330A"/>
              </a:gs>
              <a:gs pos="100000">
                <a:srgbClr val="90330A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56" name="Freeform 8"/>
          <p:cNvSpPr>
            <a:spLocks/>
          </p:cNvSpPr>
          <p:nvPr/>
        </p:nvSpPr>
        <p:spPr bwMode="gray">
          <a:xfrm>
            <a:off x="5910263" y="4032101"/>
            <a:ext cx="614362" cy="981075"/>
          </a:xfrm>
          <a:custGeom>
            <a:avLst/>
            <a:gdLst>
              <a:gd name="T0" fmla="*/ 308 w 308"/>
              <a:gd name="T1" fmla="*/ 122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rgbClr val="906B0E">
                  <a:gamma/>
                  <a:shade val="46275"/>
                  <a:invGamma/>
                </a:srgbClr>
              </a:gs>
              <a:gs pos="50000">
                <a:srgbClr val="906B0E"/>
              </a:gs>
              <a:gs pos="100000">
                <a:srgbClr val="906B0E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57" name="Freeform 9"/>
          <p:cNvSpPr>
            <a:spLocks/>
          </p:cNvSpPr>
          <p:nvPr/>
        </p:nvSpPr>
        <p:spPr bwMode="gray">
          <a:xfrm>
            <a:off x="2178050" y="4036864"/>
            <a:ext cx="4346575" cy="627062"/>
          </a:xfrm>
          <a:custGeom>
            <a:avLst/>
            <a:gdLst>
              <a:gd name="T0" fmla="*/ 1872 w 2180"/>
              <a:gd name="T1" fmla="*/ 284 h 284"/>
              <a:gd name="T2" fmla="*/ 0 w 2180"/>
              <a:gd name="T3" fmla="*/ 284 h 284"/>
              <a:gd name="T4" fmla="*/ 446 w 2180"/>
              <a:gd name="T5" fmla="*/ 0 h 284"/>
              <a:gd name="T6" fmla="*/ 2180 w 2180"/>
              <a:gd name="T7" fmla="*/ 0 h 284"/>
              <a:gd name="T8" fmla="*/ 1872 w 218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rgbClr val="F2E160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invGray">
          <a:xfrm flipH="1">
            <a:off x="914400" y="5006826"/>
            <a:ext cx="12636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invGray">
          <a:xfrm flipH="1">
            <a:off x="912813" y="4030513"/>
            <a:ext cx="21463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invGray">
          <a:xfrm flipH="1">
            <a:off x="914400" y="3070076"/>
            <a:ext cx="30305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invGray">
          <a:xfrm flipH="1" flipV="1">
            <a:off x="1385562" y="2109545"/>
            <a:ext cx="3443612" cy="9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invGray">
          <a:xfrm flipH="1">
            <a:off x="971599" y="2138216"/>
            <a:ext cx="516331" cy="90328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invGray">
          <a:xfrm flipH="1">
            <a:off x="971600" y="3096680"/>
            <a:ext cx="413962" cy="93383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invGray">
          <a:xfrm flipH="1">
            <a:off x="971599" y="4017813"/>
            <a:ext cx="451177" cy="9604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67" name="Freeform 19"/>
          <p:cNvSpPr>
            <a:spLocks/>
          </p:cNvSpPr>
          <p:nvPr/>
        </p:nvSpPr>
        <p:spPr bwMode="invGray">
          <a:xfrm>
            <a:off x="2077246" y="2217352"/>
            <a:ext cx="1691704" cy="275017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gray">
          <a:xfrm>
            <a:off x="3938588" y="2727176"/>
            <a:ext cx="3211512" cy="346075"/>
          </a:xfrm>
          <a:prstGeom prst="rect">
            <a:avLst/>
          </a:prstGeom>
          <a:gradFill rotWithShape="1">
            <a:gsLst>
              <a:gs pos="0">
                <a:srgbClr val="8041FF">
                  <a:gamma/>
                  <a:shade val="72549"/>
                  <a:invGamma/>
                </a:srgbClr>
              </a:gs>
              <a:gs pos="50000">
                <a:srgbClr val="8041FF"/>
              </a:gs>
              <a:gs pos="100000">
                <a:srgbClr val="8041FF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latin typeface="Verdana" panose="020B0604030504040204" pitchFamily="34" charset="0"/>
              </a:rPr>
              <a:t>Формирование списков</a:t>
            </a:r>
            <a:endParaRPr lang="en-US" altLang="ru-RU" b="1" dirty="0">
              <a:latin typeface="Verdana" panose="020B0604030504040204" pitchFamily="34" charset="0"/>
            </a:endParaRPr>
          </a:p>
        </p:txBody>
      </p:sp>
      <p:sp>
        <p:nvSpPr>
          <p:cNvPr id="78870" name="Freeform 22"/>
          <p:cNvSpPr>
            <a:spLocks/>
          </p:cNvSpPr>
          <p:nvPr/>
        </p:nvSpPr>
        <p:spPr bwMode="gray">
          <a:xfrm>
            <a:off x="3059113" y="3065314"/>
            <a:ext cx="4083050" cy="631825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gray">
          <a:xfrm>
            <a:off x="3060700" y="3697139"/>
            <a:ext cx="3478213" cy="344487"/>
          </a:xfrm>
          <a:prstGeom prst="rect">
            <a:avLst/>
          </a:prstGeom>
          <a:gradFill rotWithShape="1">
            <a:gsLst>
              <a:gs pos="0">
                <a:srgbClr val="DC7150">
                  <a:gamma/>
                  <a:shade val="72549"/>
                  <a:invGamma/>
                </a:srgbClr>
              </a:gs>
              <a:gs pos="50000">
                <a:srgbClr val="DC7150"/>
              </a:gs>
              <a:gs pos="100000">
                <a:srgbClr val="DC7150">
                  <a:gamma/>
                  <a:shade val="72549"/>
                  <a:invGamma/>
                </a:srgbClr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latin typeface="Verdana" panose="020B0604030504040204" pitchFamily="34" charset="0"/>
              </a:rPr>
              <a:t>Отбор заявок</a:t>
            </a:r>
            <a:endParaRPr lang="en-US" altLang="ru-RU" b="1" dirty="0">
              <a:latin typeface="Verdana" panose="020B0604030504040204" pitchFamily="34" charset="0"/>
            </a:endParaRP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gray">
          <a:xfrm>
            <a:off x="2176463" y="4665514"/>
            <a:ext cx="3741737" cy="344487"/>
          </a:xfrm>
          <a:prstGeom prst="rect">
            <a:avLst/>
          </a:prstGeom>
          <a:gradFill rotWithShape="1">
            <a:gsLst>
              <a:gs pos="0">
                <a:srgbClr val="D0A11C">
                  <a:gamma/>
                  <a:shade val="72549"/>
                  <a:invGamma/>
                </a:srgbClr>
              </a:gs>
              <a:gs pos="50000">
                <a:srgbClr val="D0A11C"/>
              </a:gs>
              <a:gs pos="100000">
                <a:srgbClr val="D0A11C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latin typeface="Verdana" panose="020B0604030504040204" pitchFamily="34" charset="0"/>
              </a:rPr>
              <a:t>Заявка на проведение</a:t>
            </a:r>
            <a:endParaRPr lang="en-US" altLang="ru-RU" sz="2000" b="1" dirty="0">
              <a:latin typeface="Verdana" panose="020B0604030504040204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invGray">
          <a:xfrm>
            <a:off x="5082023" y="2199731"/>
            <a:ext cx="165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C </a:t>
            </a:r>
            <a:r>
              <a:rPr lang="ru-RU" b="1" dirty="0">
                <a:solidFill>
                  <a:schemeClr val="bg1"/>
                </a:solidFill>
              </a:rPr>
              <a:t>11 декабря</a:t>
            </a:r>
            <a:endParaRPr lang="en-US" altLang="ru-RU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invGray">
          <a:xfrm>
            <a:off x="2857817" y="4004211"/>
            <a:ext cx="5101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solidFill>
                  <a:schemeClr val="bg1"/>
                </a:solidFill>
                <a:latin typeface="Verdana" panose="020B0604030504040204" pitchFamily="34" charset="0"/>
              </a:rPr>
              <a:t>До 30 ноября – </a:t>
            </a:r>
          </a:p>
          <a:p>
            <a:pPr eaLnBrk="0" hangingPunct="0"/>
            <a:r>
              <a:rPr lang="ru-RU" altLang="ru-RU" b="1" dirty="0">
                <a:solidFill>
                  <a:schemeClr val="bg1"/>
                </a:solidFill>
                <a:latin typeface="Verdana" panose="020B0604030504040204" pitchFamily="34" charset="0"/>
              </a:rPr>
              <a:t>стандартная стоимость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invGray">
          <a:xfrm>
            <a:off x="3782561" y="3182834"/>
            <a:ext cx="3381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chemeClr val="bg1"/>
                </a:solidFill>
              </a:rPr>
              <a:t>С 1 декабря – с наценкой</a:t>
            </a:r>
            <a:endParaRPr lang="en-US" altLang="ru-RU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6248" y="5461532"/>
            <a:ext cx="52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/>
              <a:t>До 24 ноября</a:t>
            </a:r>
            <a:r>
              <a:rPr lang="en-US" sz="2400" b="1" dirty="0"/>
              <a:t> </a:t>
            </a:r>
            <a:r>
              <a:rPr lang="ru-RU" sz="2400" b="1" dirty="0"/>
              <a:t>льготные условия!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7856893"/>
      </p:ext>
    </p:extLst>
  </p:cSld>
  <p:clrMapOvr>
    <a:masterClrMapping/>
  </p:clrMapOvr>
  <p:transition spd="slow" advTm="7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730" y="479712"/>
            <a:ext cx="7315200" cy="563563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Поддержка участников</a:t>
            </a:r>
            <a:endParaRPr lang="en-US" alt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01396"/>
              </p:ext>
            </p:extLst>
          </p:nvPr>
        </p:nvGraphicFramePr>
        <p:xfrm>
          <a:off x="5472099" y="1885175"/>
          <a:ext cx="3528391" cy="23803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21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Скидка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Арендуемая площадь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21-42 м</a:t>
                      </a:r>
                      <a:r>
                        <a:rPr lang="ru-RU" sz="1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Арендуемая площадь свыше 42 м</a:t>
                      </a:r>
                      <a:r>
                        <a:rPr lang="ru-RU" sz="1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29169"/>
              </p:ext>
            </p:extLst>
          </p:nvPr>
        </p:nvGraphicFramePr>
        <p:xfrm>
          <a:off x="117645" y="1885175"/>
          <a:ext cx="2798171" cy="30559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8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Скидка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Российские производители, имеющие статус МСП, получают площадь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4,2 м</a:t>
                      </a:r>
                      <a:r>
                        <a:rPr lang="ru-RU" sz="1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бесплатно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 заключении договора до 24.11.2017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6822" y="5013176"/>
            <a:ext cx="34731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Скидки </a:t>
            </a:r>
          </a:p>
          <a:p>
            <a:r>
              <a:rPr lang="ru-RU" sz="3600" b="1" dirty="0"/>
              <a:t>суммируются!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90411"/>
              </p:ext>
            </p:extLst>
          </p:nvPr>
        </p:nvGraphicFramePr>
        <p:xfrm>
          <a:off x="3124712" y="1885176"/>
          <a:ext cx="2103799" cy="23803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0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Скидка 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77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При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</a:rPr>
                        <a:t> о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плате до 24.11.2017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04248" y="2541681"/>
            <a:ext cx="61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или</a:t>
            </a:r>
          </a:p>
        </p:txBody>
      </p:sp>
    </p:spTree>
  </p:cSld>
  <p:clrMapOvr>
    <a:masterClrMapping/>
  </p:clrMapOvr>
  <p:transition spd="slow" advTm="7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8367464" cy="563563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2">
                    <a:lumMod val="90000"/>
                  </a:schemeClr>
                </a:solidFill>
              </a:rPr>
              <a:t>Так же могут принять участие</a:t>
            </a:r>
            <a:endParaRPr lang="en-US" alt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9767048"/>
              </p:ext>
            </p:extLst>
          </p:nvPr>
        </p:nvGraphicFramePr>
        <p:xfrm>
          <a:off x="251520" y="1268760"/>
          <a:ext cx="85114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383601"/>
      </p:ext>
    </p:extLst>
  </p:cSld>
  <p:clrMapOvr>
    <a:masterClrMapping/>
  </p:clrMapOvr>
  <p:transition spd="slow" advTm="7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924944"/>
            <a:ext cx="600837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Приглашаем принять участие – </a:t>
            </a:r>
          </a:p>
          <a:p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пусть и Вашу продукцию </a:t>
            </a:r>
          </a:p>
          <a:p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узнают и полюбят </a:t>
            </a:r>
          </a:p>
          <a:p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странах Балтии!</a:t>
            </a:r>
          </a:p>
        </p:txBody>
      </p:sp>
    </p:spTree>
  </p:cSld>
  <p:clrMapOvr>
    <a:masterClrMapping/>
  </p:clrMapOvr>
  <p:transition spd="slow" advTm="7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383" y="316594"/>
            <a:ext cx="7315200" cy="563563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ru-RU" sz="3600" dirty="0">
                <a:solidFill>
                  <a:schemeClr val="tx2">
                    <a:lumMod val="90000"/>
                  </a:schemeClr>
                </a:solidFill>
              </a:rPr>
              <a:t>Контакты</a:t>
            </a:r>
            <a:endParaRPr lang="en-US" alt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698" y="1412776"/>
            <a:ext cx="8388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Оргкомитет «</a:t>
            </a:r>
            <a:r>
              <a:rPr lang="ru-RU" b="1" dirty="0" err="1">
                <a:latin typeface="georgia" panose="02040502050405020303" pitchFamily="18" charset="0"/>
              </a:rPr>
              <a:t>Russian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Food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Road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Show</a:t>
            </a:r>
            <a:r>
              <a:rPr lang="ru-RU" b="1" dirty="0">
                <a:latin typeface="georgia" panose="02040502050405020303" pitchFamily="18" charset="0"/>
              </a:rPr>
              <a:t>» - RIGA 2017»</a:t>
            </a:r>
            <a:endParaRPr lang="ru-RU" dirty="0">
              <a:latin typeface="Source Sans Pro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georgia" panose="02040502050405020303" pitchFamily="18" charset="0"/>
              </a:rPr>
              <a:t>Латвия:</a:t>
            </a:r>
            <a:endParaRPr lang="ru-RU" dirty="0">
              <a:latin typeface="Source Sans Pro"/>
            </a:endParaRPr>
          </a:p>
          <a:p>
            <a:r>
              <a:rPr lang="ru-RU" dirty="0">
                <a:latin typeface="georgia" panose="02040502050405020303" pitchFamily="18" charset="0"/>
              </a:rPr>
              <a:t>ДСЕЛ, директор по маркетингу – Озерова Светлана</a:t>
            </a:r>
            <a:endParaRPr lang="ru-RU" dirty="0">
              <a:latin typeface="Source Sans Pro"/>
            </a:endParaRPr>
          </a:p>
          <a:p>
            <a:r>
              <a:rPr lang="ru-RU" dirty="0">
                <a:latin typeface="georgia" panose="02040502050405020303" pitchFamily="18" charset="0"/>
              </a:rPr>
              <a:t>Тел.: +371 29114162</a:t>
            </a:r>
            <a:endParaRPr lang="ru-RU" dirty="0">
              <a:latin typeface="Source Sans Pro"/>
            </a:endParaRPr>
          </a:p>
          <a:p>
            <a:r>
              <a:rPr lang="ru-RU" dirty="0">
                <a:latin typeface="georgia" panose="02040502050405020303" pitchFamily="18" charset="0"/>
              </a:rPr>
              <a:t>E-</a:t>
            </a:r>
            <a:r>
              <a:rPr lang="ru-RU" dirty="0" err="1">
                <a:latin typeface="georgia" panose="02040502050405020303" pitchFamily="18" charset="0"/>
              </a:rPr>
              <a:t>mail</a:t>
            </a:r>
            <a:r>
              <a:rPr lang="ru-RU" dirty="0">
                <a:latin typeface="georgia" panose="02040502050405020303" pitchFamily="18" charset="0"/>
              </a:rPr>
              <a:t>: marketing@eurasiabusiness.lv</a:t>
            </a:r>
            <a:endParaRPr lang="ru-RU" dirty="0">
              <a:latin typeface="Source Sans Pro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 </a:t>
            </a:r>
            <a:endParaRPr lang="ru-RU" dirty="0">
              <a:latin typeface="Source Sans Pro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Оргкомитет «</a:t>
            </a:r>
            <a:r>
              <a:rPr lang="ru-RU" b="1" dirty="0" err="1">
                <a:latin typeface="georgia" panose="02040502050405020303" pitchFamily="18" charset="0"/>
              </a:rPr>
              <a:t>Russian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Food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Road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Show</a:t>
            </a:r>
            <a:r>
              <a:rPr lang="ru-RU" b="1" dirty="0">
                <a:latin typeface="georgia" panose="02040502050405020303" pitchFamily="18" charset="0"/>
              </a:rPr>
              <a:t>» - RIGA 2017»</a:t>
            </a:r>
            <a:endParaRPr lang="ru-RU" dirty="0">
              <a:latin typeface="Source Sans Pro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georgia" panose="02040502050405020303" pitchFamily="18" charset="0"/>
              </a:rPr>
              <a:t>Россия:</a:t>
            </a:r>
            <a:endParaRPr lang="ru-RU" dirty="0">
              <a:latin typeface="Source Sans Pro"/>
            </a:endParaRPr>
          </a:p>
          <a:p>
            <a:r>
              <a:rPr lang="ru-RU" dirty="0">
                <a:latin typeface="georgia" panose="02040502050405020303" pitchFamily="18" charset="0"/>
              </a:rPr>
              <a:t>Председатель правления ДСЕЛ – </a:t>
            </a:r>
            <a:r>
              <a:rPr lang="ru-RU" dirty="0" err="1">
                <a:latin typeface="georgia" panose="02040502050405020303" pitchFamily="18" charset="0"/>
              </a:rPr>
              <a:t>Седлиньш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Эдгарс</a:t>
            </a:r>
            <a:endParaRPr lang="ru-RU" dirty="0">
              <a:latin typeface="Source Sans Pro"/>
            </a:endParaRPr>
          </a:p>
          <a:p>
            <a:r>
              <a:rPr lang="ru-RU" dirty="0">
                <a:latin typeface="georgia" panose="02040502050405020303" pitchFamily="18" charset="0"/>
              </a:rPr>
              <a:t>Тел: +7 911 109-09-79</a:t>
            </a:r>
            <a:endParaRPr lang="ru-RU" dirty="0">
              <a:latin typeface="Source Sans Pro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georgia" panose="02040502050405020303" pitchFamily="18" charset="0"/>
              </a:rPr>
              <a:t>E-</a:t>
            </a:r>
            <a:r>
              <a:rPr lang="ru-RU" dirty="0" err="1">
                <a:latin typeface="georgia" panose="02040502050405020303" pitchFamily="18" charset="0"/>
              </a:rPr>
              <a:t>mail</a:t>
            </a:r>
            <a:r>
              <a:rPr lang="ru-RU" dirty="0">
                <a:latin typeface="georgia" panose="02040502050405020303" pitchFamily="18" charset="0"/>
              </a:rPr>
              <a:t>: info@eurasiabusiness.lv</a:t>
            </a:r>
            <a:endParaRPr lang="ru-RU" dirty="0">
              <a:latin typeface="Source Sans Pro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Контакт центр:</a:t>
            </a:r>
            <a:endParaRPr lang="ru-RU" dirty="0">
              <a:latin typeface="Source Sans Pro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georgia" panose="02040502050405020303" pitchFamily="18" charset="0"/>
              </a:rPr>
              <a:t>Тел: +7 (812) 245-33-90</a:t>
            </a:r>
            <a:endParaRPr lang="ru-RU" dirty="0">
              <a:latin typeface="Source Sans Pro"/>
            </a:endParaRPr>
          </a:p>
          <a:p>
            <a:r>
              <a:rPr lang="ru-RU" b="1" dirty="0">
                <a:latin typeface="Source Sans Pro"/>
              </a:rPr>
              <a:t>Запрос на участие </a:t>
            </a:r>
            <a:r>
              <a:rPr lang="ru-RU" dirty="0">
                <a:latin typeface="Source Sans Pro"/>
              </a:rPr>
              <a:t>направляется письмом в произвольной форме на фирменном бланке с печатью организации и подписью ответственного лица на адрес: </a:t>
            </a:r>
            <a:r>
              <a:rPr lang="ru-RU" dirty="0">
                <a:latin typeface="Source Sans Pro"/>
                <a:hlinkClick r:id="rId3"/>
              </a:rPr>
              <a:t>export@fоndstab.ru</a:t>
            </a:r>
            <a:endParaRPr lang="ru-RU" b="0" i="0" dirty="0">
              <a:effectLst/>
              <a:latin typeface="Source Sans Pro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5106" y="1196752"/>
            <a:ext cx="8819382" cy="506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728860"/>
      </p:ext>
    </p:extLst>
  </p:cSld>
  <p:clrMapOvr>
    <a:masterClrMapping/>
  </p:clrMapOvr>
  <p:transition spd="slow" advTm="7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5217" y="705197"/>
            <a:ext cx="8159271" cy="563563"/>
          </a:xfrm>
        </p:spPr>
        <p:txBody>
          <a:bodyPr/>
          <a:lstStyle/>
          <a:p>
            <a:pPr algn="r"/>
            <a:br>
              <a:rPr lang="en-US" altLang="ru-RU" sz="36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dirty="0"/>
              <a:t>Выставка-ярмарка</a:t>
            </a:r>
            <a:r>
              <a:rPr lang="ru-RU" sz="3600" dirty="0"/>
              <a:t> </a:t>
            </a:r>
            <a:br>
              <a:rPr lang="en-US" sz="3600" dirty="0"/>
            </a:br>
            <a:r>
              <a:rPr lang="ru-RU" sz="3600" dirty="0"/>
              <a:t>российских продуктов питания</a:t>
            </a:r>
            <a:r>
              <a:rPr lang="en-US" sz="3600" dirty="0"/>
              <a:t> </a:t>
            </a:r>
            <a:r>
              <a:rPr lang="en-US" altLang="ru-RU" sz="3600" dirty="0">
                <a:solidFill>
                  <a:schemeClr val="tx2">
                    <a:lumMod val="90000"/>
                  </a:schemeClr>
                </a:solidFill>
              </a:rPr>
              <a:t>Russian Food Road Show</a:t>
            </a: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1714699" y="3260145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971600" y="2636912"/>
            <a:ext cx="685800" cy="679450"/>
            <a:chOff x="1296" y="1200"/>
            <a:chExt cx="432" cy="428"/>
          </a:xfrm>
        </p:grpSpPr>
        <p:grpSp>
          <p:nvGrpSpPr>
            <p:cNvPr id="727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727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72712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5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727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1657400" y="4212074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1737673" y="2661672"/>
            <a:ext cx="5532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/>
              <a:t>поддержка экспорта</a:t>
            </a:r>
            <a:r>
              <a:rPr lang="en-US" altLang="ru-RU" dirty="0"/>
              <a:t> </a:t>
            </a:r>
            <a:r>
              <a:rPr lang="ru-RU" altLang="ru-RU" dirty="0"/>
              <a:t>продовольственных товаров</a:t>
            </a:r>
            <a:endParaRPr lang="en-US" altLang="ru-RU" sz="2400" dirty="0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737673" y="5454580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714699" y="3455425"/>
            <a:ext cx="55342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содействие реализации российской продукции на территории стран Балтии</a:t>
            </a:r>
            <a:endParaRPr lang="en-US" altLang="ru-RU" sz="2400" dirty="0"/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982713" y="3551312"/>
            <a:ext cx="685800" cy="685800"/>
            <a:chOff x="1303" y="1810"/>
            <a:chExt cx="432" cy="432"/>
          </a:xfrm>
        </p:grpSpPr>
        <p:grpSp>
          <p:nvGrpSpPr>
            <p:cNvPr id="727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727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72733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4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5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6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7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727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2745" name="Group 41"/>
          <p:cNvGrpSpPr>
            <a:grpSpLocks/>
          </p:cNvGrpSpPr>
          <p:nvPr/>
        </p:nvGrpSpPr>
        <p:grpSpPr bwMode="auto">
          <a:xfrm>
            <a:off x="971600" y="4487937"/>
            <a:ext cx="685800" cy="679450"/>
            <a:chOff x="1296" y="1200"/>
            <a:chExt cx="432" cy="428"/>
          </a:xfrm>
        </p:grpSpPr>
        <p:grpSp>
          <p:nvGrpSpPr>
            <p:cNvPr id="727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727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72748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49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50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51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727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2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5544" y="4437013"/>
            <a:ext cx="66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установление прямого диалога российских экспортёров пищевой промышленной с ключевыми игроками рынка продовольствия стран Балтии и Скандинавии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148669055"/>
      </p:ext>
    </p:extLst>
  </p:cSld>
  <p:clrMapOvr>
    <a:masterClrMapping/>
  </p:clrMapOvr>
  <p:transition spd="slow" advTm="7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4484" y="2280176"/>
            <a:ext cx="1367596" cy="3044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81627" cy="563563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2">
                    <a:lumMod val="90000"/>
                  </a:schemeClr>
                </a:solidFill>
              </a:rPr>
              <a:t>Организаторы</a:t>
            </a:r>
            <a:endParaRPr lang="en-US" altLang="ru-RU" sz="1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ltGray">
          <a:xfrm>
            <a:off x="2771800" y="2667000"/>
            <a:ext cx="5334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black">
          <a:xfrm>
            <a:off x="251520" y="2133600"/>
            <a:ext cx="2423864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black">
          <a:xfrm>
            <a:off x="389931" y="2700308"/>
            <a:ext cx="230298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/>
              <a:t>Содействие в организации:  </a:t>
            </a:r>
            <a:endParaRPr lang="en-US" dirty="0"/>
          </a:p>
          <a:p>
            <a:pPr eaLnBrk="0" hangingPunct="0"/>
            <a:endParaRPr lang="ru-RU" sz="12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dirty="0"/>
              <a:t>Рижская Дума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dirty="0"/>
              <a:t>Муниципальные власти Латвии</a:t>
            </a: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black">
          <a:xfrm>
            <a:off x="6460232" y="2133600"/>
            <a:ext cx="2288232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ltGray">
          <a:xfrm>
            <a:off x="5841975" y="2667000"/>
            <a:ext cx="530225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gray">
          <a:xfrm>
            <a:off x="3108176" y="908720"/>
            <a:ext cx="3048000" cy="1078730"/>
          </a:xfrm>
          <a:prstGeom prst="can">
            <a:avLst>
              <a:gd name="adj" fmla="val 27866"/>
            </a:avLst>
          </a:prstGeom>
          <a:solidFill>
            <a:srgbClr val="6188C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ltGray">
          <a:xfrm>
            <a:off x="3752329" y="1876226"/>
            <a:ext cx="1752600" cy="477069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gray">
          <a:xfrm>
            <a:off x="3114077" y="1212512"/>
            <a:ext cx="29715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Российское Посольство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в Латвии</a:t>
            </a:r>
            <a:endParaRPr lang="en-US" alt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gray">
          <a:xfrm>
            <a:off x="2752998" y="5401815"/>
            <a:ext cx="3691210" cy="1295401"/>
          </a:xfrm>
          <a:prstGeom prst="can">
            <a:avLst>
              <a:gd name="adj" fmla="val 32032"/>
            </a:avLst>
          </a:prstGeom>
          <a:solidFill>
            <a:srgbClr val="6188C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gray">
          <a:xfrm>
            <a:off x="2752997" y="5725705"/>
            <a:ext cx="36912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Консульство и торговое представительство России</a:t>
            </a:r>
          </a:p>
          <a:p>
            <a:pPr algn="ctr" eaLnBrk="0" hangingPunct="0"/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в Латвии</a:t>
            </a:r>
            <a:endParaRPr lang="en-US" alt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ltGray">
          <a:xfrm>
            <a:off x="3752329" y="5223037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accent2">
                  <a:gamma/>
                  <a:tint val="63529"/>
                  <a:invGamma/>
                  <a:alpha val="12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6419" y="2746357"/>
            <a:ext cx="22568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/>
              <a:t>Комитет содействия развитию международной торговли ЕДСЛ</a:t>
            </a:r>
            <a:endParaRPr lang="en-US" altLang="ru-RU" sz="14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050" name="Picture 2" descr="http://fondstab.ru/wp-content/uploads/2017/10/logo_l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80" y="2299852"/>
            <a:ext cx="1019920" cy="29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048651" y="5229200"/>
            <a:ext cx="1038225" cy="775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4365104"/>
            <a:ext cx="2313480" cy="457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6064" y="1556792"/>
            <a:ext cx="3851920" cy="46805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8159271" cy="563563"/>
          </a:xfrm>
        </p:spPr>
        <p:txBody>
          <a:bodyPr/>
          <a:lstStyle/>
          <a:p>
            <a:pPr algn="r"/>
            <a:br>
              <a:rPr lang="en-US" altLang="ru-RU" sz="36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90000"/>
                  </a:schemeClr>
                </a:solidFill>
              </a:rPr>
              <a:t>Выставка-ярмарка</a:t>
            </a:r>
            <a:r>
              <a:rPr lang="ru-RU" sz="3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br>
              <a:rPr lang="en-US" sz="36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90000"/>
                  </a:schemeClr>
                </a:solidFill>
              </a:rPr>
              <a:t>российских продуктов питания</a:t>
            </a:r>
            <a:endParaRPr lang="en-US" alt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4" name="Picture 2" descr="http://fondstab.ru/wp-content/uploads/2017/05/%D0%91%D0%B5%D0%B7-%D0%BD%D0%B0%D0%B7%D0%B2%D0%B0%D0%BD%D0%B8%D1%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63" y="2221399"/>
            <a:ext cx="1333500" cy="152400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1323" y="1639540"/>
            <a:ext cx="2809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alt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в России</a:t>
            </a:r>
            <a:endParaRPr lang="ru-RU" altLang="ru-RU" sz="2400" b="1" dirty="0">
              <a:solidFill>
                <a:schemeClr val="tx2">
                  <a:lumMod val="90000"/>
                </a:schemeClr>
              </a:solidFill>
              <a:latin typeface="Montserra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219" y="3767857"/>
            <a:ext cx="4308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Georgia" panose="02040502050405020303" pitchFamily="18" charset="0"/>
              </a:rPr>
              <a:t>Фонд</a:t>
            </a:r>
            <a:br>
              <a:rPr lang="ru-RU" altLang="ru-RU" dirty="0">
                <a:latin typeface="Source Sans Pro"/>
              </a:rPr>
            </a:br>
            <a:r>
              <a:rPr lang="ru-RU" altLang="ru-RU" b="1" dirty="0">
                <a:latin typeface="Georgia" panose="02040502050405020303" pitchFamily="18" charset="0"/>
              </a:rPr>
              <a:t>социальной и экономической</a:t>
            </a:r>
            <a:br>
              <a:rPr lang="ru-RU" altLang="ru-RU" dirty="0">
                <a:latin typeface="Source Sans Pro"/>
              </a:rPr>
            </a:br>
            <a:r>
              <a:rPr lang="ru-RU" altLang="ru-RU" b="1" dirty="0">
                <a:latin typeface="Georgia" panose="02040502050405020303" pitchFamily="18" charset="0"/>
              </a:rPr>
              <a:t>стабилизации</a:t>
            </a:r>
            <a:br>
              <a:rPr lang="ru-RU" altLang="ru-RU" dirty="0">
                <a:latin typeface="Source Sans Pro"/>
              </a:rPr>
            </a:br>
            <a:r>
              <a:rPr lang="ru-RU" altLang="ru-RU" b="1" dirty="0">
                <a:latin typeface="Georgia" panose="02040502050405020303" pitchFamily="18" charset="0"/>
              </a:rPr>
              <a:t>Ленинградской области </a:t>
            </a:r>
          </a:p>
          <a:p>
            <a:pPr algn="ctr"/>
            <a:r>
              <a:rPr lang="ru-RU" dirty="0">
                <a:hlinkClick r:id="rId3"/>
              </a:rPr>
              <a:t>http://fondstab.ru</a:t>
            </a:r>
            <a:endParaRPr lang="ru-RU" dirty="0"/>
          </a:p>
        </p:txBody>
      </p:sp>
      <p:pic>
        <p:nvPicPr>
          <p:cNvPr id="3076" name="Picture 4" descr="http://fondstab.ru/wp-content/uploads/2017/10/999-e1509637666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87" y="2125221"/>
            <a:ext cx="2344547" cy="85003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fondstab.ru/wp-content/uploads/2017/10/12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4380245"/>
            <a:ext cx="20955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ondstab.ru/wp-content/uploads/2017/10/7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52" y="5352132"/>
            <a:ext cx="1038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78596" y="1556792"/>
            <a:ext cx="1621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alt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</a:t>
            </a:r>
            <a:endParaRPr lang="ru-RU" altLang="ru-RU" sz="2000" b="1" dirty="0">
              <a:solidFill>
                <a:schemeClr val="tx2">
                  <a:lumMod val="90000"/>
                </a:schemeClr>
              </a:solidFill>
              <a:latin typeface="Montserra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300828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ru-RU" altLang="ru-RU" b="1" dirty="0">
                <a:latin typeface="Georgia" panose="02040502050405020303" pitchFamily="18" charset="0"/>
              </a:rPr>
              <a:t>Российский</a:t>
            </a:r>
            <a:r>
              <a:rPr lang="ru-RU" altLang="ru-RU" dirty="0">
                <a:latin typeface="Source Sans Pro"/>
              </a:rPr>
              <a:t> </a:t>
            </a:r>
            <a:r>
              <a:rPr lang="ru-RU" altLang="ru-RU" b="1" dirty="0">
                <a:latin typeface="Georgia" panose="02040502050405020303" pitchFamily="18" charset="0"/>
              </a:rPr>
              <a:t>Торговый Дом</a:t>
            </a:r>
            <a:br>
              <a:rPr lang="ru-RU" altLang="ru-RU" dirty="0">
                <a:latin typeface="Source Sans Pro"/>
              </a:rPr>
            </a:br>
            <a:r>
              <a:rPr lang="ru-RU" altLang="ru-RU" b="1" dirty="0">
                <a:latin typeface="Georgia" panose="02040502050405020303" pitchFamily="18" charset="0"/>
              </a:rPr>
              <a:t>BALT&amp;CO</a:t>
            </a:r>
            <a:br>
              <a:rPr lang="ru-RU" altLang="ru-RU" dirty="0">
                <a:latin typeface="Source Sans Pro"/>
              </a:rPr>
            </a:br>
            <a:r>
              <a:rPr lang="ru-RU" altLang="ru-RU" sz="1400" b="1" dirty="0" err="1">
                <a:latin typeface="Georgia" panose="02040502050405020303" pitchFamily="18" charset="0"/>
              </a:rPr>
              <a:t>Russian</a:t>
            </a:r>
            <a:r>
              <a:rPr lang="ru-RU" altLang="ru-RU" sz="1400" b="1" dirty="0">
                <a:latin typeface="Georgia" panose="02040502050405020303" pitchFamily="18" charset="0"/>
              </a:rPr>
              <a:t> </a:t>
            </a:r>
            <a:r>
              <a:rPr lang="ru-RU" altLang="ru-RU" sz="1400" b="1" dirty="0" err="1">
                <a:latin typeface="Georgia" panose="02040502050405020303" pitchFamily="18" charset="0"/>
              </a:rPr>
              <a:t>Trading</a:t>
            </a:r>
            <a:r>
              <a:rPr lang="ru-RU" altLang="ru-RU" sz="1400" b="1" dirty="0">
                <a:latin typeface="Georgia" panose="02040502050405020303" pitchFamily="18" charset="0"/>
              </a:rPr>
              <a:t> </a:t>
            </a:r>
            <a:r>
              <a:rPr lang="ru-RU" altLang="ru-RU" sz="1400" b="1" dirty="0" err="1">
                <a:latin typeface="Georgia" panose="02040502050405020303" pitchFamily="18" charset="0"/>
              </a:rPr>
              <a:t>House</a:t>
            </a:r>
            <a:br>
              <a:rPr lang="ru-RU" altLang="ru-RU" dirty="0">
                <a:latin typeface="Source Sans Pro"/>
              </a:rPr>
            </a:br>
            <a:r>
              <a:rPr lang="ru-RU" altLang="ru-RU" b="1" dirty="0">
                <a:latin typeface="Georgia" panose="02040502050405020303" pitchFamily="18" charset="0"/>
              </a:rPr>
              <a:t>BALT&amp;CO</a:t>
            </a:r>
            <a:endParaRPr lang="ru-RU" alt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94540" y="4720719"/>
            <a:ext cx="1633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altLang="ru-RU" dirty="0">
                <a:solidFill>
                  <a:srgbClr val="0176E2"/>
                </a:solidFill>
                <a:latin typeface="Source Sans Pro"/>
                <a:hlinkClick r:id="rId7"/>
              </a:rPr>
              <a:t>dbschenker.ru</a:t>
            </a:r>
            <a:endParaRPr lang="ru-RU" alt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6877" y="540502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8"/>
              </a:rPr>
              <a:t>cs21.ru/</a:t>
            </a:r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680520" y="1556792"/>
            <a:ext cx="3851920" cy="46805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975763"/>
      </p:ext>
    </p:extLst>
  </p:cSld>
  <p:clrMapOvr>
    <a:masterClrMapping/>
  </p:clrMapOvr>
  <p:transition spd="slow" advTm="7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AutoShape 7"/>
          <p:cNvSpPr>
            <a:spLocks noChangeAspect="1" noChangeArrowheads="1" noTextEdit="1"/>
          </p:cNvSpPr>
          <p:nvPr/>
        </p:nvSpPr>
        <p:spPr bwMode="auto">
          <a:xfrm>
            <a:off x="3146425" y="2767013"/>
            <a:ext cx="8937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1" name="AutoShape 9"/>
          <p:cNvSpPr>
            <a:spLocks noChangeAspect="1" noChangeArrowheads="1" noTextEdit="1"/>
          </p:cNvSpPr>
          <p:nvPr/>
        </p:nvSpPr>
        <p:spPr bwMode="auto">
          <a:xfrm flipH="1">
            <a:off x="4792663" y="2767013"/>
            <a:ext cx="8937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0907" y="256968"/>
            <a:ext cx="74523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Выставка-ярмарка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</a:t>
            </a:r>
          </a:p>
          <a:p>
            <a:pPr algn="r"/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проводится при поддержке</a:t>
            </a:r>
            <a:endParaRPr lang="ru-RU" sz="3200" b="1" i="0" dirty="0">
              <a:solidFill>
                <a:schemeClr val="tx2">
                  <a:lumMod val="90000"/>
                </a:schemeClr>
              </a:solidFill>
              <a:effectLst/>
              <a:latin typeface="+mj-lt"/>
            </a:endParaRPr>
          </a:p>
        </p:txBody>
      </p:sp>
      <p:pic>
        <p:nvPicPr>
          <p:cNvPr id="4098" name="Picture 2" descr="http://fondstab.ru/wp-content/uploads/2017/10/888-e1509638004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6" y="1772816"/>
            <a:ext cx="1528564" cy="1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ondstab.ru/wp-content/uploads/2017/10/66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54" y="1907724"/>
            <a:ext cx="2514600" cy="147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ondstab.ru/wp-content/uploads/2017/10/4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1826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ondstab.ru/wp-content/uploads/2017/10/Coat_of_Arms_of_Riga.svg_-e15096117074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7" y="4387260"/>
            <a:ext cx="2185352" cy="13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ondstab.ru/wp-content/uploads/2017/10/777-e15096381912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3422"/>
            <a:ext cx="1369834" cy="13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gray">
          <a:xfrm>
            <a:off x="35496" y="3356992"/>
            <a:ext cx="2859465" cy="73287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Латвийско-Российская Ассоциация сотрудничества</a:t>
            </a:r>
          </a:p>
        </p:txBody>
      </p:sp>
      <p:sp>
        <p:nvSpPr>
          <p:cNvPr id="20" name="TextBox 19"/>
          <p:cNvSpPr txBox="1"/>
          <p:nvPr/>
        </p:nvSpPr>
        <p:spPr bwMode="gray">
          <a:xfrm>
            <a:off x="2973516" y="3361495"/>
            <a:ext cx="2859465" cy="73287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АО Российский экспортный центр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6103933" y="3334117"/>
            <a:ext cx="2859465" cy="73287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Посольство РФ в Латвии</a:t>
            </a:r>
          </a:p>
        </p:txBody>
      </p:sp>
      <p:sp>
        <p:nvSpPr>
          <p:cNvPr id="24" name="TextBox 23"/>
          <p:cNvSpPr txBox="1"/>
          <p:nvPr/>
        </p:nvSpPr>
        <p:spPr bwMode="gray">
          <a:xfrm>
            <a:off x="1338088" y="5656436"/>
            <a:ext cx="2859465" cy="55032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Рижская Дума</a:t>
            </a:r>
          </a:p>
        </p:txBody>
      </p:sp>
      <p:sp>
        <p:nvSpPr>
          <p:cNvPr id="25" name="TextBox 24"/>
          <p:cNvSpPr txBox="1"/>
          <p:nvPr/>
        </p:nvSpPr>
        <p:spPr bwMode="gray">
          <a:xfrm>
            <a:off x="4403248" y="5670764"/>
            <a:ext cx="2859465" cy="73287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Латвийско-Российский Бизнес клуб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4016" y="1556792"/>
            <a:ext cx="8819382" cy="484684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900748"/>
      </p:ext>
    </p:extLst>
  </p:cSld>
  <p:clrMapOvr>
    <a:masterClrMapping/>
  </p:clrMapOvr>
  <p:transition spd="slow" advTm="7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539552" y="1889745"/>
            <a:ext cx="2209800" cy="26193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5393707" y="1883923"/>
            <a:ext cx="3426765" cy="26193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27451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444396" y="2060848"/>
            <a:ext cx="33337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dirty="0"/>
              <a:t>Прибалтийские оптовые и розничные продавцы российских товаров</a:t>
            </a:r>
          </a:p>
          <a:p>
            <a:pPr algn="ctr" eaLnBrk="0" hangingPunct="0"/>
            <a:r>
              <a:rPr lang="ru-RU" altLang="ru-RU" sz="2400" b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свыше 70 участников</a:t>
            </a:r>
            <a:r>
              <a:rPr lang="ru-RU" altLang="ru-RU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endParaRPr lang="en-US" altLang="ru-R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759" name="AutoShape 7"/>
          <p:cNvSpPr>
            <a:spLocks noChangeAspect="1" noChangeArrowheads="1" noTextEdit="1"/>
          </p:cNvSpPr>
          <p:nvPr/>
        </p:nvSpPr>
        <p:spPr bwMode="auto">
          <a:xfrm>
            <a:off x="3146425" y="2767013"/>
            <a:ext cx="8937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0" name="Freeform 8"/>
          <p:cNvSpPr>
            <a:spLocks/>
          </p:cNvSpPr>
          <p:nvPr/>
        </p:nvSpPr>
        <p:spPr bwMode="invGray">
          <a:xfrm rot="12308163">
            <a:off x="3629513" y="2009396"/>
            <a:ext cx="1249799" cy="105278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1" name="AutoShape 9"/>
          <p:cNvSpPr>
            <a:spLocks noChangeAspect="1" noChangeArrowheads="1" noTextEdit="1"/>
          </p:cNvSpPr>
          <p:nvPr/>
        </p:nvSpPr>
        <p:spPr bwMode="auto">
          <a:xfrm flipH="1">
            <a:off x="4792663" y="2767013"/>
            <a:ext cx="8937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2" name="Freeform 10"/>
          <p:cNvSpPr>
            <a:spLocks/>
          </p:cNvSpPr>
          <p:nvPr/>
        </p:nvSpPr>
        <p:spPr bwMode="invGray">
          <a:xfrm rot="9886210" flipH="1">
            <a:off x="3604573" y="3037923"/>
            <a:ext cx="1299679" cy="94218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710097" y="2282695"/>
            <a:ext cx="19700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dirty="0"/>
              <a:t>Российские</a:t>
            </a:r>
            <a:endParaRPr lang="en-US" altLang="ru-RU" sz="2400" dirty="0"/>
          </a:p>
          <a:p>
            <a:pPr algn="ctr" eaLnBrk="0" hangingPunct="0"/>
            <a:r>
              <a:rPr lang="ru-RU" altLang="ru-RU" sz="2400" dirty="0"/>
              <a:t> экспортеры</a:t>
            </a:r>
            <a:endParaRPr lang="en-US" altLang="ru-RU" sz="2400" dirty="0"/>
          </a:p>
          <a:p>
            <a:pPr algn="ctr" eaLnBrk="0" hangingPunct="0"/>
            <a:r>
              <a:rPr lang="ru-RU" altLang="ru-RU" sz="2400" b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свыше 50 участников</a:t>
            </a:r>
            <a:endParaRPr lang="en-US" altLang="ru-RU" sz="2400" u="sng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black">
          <a:xfrm>
            <a:off x="48394" y="5015745"/>
            <a:ext cx="8412038" cy="78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/>
              <a:t>Посетители из 9 стран Европы: </a:t>
            </a:r>
          </a:p>
          <a:p>
            <a:pPr algn="ctr"/>
            <a:r>
              <a:rPr lang="ru-RU" sz="2400" b="0" dirty="0"/>
              <a:t>Балтия, Скандинавия, Германия, Польша </a:t>
            </a:r>
            <a:endParaRPr lang="en-US" altLang="ru-RU" sz="2400" b="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240" y="347851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ru-RU" sz="32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Russian Food Road Show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lvl="0" algn="r"/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+mj-lt"/>
                <a:ea typeface="Calibri" panose="020F0502020204030204" pitchFamily="34" charset="0"/>
              </a:rPr>
              <a:t>в Прибалтике проводится впервые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481888"/>
      </p:ext>
    </p:extLst>
  </p:cSld>
  <p:clrMapOvr>
    <a:masterClrMapping/>
  </p:clrMapOvr>
  <p:transition spd="slow" advTm="7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201" y="489173"/>
            <a:ext cx="8159271" cy="563563"/>
          </a:xfrm>
        </p:spPr>
        <p:txBody>
          <a:bodyPr/>
          <a:lstStyle/>
          <a:p>
            <a:pPr algn="ctr"/>
            <a:endParaRPr lang="en-US" alt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1350"/>
            <a:ext cx="7848872" cy="5599938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066385"/>
      </p:ext>
    </p:extLst>
  </p:cSld>
  <p:clrMapOvr>
    <a:masterClrMapping/>
  </p:clrMapOvr>
  <p:transition spd="slow" advTm="7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201" y="489173"/>
            <a:ext cx="8159271" cy="563563"/>
          </a:xfrm>
        </p:spPr>
        <p:txBody>
          <a:bodyPr/>
          <a:lstStyle/>
          <a:p>
            <a:pPr algn="ctr"/>
            <a:endParaRPr lang="en-US" alt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8285"/>
            <a:ext cx="7836814" cy="5543003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4306964"/>
      </p:ext>
    </p:extLst>
  </p:cSld>
  <p:clrMapOvr>
    <a:masterClrMapping/>
  </p:clrMapOvr>
  <p:transition spd="slow" advTm="7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04337"/>
            <a:ext cx="6934200" cy="563563"/>
          </a:xfrm>
        </p:spPr>
        <p:txBody>
          <a:bodyPr/>
          <a:lstStyle/>
          <a:p>
            <a:r>
              <a:rPr lang="ru-RU" altLang="ru-RU" dirty="0">
                <a:solidFill>
                  <a:schemeClr val="tx2">
                    <a:lumMod val="90000"/>
                  </a:schemeClr>
                </a:solidFill>
              </a:rPr>
              <a:t>Деловая программа</a:t>
            </a:r>
            <a:endParaRPr lang="en-US" alt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black">
          <a:xfrm>
            <a:off x="7031732" y="2819400"/>
            <a:ext cx="2004764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black">
          <a:xfrm>
            <a:off x="1917916" y="2819400"/>
            <a:ext cx="243806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black">
          <a:xfrm>
            <a:off x="4500057" y="2810465"/>
            <a:ext cx="2390234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black">
          <a:xfrm>
            <a:off x="142401" y="2819400"/>
            <a:ext cx="163486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7047" name="Group 7"/>
          <p:cNvGrpSpPr>
            <a:grpSpLocks/>
          </p:cNvGrpSpPr>
          <p:nvPr/>
        </p:nvGrpSpPr>
        <p:grpSpPr bwMode="auto">
          <a:xfrm>
            <a:off x="1572344" y="1412776"/>
            <a:ext cx="6096000" cy="990600"/>
            <a:chOff x="624" y="1152"/>
            <a:chExt cx="4080" cy="720"/>
          </a:xfrm>
        </p:grpSpPr>
        <p:sp>
          <p:nvSpPr>
            <p:cNvPr id="87048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7049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7050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1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2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3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54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7055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7056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7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8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9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60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7061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7062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63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64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65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66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7067" name="Rectangle 27"/>
          <p:cNvSpPr>
            <a:spLocks noChangeArrowheads="1"/>
          </p:cNvSpPr>
          <p:nvPr/>
        </p:nvSpPr>
        <p:spPr bwMode="gray">
          <a:xfrm>
            <a:off x="1816874" y="161837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/>
              <a:t>1</a:t>
            </a:r>
            <a:endParaRPr lang="en-US" altLang="ru-RU" sz="3200" b="1" dirty="0"/>
          </a:p>
        </p:txBody>
      </p:sp>
      <p:sp>
        <p:nvSpPr>
          <p:cNvPr id="87068" name="Rectangle 28"/>
          <p:cNvSpPr>
            <a:spLocks noChangeArrowheads="1"/>
          </p:cNvSpPr>
          <p:nvPr/>
        </p:nvSpPr>
        <p:spPr bwMode="gray">
          <a:xfrm>
            <a:off x="3569474" y="161837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/>
              <a:t>2</a:t>
            </a:r>
            <a:endParaRPr lang="en-US" altLang="ru-RU" sz="3200" b="1" dirty="0"/>
          </a:p>
        </p:txBody>
      </p:sp>
      <p:sp>
        <p:nvSpPr>
          <p:cNvPr id="87069" name="Rectangle 29"/>
          <p:cNvSpPr>
            <a:spLocks noChangeArrowheads="1"/>
          </p:cNvSpPr>
          <p:nvPr/>
        </p:nvSpPr>
        <p:spPr bwMode="gray">
          <a:xfrm>
            <a:off x="5169674" y="161837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/>
              <a:t>3</a:t>
            </a:r>
            <a:endParaRPr lang="en-US" altLang="ru-RU" sz="3200" b="1" dirty="0"/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gray">
          <a:xfrm>
            <a:off x="6922274" y="161837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/>
              <a:t>4</a:t>
            </a:r>
            <a:endParaRPr lang="en-US" altLang="ru-RU" sz="3200" b="1" dirty="0"/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black">
          <a:xfrm>
            <a:off x="102239" y="3399531"/>
            <a:ext cx="16348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/>
              <a:t>Биржа </a:t>
            </a:r>
            <a:r>
              <a:rPr lang="en-US" sz="2400" dirty="0"/>
              <a:t>b2b </a:t>
            </a:r>
            <a:r>
              <a:rPr lang="ru-RU" sz="2400" dirty="0"/>
              <a:t>контактов</a:t>
            </a:r>
          </a:p>
        </p:txBody>
      </p:sp>
      <p:sp>
        <p:nvSpPr>
          <p:cNvPr id="87072" name="Rectangle 32"/>
          <p:cNvSpPr>
            <a:spLocks noChangeArrowheads="1"/>
          </p:cNvSpPr>
          <p:nvPr/>
        </p:nvSpPr>
        <p:spPr bwMode="black">
          <a:xfrm>
            <a:off x="4253707" y="3145304"/>
            <a:ext cx="29105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/>
              <a:t>Демонстрация продукции</a:t>
            </a:r>
          </a:p>
          <a:p>
            <a:pPr algn="ctr" eaLnBrk="0" hangingPunct="0"/>
            <a:r>
              <a:rPr lang="ru-RU" sz="2400" dirty="0"/>
              <a:t> российских производителей</a:t>
            </a:r>
            <a:endParaRPr lang="en-US" altLang="ru-RU" sz="2400" dirty="0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black">
          <a:xfrm>
            <a:off x="7092280" y="3399532"/>
            <a:ext cx="19504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/>
              <a:t>Подписание соглашений о поставках</a:t>
            </a:r>
            <a:endParaRPr lang="en-US" altLang="ru-RU" sz="3200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gray">
          <a:xfrm>
            <a:off x="7236295" y="5949280"/>
            <a:ext cx="1904577" cy="908720"/>
          </a:xfrm>
          <a:prstGeom prst="rect">
            <a:avLst/>
          </a:prstGeom>
          <a:pattFill prst="sm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Russian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Gastro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Week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black">
          <a:xfrm>
            <a:off x="1835696" y="3100198"/>
            <a:ext cx="25539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dirty="0"/>
              <a:t>Знакомство с ключевыми игроками рынка импорта продовольствия </a:t>
            </a:r>
            <a:endParaRPr lang="en-US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173633936"/>
      </p:ext>
    </p:extLst>
  </p:cSld>
  <p:clrMapOvr>
    <a:masterClrMapping/>
  </p:clrMapOvr>
  <p:transition spd="slow" advTm="7000">
    <p:wipe/>
  </p:transition>
</p:sld>
</file>

<file path=ppt/theme/theme1.xml><?xml version="1.0" encoding="utf-8"?>
<a:theme xmlns:a="http://schemas.openxmlformats.org/drawingml/2006/main" name="191tgp_global_light">
  <a:themeElements>
    <a:clrScheme name="191tgp_global_light 1">
      <a:dk1>
        <a:srgbClr val="808080"/>
      </a:dk1>
      <a:lt1>
        <a:srgbClr val="FFFFFF"/>
      </a:lt1>
      <a:dk2>
        <a:srgbClr val="0E237E"/>
      </a:dk2>
      <a:lt2>
        <a:srgbClr val="CCECFF"/>
      </a:lt2>
      <a:accent1>
        <a:srgbClr val="709EE2"/>
      </a:accent1>
      <a:accent2>
        <a:srgbClr val="9874F2"/>
      </a:accent2>
      <a:accent3>
        <a:srgbClr val="AAACC0"/>
      </a:accent3>
      <a:accent4>
        <a:srgbClr val="DADADA"/>
      </a:accent4>
      <a:accent5>
        <a:srgbClr val="BBCCEE"/>
      </a:accent5>
      <a:accent6>
        <a:srgbClr val="8968DB"/>
      </a:accent6>
      <a:hlink>
        <a:srgbClr val="3B9D81"/>
      </a:hlink>
      <a:folHlink>
        <a:srgbClr val="80C040"/>
      </a:folHlink>
    </a:clrScheme>
    <a:fontScheme name="191tgp_glob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gray">
        <a:noFill/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normAutofit fontScale="45000" lnSpcReduction="20000"/>
      </a:bodyPr>
      <a:lstStyle>
        <a:defPPr algn="ctr">
          <a:defRPr sz="36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BLANCA" panose="02000000000000000000" pitchFamily="2" charset="0"/>
          </a:defRPr>
        </a:defPPr>
      </a:lstStyle>
    </a:txDef>
  </a:objectDefaults>
  <a:extraClrSchemeLst>
    <a:extraClrScheme>
      <a:clrScheme name="191tgp_global_light 1">
        <a:dk1>
          <a:srgbClr val="808080"/>
        </a:dk1>
        <a:lt1>
          <a:srgbClr val="FFFFFF"/>
        </a:lt1>
        <a:dk2>
          <a:srgbClr val="0E237E"/>
        </a:dk2>
        <a:lt2>
          <a:srgbClr val="CCECFF"/>
        </a:lt2>
        <a:accent1>
          <a:srgbClr val="709EE2"/>
        </a:accent1>
        <a:accent2>
          <a:srgbClr val="9874F2"/>
        </a:accent2>
        <a:accent3>
          <a:srgbClr val="AAACC0"/>
        </a:accent3>
        <a:accent4>
          <a:srgbClr val="DADADA"/>
        </a:accent4>
        <a:accent5>
          <a:srgbClr val="BBCCEE"/>
        </a:accent5>
        <a:accent6>
          <a:srgbClr val="8968DB"/>
        </a:accent6>
        <a:hlink>
          <a:srgbClr val="3B9D81"/>
        </a:hlink>
        <a:folHlink>
          <a:srgbClr val="80C0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1tgp_global_light 2">
        <a:dk1>
          <a:srgbClr val="808080"/>
        </a:dk1>
        <a:lt1>
          <a:srgbClr val="FFFFFF"/>
        </a:lt1>
        <a:dk2>
          <a:srgbClr val="6C2042"/>
        </a:dk2>
        <a:lt2>
          <a:srgbClr val="CCECFF"/>
        </a:lt2>
        <a:accent1>
          <a:srgbClr val="ED9C65"/>
        </a:accent1>
        <a:accent2>
          <a:srgbClr val="5D7CDF"/>
        </a:accent2>
        <a:accent3>
          <a:srgbClr val="BAABB0"/>
        </a:accent3>
        <a:accent4>
          <a:srgbClr val="DADADA"/>
        </a:accent4>
        <a:accent5>
          <a:srgbClr val="F4CBB8"/>
        </a:accent5>
        <a:accent6>
          <a:srgbClr val="5370CA"/>
        </a:accent6>
        <a:hlink>
          <a:srgbClr val="93AB2D"/>
        </a:hlink>
        <a:folHlink>
          <a:srgbClr val="5097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1tgp_global_light 3">
        <a:dk1>
          <a:srgbClr val="808080"/>
        </a:dk1>
        <a:lt1>
          <a:srgbClr val="FFFFFF"/>
        </a:lt1>
        <a:dk2>
          <a:srgbClr val="004E4C"/>
        </a:dk2>
        <a:lt2>
          <a:srgbClr val="FFFFCC"/>
        </a:lt2>
        <a:accent1>
          <a:srgbClr val="6FB4E3"/>
        </a:accent1>
        <a:accent2>
          <a:srgbClr val="2B976E"/>
        </a:accent2>
        <a:accent3>
          <a:srgbClr val="AAB2B2"/>
        </a:accent3>
        <a:accent4>
          <a:srgbClr val="DADADA"/>
        </a:accent4>
        <a:accent5>
          <a:srgbClr val="BBD6EF"/>
        </a:accent5>
        <a:accent6>
          <a:srgbClr val="268863"/>
        </a:accent6>
        <a:hlink>
          <a:srgbClr val="879543"/>
        </a:hlink>
        <a:folHlink>
          <a:srgbClr val="E3981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2848</TotalTime>
  <Words>409</Words>
  <Application>Microsoft Office PowerPoint</Application>
  <PresentationFormat>Экран (4:3)</PresentationFormat>
  <Paragraphs>145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 BLANCA</vt:lpstr>
      <vt:lpstr>Arial</vt:lpstr>
      <vt:lpstr>Calibri</vt:lpstr>
      <vt:lpstr>Georgia</vt:lpstr>
      <vt:lpstr>Georgia</vt:lpstr>
      <vt:lpstr>Montserrat</vt:lpstr>
      <vt:lpstr>Source Sans Pro</vt:lpstr>
      <vt:lpstr>Times New Roman</vt:lpstr>
      <vt:lpstr>Verdana</vt:lpstr>
      <vt:lpstr>Wingdings</vt:lpstr>
      <vt:lpstr>191tgp_global_light</vt:lpstr>
      <vt:lpstr>Russian Food Road Show Riga, Latvia</vt:lpstr>
      <vt:lpstr> Выставка-ярмарка  российских продуктов питания Russian Food Road Show</vt:lpstr>
      <vt:lpstr>Организаторы</vt:lpstr>
      <vt:lpstr> Выставка-ярмарка  российских продуктов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Деловая программа</vt:lpstr>
      <vt:lpstr>Тематика экспозиций</vt:lpstr>
      <vt:lpstr>План-график подачи заявок</vt:lpstr>
      <vt:lpstr>Поддержка участников</vt:lpstr>
      <vt:lpstr>Так же могут принять участие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Глазкова Надежда Алексеевна</cp:lastModifiedBy>
  <cp:revision>295</cp:revision>
  <dcterms:created xsi:type="dcterms:W3CDTF">2017-07-07T14:11:22Z</dcterms:created>
  <dcterms:modified xsi:type="dcterms:W3CDTF">2017-12-01T13:32:27Z</dcterms:modified>
</cp:coreProperties>
</file>