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9" r:id="rId3"/>
    <p:sldId id="271" r:id="rId4"/>
    <p:sldId id="273" r:id="rId5"/>
    <p:sldId id="272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82" r:id="rId14"/>
    <p:sldId id="283" r:id="rId15"/>
    <p:sldId id="268" r:id="rId16"/>
  </p:sldIdLst>
  <p:sldSz cx="9144000" cy="6858000" type="screen4x3"/>
  <p:notesSz cx="6808788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засоренности, га 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Окуловское г/п</c:v>
                </c:pt>
                <c:pt idx="1">
                  <c:v>Угловское г/п</c:v>
                </c:pt>
                <c:pt idx="2">
                  <c:v>Кулотинское г/п</c:v>
                </c:pt>
                <c:pt idx="3">
                  <c:v>Березовикское с/п</c:v>
                </c:pt>
                <c:pt idx="4">
                  <c:v>Боровёнковское с/п</c:v>
                </c:pt>
                <c:pt idx="5">
                  <c:v>Котовское с/п</c:v>
                </c:pt>
                <c:pt idx="6">
                  <c:v>Турбинное с/п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21.6</c:v>
                </c:pt>
                <c:pt idx="1">
                  <c:v>335.5</c:v>
                </c:pt>
                <c:pt idx="2">
                  <c:v>0</c:v>
                </c:pt>
                <c:pt idx="3">
                  <c:v>27.65</c:v>
                </c:pt>
                <c:pt idx="4">
                  <c:v>223</c:v>
                </c:pt>
                <c:pt idx="5">
                  <c:v>6.5</c:v>
                </c:pt>
                <c:pt idx="6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земли населенных пунктов, ед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12</c:v>
                </c:pt>
                <c:pt idx="2">
                  <c:v>0</c:v>
                </c:pt>
                <c:pt idx="3">
                  <c:v>21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земли с/х назначения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земли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985984"/>
        <c:axId val="97490432"/>
        <c:axId val="0"/>
      </c:bar3DChart>
      <c:catAx>
        <c:axId val="9298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97490432"/>
        <c:crosses val="autoZero"/>
        <c:auto val="1"/>
        <c:lblAlgn val="ctr"/>
        <c:lblOffset val="100"/>
        <c:noMultiLvlLbl val="0"/>
      </c:catAx>
      <c:valAx>
        <c:axId val="9749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85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 лиц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физ. лиц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24</c:v>
                </c:pt>
                <c:pt idx="1">
                  <c:v>12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выдано предписаний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16</c:v>
                </c:pt>
                <c:pt idx="1">
                  <c:v>11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916864"/>
        <c:axId val="62918656"/>
        <c:axId val="0"/>
      </c:bar3DChart>
      <c:catAx>
        <c:axId val="6291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62918656"/>
        <c:crosses val="autoZero"/>
        <c:auto val="1"/>
        <c:lblAlgn val="ctr"/>
        <c:lblOffset val="100"/>
        <c:noMultiLvlLbl val="0"/>
      </c:catAx>
      <c:valAx>
        <c:axId val="6291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91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15678729299441"/>
          <c:y val="4.1286447970427527E-2"/>
          <c:w val="0.56000231175211734"/>
          <c:h val="0.5534551295647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скашивание, га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0.3</c:v>
                </c:pt>
                <c:pt idx="1">
                  <c:v>5.3</c:v>
                </c:pt>
                <c:pt idx="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химическая обработка , га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вспашка, дискование, га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Окуловское г/п</c:v>
                </c:pt>
                <c:pt idx="1">
                  <c:v>Угловское г/п </c:v>
                </c:pt>
                <c:pt idx="2">
                  <c:v>Березовикское с/п</c:v>
                </c:pt>
                <c:pt idx="3">
                  <c:v>Боровёнковское с/п</c:v>
                </c:pt>
                <c:pt idx="4">
                  <c:v>Котовское с/п</c:v>
                </c:pt>
                <c:pt idx="5">
                  <c:v>Турбинное с/п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942720"/>
        <c:axId val="92944256"/>
        <c:axId val="0"/>
      </c:bar3DChart>
      <c:catAx>
        <c:axId val="9294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92944256"/>
        <c:crosses val="autoZero"/>
        <c:auto val="1"/>
        <c:lblAlgn val="ctr"/>
        <c:lblOffset val="100"/>
        <c:noMultiLvlLbl val="0"/>
      </c:catAx>
      <c:valAx>
        <c:axId val="9294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4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Площадь, на которой проведены мероприятия по  уничтожению борщевика Сосновского, </a:t>
            </a:r>
            <a:r>
              <a:rPr lang="ru-RU" dirty="0"/>
              <a:t>га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уничтожено, га 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lt1"/>
              </a:solidFill>
              <a:ln w="42500" cap="flat" cmpd="sng" algn="ctr">
                <a:solidFill>
                  <a:schemeClr val="accent6"/>
                </a:solidFill>
                <a:prstDash val="solid"/>
              </a:ln>
              <a:effectLst/>
            </c:spPr>
          </c:dPt>
          <c:cat>
            <c:strRef>
              <c:f>Лист1!$A$2:$A$22</c:f>
              <c:strCache>
                <c:ptCount val="21"/>
                <c:pt idx="0">
                  <c:v>Батецкий</c:v>
                </c:pt>
                <c:pt idx="1">
                  <c:v>Боровический </c:v>
                </c:pt>
                <c:pt idx="2">
                  <c:v>Волдайский </c:v>
                </c:pt>
                <c:pt idx="3">
                  <c:v>Волотовский </c:v>
                </c:pt>
                <c:pt idx="4">
                  <c:v>Демянский</c:v>
                </c:pt>
                <c:pt idx="5">
                  <c:v>Крестецкий</c:v>
                </c:pt>
                <c:pt idx="6">
                  <c:v>Любытинский</c:v>
                </c:pt>
                <c:pt idx="7">
                  <c:v>Маловишерский</c:v>
                </c:pt>
                <c:pt idx="8">
                  <c:v>Маревский</c:v>
                </c:pt>
                <c:pt idx="9">
                  <c:v>Мошенской</c:v>
                </c:pt>
                <c:pt idx="10">
                  <c:v>Новгороский </c:v>
                </c:pt>
                <c:pt idx="11">
                  <c:v>Окуловский</c:v>
                </c:pt>
                <c:pt idx="12">
                  <c:v>Парфинский</c:v>
                </c:pt>
                <c:pt idx="13">
                  <c:v>Пестовский</c:v>
                </c:pt>
                <c:pt idx="14">
                  <c:v>Поддарский</c:v>
                </c:pt>
                <c:pt idx="15">
                  <c:v>Солецкий</c:v>
                </c:pt>
                <c:pt idx="16">
                  <c:v>Старарусский</c:v>
                </c:pt>
                <c:pt idx="17">
                  <c:v>Хвойненский</c:v>
                </c:pt>
                <c:pt idx="18">
                  <c:v>Холмский</c:v>
                </c:pt>
                <c:pt idx="19">
                  <c:v>Чудовский</c:v>
                </c:pt>
                <c:pt idx="20">
                  <c:v>Шимский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20.7</c:v>
                </c:pt>
                <c:pt idx="1">
                  <c:v>50</c:v>
                </c:pt>
                <c:pt idx="2">
                  <c:v>27.8</c:v>
                </c:pt>
                <c:pt idx="3">
                  <c:v>21</c:v>
                </c:pt>
                <c:pt idx="4">
                  <c:v>2.5</c:v>
                </c:pt>
                <c:pt idx="5">
                  <c:v>20</c:v>
                </c:pt>
                <c:pt idx="6">
                  <c:v>15</c:v>
                </c:pt>
                <c:pt idx="7">
                  <c:v>6</c:v>
                </c:pt>
                <c:pt idx="8">
                  <c:v>20</c:v>
                </c:pt>
                <c:pt idx="9">
                  <c:v>29.3</c:v>
                </c:pt>
                <c:pt idx="10">
                  <c:v>39</c:v>
                </c:pt>
                <c:pt idx="11">
                  <c:v>18</c:v>
                </c:pt>
                <c:pt idx="12">
                  <c:v>3</c:v>
                </c:pt>
                <c:pt idx="13">
                  <c:v>19</c:v>
                </c:pt>
                <c:pt idx="14">
                  <c:v>2</c:v>
                </c:pt>
                <c:pt idx="15">
                  <c:v>49.5</c:v>
                </c:pt>
                <c:pt idx="16">
                  <c:v>11</c:v>
                </c:pt>
                <c:pt idx="17">
                  <c:v>51</c:v>
                </c:pt>
                <c:pt idx="18">
                  <c:v>1</c:v>
                </c:pt>
                <c:pt idx="19">
                  <c:v>17</c:v>
                </c:pt>
                <c:pt idx="2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355072"/>
        <c:axId val="52357376"/>
      </c:barChart>
      <c:catAx>
        <c:axId val="52355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52357376"/>
        <c:crosses val="autoZero"/>
        <c:auto val="0"/>
        <c:lblAlgn val="ctr"/>
        <c:lblOffset val="100"/>
        <c:noMultiLvlLbl val="0"/>
      </c:catAx>
      <c:valAx>
        <c:axId val="52357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235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0.41868</cdr:x>
      <cdr:y>0.47059</cdr:y>
    </cdr:from>
    <cdr:to>
      <cdr:x>0.58743</cdr:x>
      <cdr:y>0.55882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9893" y="2304256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335,48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0.14868</cdr:x>
      <cdr:y>0.39706</cdr:y>
    </cdr:from>
    <cdr:to>
      <cdr:x>0.27243</cdr:x>
      <cdr:y>0.48529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1701" y="1944216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223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0.09244</cdr:x>
      <cdr:y>0.55882</cdr:y>
    </cdr:from>
    <cdr:to>
      <cdr:x>0.24993</cdr:x>
      <cdr:y>0.66176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661" y="2736304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27,65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0.35118</cdr:x>
      <cdr:y>0.23529</cdr:y>
    </cdr:from>
    <cdr:to>
      <cdr:x>0.44118</cdr:x>
      <cdr:y>0.30882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47845" y="11521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0.32868</cdr:x>
      <cdr:y>0.25</cdr:y>
    </cdr:from>
    <cdr:to>
      <cdr:x>0.50868</cdr:x>
      <cdr:y>0.36765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03829" y="1224136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21,6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0.58004</cdr:x>
      <cdr:y>0.0477</cdr:y>
    </cdr:from>
    <cdr:to>
      <cdr:x>1</cdr:x>
      <cdr:y>0.25758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4991" y="226706"/>
          <a:ext cx="2993801" cy="997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площадь по району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0.54167</cdr:x>
      <cdr:y>0.5</cdr:y>
    </cdr:from>
    <cdr:to>
      <cdr:x>0.6</cdr:x>
      <cdr:y>0.80137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0520" y="2592288"/>
          <a:ext cx="504056" cy="1562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70C0"/>
              </a:solidFill>
            </a:rPr>
            <a:t>18</a:t>
          </a:r>
          <a:endParaRPr lang="ru-RU" sz="2000" b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52361-8D56-4559-BB20-E64D7BE0137F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F5F1-5943-4ED7-8AD6-9196FCA6F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9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82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F05C03-FB3D-47AB-AB65-14BE865F20AC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956276-5015-44AB-A214-135792D4F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96571" cy="1749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093296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9805" y="2643182"/>
            <a:ext cx="7460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КОНТРОЛЬ ПО ПРАВИЛАМ БЛАГОУСТРОЙСТВА  ПОСЕЛЕНИЙ, В ЧАСТИ НЕДОПУЩЕНИЯ РАСПРОСТРАНЕНИЯ БОРЩЕВИКА СОСНОВСКОГО СОБСТВЕННИКАМИ ЗЕМЕЛЬНЫХ УЧАСТКОВ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43" y="5913276"/>
            <a:ext cx="7848871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землях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osipovaiv\Downloads\Screenshot_2020-07-17 Прочие земли свод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689"/>
            <a:ext cx="8712968" cy="56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214243" y="542115"/>
            <a:ext cx="3838116" cy="38752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ОКУЛОВСКОЕ 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ГОРОДСКОЕ ПОСЛЕНИЕ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56643" y="1950722"/>
            <a:ext cx="8030714" cy="38557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endParaRPr sz="2400" b="1" i="1" u="sng" dirty="0" smtClean="0"/>
          </a:p>
        </p:txBody>
      </p:sp>
      <p:pic>
        <p:nvPicPr>
          <p:cNvPr id="6" name="Рисунок 5" descr="http://okuladm.ru/sites/default/files/images/site/img/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748" y="208185"/>
            <a:ext cx="1060748" cy="11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92125" y="1202080"/>
            <a:ext cx="707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д. Шуркино, ул. Центральная, д. 1-б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866795"/>
            <a:ext cx="3573088" cy="379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18" y="1735561"/>
            <a:ext cx="3692539" cy="39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838" y="5922764"/>
            <a:ext cx="254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07.05.2020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5806441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18.06.2020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2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214243" y="542115"/>
            <a:ext cx="3838116" cy="38752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ОКУЛОВСКОЕ  ГОРОДСКОЕ ПОСЛЕНИЕ 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56643" y="1950722"/>
            <a:ext cx="8030714" cy="38557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endParaRPr sz="2400" b="1" i="1" u="sng" dirty="0" smtClean="0"/>
          </a:p>
        </p:txBody>
      </p:sp>
      <p:pic>
        <p:nvPicPr>
          <p:cNvPr id="6" name="Рисунок 5" descr="http://okuladm.ru/sites/default/files/images/site/img/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359" y="208185"/>
            <a:ext cx="984137" cy="11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07386" y="1202080"/>
            <a:ext cx="707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д. Шуркино, ул. 2-я  Перетенская, д. 1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5" y="1844040"/>
            <a:ext cx="386574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74" y="1874520"/>
            <a:ext cx="4052911" cy="35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254" y="5913120"/>
            <a:ext cx="842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15.05.2020                                                                        18.06.2020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5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923928" y="542115"/>
            <a:ext cx="4128431" cy="38752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ОКУЛОВСКОЕ ГОРОДСКОЕ ПОСЕЛЕНИЕ</a:t>
            </a:r>
          </a:p>
          <a:p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56643" y="1950722"/>
            <a:ext cx="8030714" cy="38557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endParaRPr sz="2400" b="1" i="1" u="sng" dirty="0" smtClean="0"/>
          </a:p>
        </p:txBody>
      </p:sp>
      <p:pic>
        <p:nvPicPr>
          <p:cNvPr id="6" name="Рисунок 5" descr="http://okuladm.ru/sites/default/files/images/site/img/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52128" cy="128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07386" y="1202080"/>
            <a:ext cx="707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д. Шуркино, 2-я Перетенская, д. 5-б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86" y="6233160"/>
            <a:ext cx="432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 15.05.2020</a:t>
            </a: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4" y="1756622"/>
            <a:ext cx="4322150" cy="424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95" y="1735559"/>
            <a:ext cx="3753090" cy="426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3301" y="6156960"/>
            <a:ext cx="338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09.07.2020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995936" y="542115"/>
            <a:ext cx="4056423" cy="38752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ОКУЛОВСКОЕ ГОРОДСКОЕ ПОСЕЛЕНИЕ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56643" y="1950722"/>
            <a:ext cx="8030714" cy="38557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endParaRPr sz="2400" b="1" i="1" u="sng" dirty="0" smtClean="0"/>
          </a:p>
        </p:txBody>
      </p:sp>
      <p:pic>
        <p:nvPicPr>
          <p:cNvPr id="6" name="Рисунок 5" descr="http://okuladm.ru/sites/default/files/images/site/img/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7" y="116632"/>
            <a:ext cx="108012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07386" y="1202080"/>
            <a:ext cx="707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г. Окуловка, ул. Ногина, д. 37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177" y="5913120"/>
            <a:ext cx="404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25.05.2020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3" y="1735560"/>
            <a:ext cx="3851111" cy="41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81" y="1735561"/>
            <a:ext cx="4470091" cy="407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18.06.2020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6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96571" cy="17495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4348" y="364331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CustomShape 1"/>
          <p:cNvSpPr/>
          <p:nvPr/>
        </p:nvSpPr>
        <p:spPr>
          <a:xfrm>
            <a:off x="-419545" y="5860011"/>
            <a:ext cx="2722227" cy="122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044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307181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96571" cy="1749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848871" cy="7560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распространения борщевика Сосновского на территории Окуловского муниципального района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2054032"/>
              </p:ext>
            </p:extLst>
          </p:nvPr>
        </p:nvGraphicFramePr>
        <p:xfrm>
          <a:off x="1748091" y="620688"/>
          <a:ext cx="64008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776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6,5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32594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4,4</a:t>
            </a:r>
            <a:endParaRPr lang="ru-RU" b="1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2771800" y="1844824"/>
            <a:ext cx="936104" cy="405517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07904" y="1695277"/>
            <a:ext cx="144016" cy="3523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96571" cy="1749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848871" cy="7560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рейдовых мероприятий на территории Окуловского муниципального района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7186822"/>
              </p:ext>
            </p:extLst>
          </p:nvPr>
        </p:nvGraphicFramePr>
        <p:xfrm>
          <a:off x="1475656" y="620688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76470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рейдов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96571" cy="1749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848871" cy="7560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выявленных нарушений на территории Окуловского муниципального района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4803797"/>
              </p:ext>
            </p:extLst>
          </p:nvPr>
        </p:nvGraphicFramePr>
        <p:xfrm>
          <a:off x="1475656" y="620688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4128" y="69269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предписаний всего по району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96571" cy="1749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784887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мероприятий  по уничтожению борщевика Сосновского на территории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6375314"/>
              </p:ext>
            </p:extLst>
          </p:nvPr>
        </p:nvGraphicFramePr>
        <p:xfrm>
          <a:off x="1517129" y="836712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77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805264"/>
            <a:ext cx="7704856" cy="50405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Новгородской области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234571"/>
              </p:ext>
            </p:extLst>
          </p:nvPr>
        </p:nvGraphicFramePr>
        <p:xfrm>
          <a:off x="395536" y="62068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8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77272"/>
            <a:ext cx="7848871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мероприятий  на территории Новгородской области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osipovaiv\Downloads\Screenshot_2020-07-17 Замена Меры по борьбе с борщевиком-1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689"/>
            <a:ext cx="8712968" cy="56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136903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рейдовых мероприятий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землях населенных пунктов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osipovaiv\Downloads\Screenshot_2020-07-17 Земли населенных пунктов свод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689"/>
            <a:ext cx="8784976" cy="56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536" y="476672"/>
            <a:ext cx="835292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0" cy="6048672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00192" y="6381328"/>
            <a:ext cx="2376264" cy="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4293096"/>
            <a:ext cx="0" cy="216024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16416" y="6129300"/>
            <a:ext cx="720080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77272"/>
            <a:ext cx="7848871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землях сельскохозяйственного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osipovaiv\Downloads\Screenshot_2020-07-17 Земли сельхозназначения свод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689"/>
            <a:ext cx="8712968" cy="567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984</TotalTime>
  <Words>196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Структура распространения борщевика Сосновского на территории Окуловского муниципального района </vt:lpstr>
      <vt:lpstr>Проведено рейдовых мероприятий на территории Окуловского муниципального района </vt:lpstr>
      <vt:lpstr>Структура выявленных нарушений на территории Окуловского муниципального района </vt:lpstr>
      <vt:lpstr>Проведено мероприятий  по уничтожению борщевика Сосновского на территории  Окуловского муниципального района </vt:lpstr>
      <vt:lpstr>на территории Новгородской области </vt:lpstr>
      <vt:lpstr>Проведено мероприятий  на территории Новгородской области </vt:lpstr>
      <vt:lpstr>Проведено  рейдовых мероприятий  на землях населенных пунктов</vt:lpstr>
      <vt:lpstr>на землях сельскохозяйственного назначения</vt:lpstr>
      <vt:lpstr>на прочих землях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Николаев</dc:creator>
  <cp:lastModifiedBy>Ирина Осипова</cp:lastModifiedBy>
  <cp:revision>74</cp:revision>
  <dcterms:created xsi:type="dcterms:W3CDTF">2019-08-22T07:49:16Z</dcterms:created>
  <dcterms:modified xsi:type="dcterms:W3CDTF">2020-07-17T09:28:18Z</dcterms:modified>
</cp:coreProperties>
</file>