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olors1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9" r:id="rId1"/>
  </p:sldMasterIdLst>
  <p:notesMasterIdLst>
    <p:notesMasterId r:id="rId25"/>
  </p:notesMasterIdLst>
  <p:handoutMasterIdLst>
    <p:handoutMasterId r:id="rId26"/>
  </p:handoutMasterIdLst>
  <p:sldIdLst>
    <p:sldId id="256" r:id="rId2"/>
    <p:sldId id="347" r:id="rId3"/>
    <p:sldId id="310" r:id="rId4"/>
    <p:sldId id="367" r:id="rId5"/>
    <p:sldId id="359" r:id="rId6"/>
    <p:sldId id="361" r:id="rId7"/>
    <p:sldId id="349" r:id="rId8"/>
    <p:sldId id="348" r:id="rId9"/>
    <p:sldId id="360" r:id="rId10"/>
    <p:sldId id="350" r:id="rId11"/>
    <p:sldId id="303" r:id="rId12"/>
    <p:sldId id="351" r:id="rId13"/>
    <p:sldId id="366" r:id="rId14"/>
    <p:sldId id="352" r:id="rId15"/>
    <p:sldId id="354" r:id="rId16"/>
    <p:sldId id="356" r:id="rId17"/>
    <p:sldId id="358" r:id="rId18"/>
    <p:sldId id="368" r:id="rId19"/>
    <p:sldId id="372" r:id="rId20"/>
    <p:sldId id="353" r:id="rId21"/>
    <p:sldId id="369" r:id="rId22"/>
    <p:sldId id="370" r:id="rId23"/>
    <p:sldId id="371" r:id="rId2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B7C9EA"/>
    <a:srgbClr val="A6BDE7"/>
    <a:srgbClr val="CFDBF0"/>
    <a:srgbClr val="D0DBF1"/>
    <a:srgbClr val="FFFF99"/>
    <a:srgbClr val="66FF33"/>
    <a:srgbClr val="FFFF00"/>
    <a:srgbClr val="F02CF5"/>
    <a:srgbClr val="FF0066"/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15" autoAdjust="0"/>
    <p:restoredTop sz="94638" autoAdjust="0"/>
  </p:normalViewPr>
  <p:slideViewPr>
    <p:cSldViewPr>
      <p:cViewPr varScale="1">
        <p:scale>
          <a:sx n="110" d="100"/>
          <a:sy n="110" d="100"/>
        </p:scale>
        <p:origin x="-17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1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rAngAx val="1"/>
    </c:view3D>
    <c:floor>
      <c:spPr>
        <a:noFill/>
      </c:spPr>
    </c:floor>
    <c:sideWall>
      <c:spPr>
        <a:noFill/>
      </c:spPr>
    </c:sideWall>
    <c:backWall>
      <c:spPr>
        <a:noFill/>
      </c:spPr>
    </c:backWall>
    <c:plotArea>
      <c:layout>
        <c:manualLayout>
          <c:layoutTarget val="inner"/>
          <c:xMode val="edge"/>
          <c:yMode val="edge"/>
          <c:x val="0.11005322277696204"/>
          <c:y val="3.2718917252781241E-2"/>
          <c:w val="0.88177339901478202"/>
          <c:h val="0.781236312974987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4.3251003198261674E-3"/>
                  <c:y val="0.22947468968740231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41-4D19-947C-0342CB80CE43}"/>
                </c:ext>
              </c:extLst>
            </c:dLbl>
            <c:dLbl>
              <c:idx val="1"/>
              <c:layout>
                <c:manualLayout>
                  <c:x val="5.7355867414912434E-3"/>
                  <c:y val="0.20156490548669417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41-4D19-947C-0342CB80CE43}"/>
                </c:ext>
              </c:extLst>
            </c:dLbl>
            <c:dLbl>
              <c:idx val="2"/>
              <c:layout>
                <c:manualLayout>
                  <c:x val="5.6859470501455381E-3"/>
                  <c:y val="0.22874299253107713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41-4D19-947C-0342CB80CE43}"/>
                </c:ext>
              </c:extLst>
            </c:dLbl>
            <c:dLbl>
              <c:idx val="3"/>
              <c:layout>
                <c:manualLayout>
                  <c:x val="4.3251003198261917E-3"/>
                  <c:y val="7.8114259009684814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41-4D19-947C-0342CB80CE43}"/>
                </c:ext>
              </c:extLst>
            </c:dLbl>
            <c:dLbl>
              <c:idx val="4"/>
              <c:layout>
                <c:manualLayout>
                  <c:x val="4.2822302604200646E-3"/>
                  <c:y val="7.8635145455705949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150431.20000000001</c:v>
                </c:pt>
                <c:pt idx="1">
                  <c:v>214817.6</c:v>
                </c:pt>
                <c:pt idx="2">
                  <c:v>145613.29999999999</c:v>
                </c:pt>
                <c:pt idx="3">
                  <c:v>41903.5</c:v>
                </c:pt>
                <c:pt idx="4">
                  <c:v>42884.9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41-4D19-947C-0342CB80CE4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4.2988896099301933E-3"/>
                  <c:y val="0.1521296552392005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A41-4D19-947C-0342CB80CE43}"/>
                </c:ext>
              </c:extLst>
            </c:dLbl>
            <c:dLbl>
              <c:idx val="1"/>
              <c:layout>
                <c:manualLayout>
                  <c:x val="7.1694834268641178E-3"/>
                  <c:y val="0.18782184374896296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41-4D19-947C-0342CB80CE43}"/>
                </c:ext>
              </c:extLst>
            </c:dLbl>
            <c:dLbl>
              <c:idx val="2"/>
              <c:layout>
                <c:manualLayout>
                  <c:x val="5.8086709248704625E-3"/>
                  <c:y val="0.2251693253141849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A41-4D19-947C-0342CB80CE43}"/>
                </c:ext>
              </c:extLst>
            </c:dLbl>
            <c:dLbl>
              <c:idx val="3"/>
              <c:layout>
                <c:manualLayout>
                  <c:x val="7.169517655189789E-3"/>
                  <c:y val="7.745819886270684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A41-4D19-947C-0342CB80CE43}"/>
                </c:ext>
              </c:extLst>
            </c:dLbl>
            <c:dLbl>
              <c:idx val="4"/>
              <c:layout>
                <c:manualLayout>
                  <c:x val="8.5331409437609373E-3"/>
                  <c:y val="7.8537937773877992E-2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A41-4D19-947C-0342CB80CE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79988.100000000006</c:v>
                </c:pt>
                <c:pt idx="1">
                  <c:v>292357</c:v>
                </c:pt>
                <c:pt idx="2">
                  <c:v>157013.29999999999</c:v>
                </c:pt>
                <c:pt idx="3">
                  <c:v>41903.5</c:v>
                </c:pt>
                <c:pt idx="4">
                  <c:v>42884.9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A41-4D19-947C-0342CB80CE4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4.4320533436813872E-3"/>
                  <c:y val="0.13959243203348945"/>
                </c:manualLayout>
              </c:layout>
              <c:spPr/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A41-4D19-947C-0342CB80CE43}"/>
                </c:ext>
              </c:extLst>
            </c:dLbl>
            <c:dLbl>
              <c:idx val="1"/>
              <c:layout>
                <c:manualLayout>
                  <c:x val="4.4591525522179494E-3"/>
                  <c:y val="0.33739511219444462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1874928711866888"/>
                      <c:h val="7.174709154738426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3A41-4D19-947C-0342CB80CE43}"/>
                </c:ext>
              </c:extLst>
            </c:dLbl>
            <c:dLbl>
              <c:idx val="2"/>
              <c:layout>
                <c:manualLayout>
                  <c:x val="1.0304585108340751E-2"/>
                  <c:y val="0.18774071779555479"/>
                </c:manualLayout>
              </c:layout>
              <c:spPr>
                <a:noFill/>
              </c:spPr>
              <c:txPr>
                <a:bodyPr rot="-5400000" vert="horz"/>
                <a:lstStyle/>
                <a:p>
                  <a:pPr algn="ctr">
                    <a:defRPr sz="1883" b="0" i="0" u="none" strike="noStrike" baseline="0">
                      <a:solidFill>
                        <a:srgbClr val="FF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9.8656778861462291E-2"/>
                      <c:h val="6.27013778233475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E-3A41-4D19-947C-0342CB80CE43}"/>
                </c:ext>
              </c:extLst>
            </c:dLbl>
            <c:dLbl>
              <c:idx val="3"/>
              <c:layout>
                <c:manualLayout>
                  <c:x val="5.7740887766149504E-3"/>
                  <c:y val="-2.846975088967986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119-4F7E-90DD-DCBF2604A2EE}"/>
                </c:ext>
              </c:extLst>
            </c:dLbl>
            <c:dLbl>
              <c:idx val="4"/>
              <c:layout>
                <c:manualLayout>
                  <c:x val="8.6611331649225163E-3"/>
                  <c:y val="-8.5409252669040227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119-4F7E-90DD-DCBF2604A2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88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70443.100000000006</c:v>
                </c:pt>
                <c:pt idx="1">
                  <c:v>-77539.399999999994</c:v>
                </c:pt>
                <c:pt idx="2">
                  <c:v>-11400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A41-4D19-947C-0342CB80CE43}"/>
            </c:ext>
          </c:extLst>
        </c:ser>
        <c:shape val="cylinder"/>
        <c:axId val="85177856"/>
        <c:axId val="85179392"/>
        <c:axId val="0"/>
      </c:bar3DChart>
      <c:catAx>
        <c:axId val="85177856"/>
        <c:scaling>
          <c:orientation val="minMax"/>
        </c:scaling>
        <c:axPos val="b"/>
        <c:numFmt formatCode="General" sourceLinked="1"/>
        <c:tickLblPos val="nextTo"/>
        <c:spPr>
          <a:noFill/>
          <a:ln>
            <a:solidFill>
              <a:schemeClr val="tx1">
                <a:tint val="75000"/>
                <a:shade val="95000"/>
                <a:satMod val="105000"/>
              </a:schemeClr>
            </a:solidFill>
          </a:ln>
        </c:spPr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179392"/>
        <c:crosses val="autoZero"/>
        <c:auto val="1"/>
        <c:lblAlgn val="ctr"/>
        <c:lblOffset val="0"/>
      </c:catAx>
      <c:valAx>
        <c:axId val="85179392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88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85177856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ayout>
        <c:manualLayout>
          <c:xMode val="edge"/>
          <c:yMode val="edge"/>
          <c:x val="9.0535901286912676E-2"/>
          <c:y val="0.89117985181881199"/>
          <c:w val="0.87592300962380043"/>
          <c:h val="5.8439859196704851E-2"/>
        </c:manualLayout>
      </c:layout>
      <c:txPr>
        <a:bodyPr/>
        <a:lstStyle/>
        <a:p>
          <a:pPr>
            <a:defRPr sz="1725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8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7.698914482980268E-2"/>
          <c:y val="5.6201686125052115E-2"/>
          <c:w val="0.99990823807122631"/>
          <c:h val="0.7095328779894021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 природного и техногенного характера, гражданская оборона</c:v>
                </c:pt>
              </c:strCache>
            </c:strRef>
          </c:tx>
          <c:dLbls>
            <c:dLbl>
              <c:idx val="0"/>
              <c:layout>
                <c:manualLayout>
                  <c:x val="1.1259676284306826E-2"/>
                  <c:y val="-1.242037269724334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830-48DB-92D9-E4C1CD95213C}"/>
                </c:ext>
              </c:extLst>
            </c:dLbl>
            <c:dLbl>
              <c:idx val="1"/>
              <c:layout>
                <c:manualLayout>
                  <c:x val="1.9704433497536967E-2"/>
                  <c:y val="-1.25978065929182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48-4A6F-BB72-5C9B29DD5548}"/>
                </c:ext>
              </c:extLst>
            </c:dLbl>
            <c:dLbl>
              <c:idx val="2"/>
              <c:layout>
                <c:manualLayout>
                  <c:x val="1.5482054890921885E-2"/>
                  <c:y val="-2.03755540849728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48-4A6F-BB72-5C9B29DD5548}"/>
                </c:ext>
              </c:extLst>
            </c:dLbl>
            <c:dLbl>
              <c:idx val="3"/>
              <c:layout>
                <c:manualLayout>
                  <c:x val="1.9704433497537161E-2"/>
                  <c:y val="-2.30046903001115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48-4A6F-BB72-5C9B29DD554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528.9</c:v>
                </c:pt>
                <c:pt idx="1">
                  <c:v>2900</c:v>
                </c:pt>
                <c:pt idx="2">
                  <c:v>1600</c:v>
                </c:pt>
                <c:pt idx="3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448-4A6F-BB72-5C9B29DD554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dLbls>
            <c:dLbl>
              <c:idx val="0"/>
              <c:layout>
                <c:manualLayout>
                  <c:x val="2.8149190710767082E-3"/>
                  <c:y val="6.1597811510771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30-48DB-92D9-E4C1CD95213C}"/>
                </c:ext>
              </c:extLst>
            </c:dLbl>
            <c:dLbl>
              <c:idx val="1"/>
              <c:layout>
                <c:manualLayout>
                  <c:x val="5.1606253476562591E-17"/>
                  <c:y val="6.6565960589668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30-48DB-92D9-E4C1CD95213C}"/>
                </c:ext>
              </c:extLst>
            </c:dLbl>
            <c:dLbl>
              <c:idx val="2"/>
              <c:layout>
                <c:manualLayout>
                  <c:x val="0"/>
                  <c:y val="6.4081886050219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30-48DB-92D9-E4C1CD95213C}"/>
                </c:ext>
              </c:extLst>
            </c:dLbl>
            <c:dLbl>
              <c:idx val="3"/>
              <c:layout>
                <c:manualLayout>
                  <c:x val="-2.8149190710766042E-3"/>
                  <c:y val="6.408188605021981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830-48DB-92D9-E4C1CD9521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231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448-4A6F-BB72-5C9B29DD554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dLbls>
            <c:dLbl>
              <c:idx val="0"/>
              <c:layout>
                <c:manualLayout>
                  <c:x val="1.5482054890921885E-2"/>
                  <c:y val="-1.53364602000743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48-4A6F-BB72-5C9B29DD5548}"/>
                </c:ext>
              </c:extLst>
            </c:dLbl>
            <c:dLbl>
              <c:idx val="1"/>
              <c:layout>
                <c:manualLayout>
                  <c:x val="1.4074595355383541E-2"/>
                  <c:y val="-1.533646020007438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48-4A6F-BB72-5C9B29DD5548}"/>
                </c:ext>
              </c:extLst>
            </c:dLbl>
            <c:dLbl>
              <c:idx val="2"/>
              <c:layout>
                <c:manualLayout>
                  <c:x val="1.1259676284306826E-2"/>
                  <c:y val="-1.2780383500061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448-4A6F-BB72-5C9B29DD5548}"/>
                </c:ext>
              </c:extLst>
            </c:dLbl>
            <c:dLbl>
              <c:idx val="3"/>
              <c:layout>
                <c:manualLayout>
                  <c:x val="8.44475721323012E-3"/>
                  <c:y val="-1.278038350006198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448-4A6F-BB72-5C9B29DD5548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510</c:v>
                </c:pt>
                <c:pt idx="1">
                  <c:v>510</c:v>
                </c:pt>
                <c:pt idx="2">
                  <c:v>510</c:v>
                </c:pt>
                <c:pt idx="3">
                  <c:v>510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448-4A6F-BB72-5C9B29DD5548}"/>
            </c:ext>
          </c:extLst>
        </c:ser>
        <c:shape val="box"/>
        <c:axId val="131830528"/>
        <c:axId val="131832064"/>
        <c:axId val="0"/>
      </c:bar3DChart>
      <c:catAx>
        <c:axId val="13183052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31832064"/>
        <c:crosses val="autoZero"/>
        <c:auto val="1"/>
        <c:lblAlgn val="ctr"/>
        <c:lblOffset val="100"/>
      </c:catAx>
      <c:valAx>
        <c:axId val="131832064"/>
        <c:scaling>
          <c:orientation val="minMax"/>
        </c:scaling>
        <c:axPos val="l"/>
        <c:majorGridlines/>
        <c:numFmt formatCode="General" sourceLinked="1"/>
        <c:tickLblPos val="nextTo"/>
        <c:crossAx val="131830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629838142153413E-3"/>
          <c:y val="0.85947981523179995"/>
          <c:w val="0.96199859254046682"/>
          <c:h val="0.11734626104345899"/>
        </c:manualLayout>
      </c:layout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"/>
          <c:y val="4.7447376276505415E-2"/>
          <c:w val="0.99519086216229269"/>
          <c:h val="0.747678055360723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1.664526660703974E-2"/>
                  <c:y val="-2.358206998376783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71-4B1F-9B50-D665A9AE3888}"/>
                </c:ext>
              </c:extLst>
            </c:dLbl>
            <c:dLbl>
              <c:idx val="1"/>
              <c:layout>
                <c:manualLayout>
                  <c:x val="1.3300852720809867E-2"/>
                  <c:y val="-1.655620505707328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71-4B1F-9B50-D665A9AE3888}"/>
                </c:ext>
              </c:extLst>
            </c:dLbl>
            <c:dLbl>
              <c:idx val="2"/>
              <c:layout>
                <c:manualLayout>
                  <c:x val="1.6256597769878627E-2"/>
                  <c:y val="-2.12865493590942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71-4B1F-9B50-D665A9AE3888}"/>
                </c:ext>
              </c:extLst>
            </c:dLbl>
            <c:dLbl>
              <c:idx val="3"/>
              <c:layout>
                <c:manualLayout>
                  <c:x val="1.3522882703236171E-2"/>
                  <c:y val="-1.686498107489812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80915.399999999994</c:v>
                </c:pt>
                <c:pt idx="1">
                  <c:v>23617</c:v>
                </c:pt>
                <c:pt idx="2">
                  <c:v>9972.7000000000007</c:v>
                </c:pt>
                <c:pt idx="3">
                  <c:v>10069.5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271-4B1F-9B50-D665A9AE38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</c:v>
                </c:pt>
              </c:strCache>
            </c:strRef>
          </c:tx>
          <c:dLbls>
            <c:dLbl>
              <c:idx val="0"/>
              <c:layout>
                <c:manualLayout>
                  <c:x val="1.8947096764838061E-2"/>
                  <c:y val="-2.282718206348461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1-4B1F-9B50-D665A9AE3888}"/>
                </c:ext>
              </c:extLst>
            </c:dLbl>
            <c:dLbl>
              <c:idx val="1"/>
              <c:layout>
                <c:manualLayout>
                  <c:x val="1.740119258494334E-2"/>
                  <c:y val="-2.327869475274459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1-4B1F-9B50-D665A9AE3888}"/>
                </c:ext>
              </c:extLst>
            </c:dLbl>
            <c:dLbl>
              <c:idx val="2"/>
              <c:layout>
                <c:manualLayout>
                  <c:x val="1.8656918759136342E-2"/>
                  <c:y val="-2.556900082464428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1-4B1F-9B50-D665A9AE3888}"/>
                </c:ext>
              </c:extLst>
            </c:dLbl>
            <c:dLbl>
              <c:idx val="3"/>
              <c:layout>
                <c:manualLayout>
                  <c:x val="2.0245806274884051E-2"/>
                  <c:y val="-2.091333636770643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271-4B1F-9B50-D665A9AE3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57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360</c:v>
                </c:pt>
                <c:pt idx="1">
                  <c:v>360</c:v>
                </c:pt>
                <c:pt idx="2">
                  <c:v>460</c:v>
                </c:pt>
                <c:pt idx="3">
                  <c:v>460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271-4B1F-9B50-D665A9AE3888}"/>
            </c:ext>
          </c:extLst>
        </c:ser>
        <c:shape val="box"/>
        <c:axId val="131789184"/>
        <c:axId val="131790720"/>
        <c:axId val="0"/>
      </c:bar3DChart>
      <c:catAx>
        <c:axId val="1317891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857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31790720"/>
        <c:crosses val="autoZero"/>
        <c:auto val="1"/>
        <c:lblAlgn val="ctr"/>
        <c:lblOffset val="100"/>
      </c:catAx>
      <c:valAx>
        <c:axId val="131790720"/>
        <c:scaling>
          <c:orientation val="minMax"/>
        </c:scaling>
        <c:axPos val="l"/>
        <c:majorGridlines/>
        <c:numFmt formatCode="General" sourceLinked="1"/>
        <c:tickLblPos val="nextTo"/>
        <c:crossAx val="131789184"/>
        <c:crosses val="autoZero"/>
        <c:crossBetween val="between"/>
      </c:valAx>
      <c:spPr>
        <a:noFill/>
        <a:ln w="25363">
          <a:noFill/>
        </a:ln>
      </c:spPr>
    </c:plotArea>
    <c:legend>
      <c:legendPos val="b"/>
      <c:layout>
        <c:manualLayout>
          <c:xMode val="edge"/>
          <c:yMode val="edge"/>
          <c:x val="0.11555910240949605"/>
          <c:y val="0.93558989226765055"/>
          <c:w val="0.72639793336643765"/>
          <c:h val="6.4410107732349522E-2"/>
        </c:manualLayout>
      </c:layout>
      <c:txPr>
        <a:bodyPr/>
        <a:lstStyle/>
        <a:p>
          <a:pPr>
            <a:defRPr sz="170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7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2422360248447343E-2"/>
          <c:y val="4.1484716157205323E-2"/>
          <c:w val="0.96894409937889237"/>
          <c:h val="0.7640332218607575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1.2800995588192313E-2"/>
                  <c:y val="-1.2038279834080279E-2"/>
                </c:manualLayout>
              </c:layout>
              <c:numFmt formatCode="#,##0.0" sourceLinked="0"/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71-44BB-B3B8-A029F1D66483}"/>
                </c:ext>
              </c:extLst>
            </c:dLbl>
            <c:dLbl>
              <c:idx val="1"/>
              <c:layout>
                <c:manualLayout>
                  <c:x val="9.956217907215327E-3"/>
                  <c:y val="-1.926124773452844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 rtl="0">
                    <a:defRPr lang="en-US" sz="1827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71-44BB-B3B8-A029F1D66483}"/>
                </c:ext>
              </c:extLst>
            </c:dLbl>
            <c:dLbl>
              <c:idx val="2"/>
              <c:layout>
                <c:manualLayout>
                  <c:x val="1.2800995588192313E-2"/>
                  <c:y val="-2.16689037013444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71-44BB-B3B8-A029F1D66483}"/>
                </c:ext>
              </c:extLst>
            </c:dLbl>
            <c:dLbl>
              <c:idx val="3"/>
              <c:layout>
                <c:manualLayout>
                  <c:x val="1.2800883593480403E-2"/>
                  <c:y val="-1.92612477345284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177459.6</c:v>
                </c:pt>
                <c:pt idx="1">
                  <c:v>101009.2</c:v>
                </c:pt>
                <c:pt idx="2">
                  <c:v>5000</c:v>
                </c:pt>
                <c:pt idx="3">
                  <c:v>5000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71-44BB-B3B8-A029F1D664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dLbls>
            <c:dLbl>
              <c:idx val="0"/>
              <c:layout>
                <c:manualLayout>
                  <c:x val="8.5339970587948715E-3"/>
                  <c:y val="-2.40765596681605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371-44BB-B3B8-A029F1D66483}"/>
                </c:ext>
              </c:extLst>
            </c:dLbl>
            <c:dLbl>
              <c:idx val="1"/>
              <c:layout>
                <c:manualLayout>
                  <c:x val="4.2669985293974358E-3"/>
                  <c:y val="-2.16689037013444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371-44BB-B3B8-A029F1D66483}"/>
                </c:ext>
              </c:extLst>
            </c:dLbl>
            <c:dLbl>
              <c:idx val="2"/>
              <c:layout>
                <c:manualLayout>
                  <c:x val="4.2669985293974358E-3"/>
                  <c:y val="-2.407655966816055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371-44BB-B3B8-A029F1D66483}"/>
                </c:ext>
              </c:extLst>
            </c:dLbl>
            <c:dLbl>
              <c:idx val="3"/>
              <c:layout>
                <c:manualLayout>
                  <c:x val="7.1115522209504404E-3"/>
                  <c:y val="-2.16689037013444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6270.7</c:v>
                </c:pt>
                <c:pt idx="1">
                  <c:v>3700</c:v>
                </c:pt>
                <c:pt idx="2">
                  <c:v>4250</c:v>
                </c:pt>
                <c:pt idx="3">
                  <c:v>4250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371-44BB-B3B8-A029F1D664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dLbls>
            <c:dLbl>
              <c:idx val="0"/>
              <c:layout>
                <c:manualLayout>
                  <c:x val="3.2713655392047007E-2"/>
                  <c:y val="-1.2038279834080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371-44BB-B3B8-A029F1D66483}"/>
                </c:ext>
              </c:extLst>
            </c:dLbl>
            <c:dLbl>
              <c:idx val="1"/>
              <c:layout>
                <c:manualLayout>
                  <c:x val="3.2713655392047007E-2"/>
                  <c:y val="-1.4445935800896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371-44BB-B3B8-A029F1D66483}"/>
                </c:ext>
              </c:extLst>
            </c:dLbl>
            <c:dLbl>
              <c:idx val="2"/>
              <c:layout>
                <c:manualLayout>
                  <c:x val="3.2713655392047007E-2"/>
                  <c:y val="-1.2038279834080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371-44BB-B3B8-A029F1D66483}"/>
                </c:ext>
              </c:extLst>
            </c:dLbl>
            <c:dLbl>
              <c:idx val="3"/>
              <c:layout>
                <c:manualLayout>
                  <c:x val="3.1291322548914709E-2"/>
                  <c:y val="-1.2038279834080279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371-44BB-B3B8-A029F1D66483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27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20364.599999999977</c:v>
                </c:pt>
                <c:pt idx="1">
                  <c:v>21021.3</c:v>
                </c:pt>
                <c:pt idx="2">
                  <c:v>15350</c:v>
                </c:pt>
                <c:pt idx="3">
                  <c:v>15800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7371-44BB-B3B8-A029F1D66483}"/>
            </c:ext>
          </c:extLst>
        </c:ser>
        <c:shape val="box"/>
        <c:axId val="131651072"/>
        <c:axId val="131652608"/>
        <c:axId val="0"/>
      </c:bar3DChart>
      <c:catAx>
        <c:axId val="131651072"/>
        <c:scaling>
          <c:orientation val="minMax"/>
        </c:scaling>
        <c:axPos val="b"/>
        <c:numFmt formatCode="General" sourceLinked="1"/>
        <c:tickLblPos val="nextTo"/>
        <c:crossAx val="131652608"/>
        <c:crosses val="autoZero"/>
        <c:auto val="1"/>
        <c:lblAlgn val="ctr"/>
        <c:lblOffset val="100"/>
      </c:catAx>
      <c:valAx>
        <c:axId val="131652608"/>
        <c:scaling>
          <c:orientation val="minMax"/>
        </c:scaling>
        <c:axPos val="l"/>
        <c:majorGridlines/>
        <c:numFmt formatCode="General" sourceLinked="1"/>
        <c:tickLblPos val="nextTo"/>
        <c:crossAx val="131651072"/>
        <c:crosses val="autoZero"/>
        <c:crossBetween val="between"/>
      </c:valAx>
      <c:spPr>
        <a:noFill/>
        <a:ln w="25548">
          <a:noFill/>
        </a:ln>
      </c:spPr>
    </c:plotArea>
    <c:legend>
      <c:legendPos val="b"/>
      <c:layout>
        <c:manualLayout>
          <c:xMode val="edge"/>
          <c:yMode val="edge"/>
          <c:x val="5.6893313725299164E-3"/>
          <c:y val="0.9170505645668876"/>
          <c:w val="0.91964481196765535"/>
          <c:h val="6.4410193893558884E-2"/>
        </c:manualLayout>
      </c:layout>
      <c:txPr>
        <a:bodyPr/>
        <a:lstStyle/>
        <a:p>
          <a:pPr>
            <a:defRPr sz="1827" kern="120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27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9.2817679558011054E-2"/>
          <c:y val="3.0805687203791472E-2"/>
          <c:w val="0.89036655010792032"/>
          <c:h val="0.7941610498687664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FFC000"/>
                </a:gs>
                <a:gs pos="100000">
                  <a:srgbClr val="FFFF00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plastic">
              <a:bevelT w="127000" h="127000"/>
              <a:bevelB w="127000" h="127000"/>
            </a:sp3d>
          </c:spPr>
          <c:dLbls>
            <c:dLbl>
              <c:idx val="0"/>
              <c:layout>
                <c:manualLayout>
                  <c:x val="1.1565199495138375E-2"/>
                  <c:y val="-1.490444723669202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DC-4BDF-BF05-74392075B697}"/>
                </c:ext>
              </c:extLst>
            </c:dLbl>
            <c:dLbl>
              <c:idx val="1"/>
              <c:layout>
                <c:manualLayout>
                  <c:x val="1.4456499368922621E-3"/>
                  <c:y val="-1.4904447236692101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1DC-4BDF-BF05-74392075B697}"/>
                </c:ext>
              </c:extLst>
            </c:dLbl>
            <c:dLbl>
              <c:idx val="2"/>
              <c:layout>
                <c:manualLayout>
                  <c:x val="8.6738996213535507E-3"/>
                  <c:y val="-1.738852177614068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1DC-4BDF-BF05-74392075B697}"/>
                </c:ext>
              </c:extLst>
            </c:dLbl>
            <c:dLbl>
              <c:idx val="3"/>
              <c:layout>
                <c:manualLayout>
                  <c:x val="1.2847586827270089E-2"/>
                  <c:y val="-6.0428721133087371E-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1DC-4BDF-BF05-74392075B697}"/>
                </c:ext>
              </c:extLst>
            </c:dLbl>
            <c:dLbl>
              <c:idx val="4"/>
              <c:layout>
                <c:manualLayout>
                  <c:x val="1.0026327719859085E-2"/>
                  <c:y val="-1.769060194512922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1DC-4BDF-BF05-74392075B697}"/>
                </c:ext>
              </c:extLst>
            </c:dLbl>
            <c:dLbl>
              <c:idx val="5"/>
              <c:layout>
                <c:manualLayout>
                  <c:x val="1.0119549558245806E-2"/>
                  <c:y val="-1.987259631558960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DC-4BDF-BF05-74392075B697}"/>
                </c:ext>
              </c:extLst>
            </c:dLbl>
            <c:dLbl>
              <c:idx val="6"/>
              <c:layout>
                <c:manualLayout>
                  <c:x val="7.228249684461464E-3"/>
                  <c:y val="-9.9362981577946798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1DC-4BDF-BF05-74392075B697}"/>
                </c:ext>
              </c:extLst>
            </c:dLbl>
            <c:spPr>
              <a:noFill/>
              <a:ln w="25814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отчет</c:v>
                </c:pt>
                <c:pt idx="1">
                  <c:v>2018 отчет</c:v>
                </c:pt>
                <c:pt idx="2">
                  <c:v>2019 отчет</c:v>
                </c:pt>
                <c:pt idx="3">
                  <c:v>2020 оценка</c:v>
                </c:pt>
                <c:pt idx="4">
                  <c:v>2021 проект</c:v>
                </c:pt>
                <c:pt idx="5">
                  <c:v>2022 проект</c:v>
                </c:pt>
                <c:pt idx="6">
                  <c:v>2023 проект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37835.1</c:v>
                </c:pt>
                <c:pt idx="1">
                  <c:v>69743.5</c:v>
                </c:pt>
                <c:pt idx="2">
                  <c:v>79211.5</c:v>
                </c:pt>
                <c:pt idx="3">
                  <c:v>290976.2</c:v>
                </c:pt>
                <c:pt idx="4">
                  <c:v>156207.5</c:v>
                </c:pt>
                <c:pt idx="5">
                  <c:v>40422.699999999997</c:v>
                </c:pt>
                <c:pt idx="6">
                  <c:v>40099.5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B1DC-4BDF-BF05-74392075B697}"/>
            </c:ext>
          </c:extLst>
        </c:ser>
        <c:shape val="cylinder"/>
        <c:axId val="132213376"/>
        <c:axId val="132227456"/>
        <c:axId val="0"/>
      </c:bar3DChart>
      <c:catAx>
        <c:axId val="132213376"/>
        <c:scaling>
          <c:orientation val="minMax"/>
        </c:scaling>
        <c:axPos val="b"/>
        <c:numFmt formatCode="General" sourceLinked="1"/>
        <c:tickLblPos val="nextTo"/>
        <c:crossAx val="132227456"/>
        <c:crosses val="autoZero"/>
        <c:auto val="1"/>
        <c:lblAlgn val="ctr"/>
        <c:lblOffset val="100"/>
      </c:catAx>
      <c:valAx>
        <c:axId val="132227456"/>
        <c:scaling>
          <c:orientation val="minMax"/>
        </c:scaling>
        <c:axPos val="l"/>
        <c:majorGridlines/>
        <c:numFmt formatCode="General" sourceLinked="1"/>
        <c:tickLblPos val="nextTo"/>
        <c:crossAx val="132213376"/>
        <c:crosses val="autoZero"/>
        <c:crossBetween val="between"/>
      </c:valAx>
      <c:spPr>
        <a:noFill/>
        <a:ln w="25372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23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1381632338440148"/>
          <c:y val="2.7895303070904109E-2"/>
          <c:w val="0.89122373300370872"/>
          <c:h val="0.7272330661932413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5.7724941752063507E-3"/>
                  <c:y val="-4.8485368818039836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A1-4C86-90D2-BF6E9952D807}"/>
                </c:ext>
              </c:extLst>
            </c:dLbl>
            <c:dLbl>
              <c:idx val="1"/>
              <c:layout>
                <c:manualLayout>
                  <c:x val="8.8564788285838275E-3"/>
                  <c:y val="-4.8035292068607585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A1-4C86-90D2-BF6E9952D807}"/>
                </c:ext>
              </c:extLst>
            </c:dLbl>
            <c:dLbl>
              <c:idx val="2"/>
              <c:layout>
                <c:manualLayout>
                  <c:x val="7.3798754468583933E-3"/>
                  <c:y val="-3.2677841303325409E-4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A1-4C86-90D2-BF6E9952D807}"/>
                </c:ext>
              </c:extLst>
            </c:dLbl>
            <c:dLbl>
              <c:idx val="3"/>
              <c:layout>
                <c:manualLayout>
                  <c:x val="8.8575259825066574E-3"/>
                  <c:y val="0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A1-4C86-90D2-BF6E9952D807}"/>
                </c:ext>
              </c:extLst>
            </c:dLbl>
            <c:dLbl>
              <c:idx val="4"/>
              <c:layout>
                <c:manualLayout>
                  <c:x val="8.8564788285837616E-3"/>
                  <c:y val="4.476561685949726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 vert="horz" anchor="ctr"/>
                <a:lstStyle/>
                <a:p>
                  <a:pPr>
                    <a:defRPr sz="16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33926.5</c:v>
                </c:pt>
                <c:pt idx="1">
                  <c:v>30077</c:v>
                </c:pt>
                <c:pt idx="2">
                  <c:v>34721.800000000003</c:v>
                </c:pt>
                <c:pt idx="3">
                  <c:v>35864</c:v>
                </c:pt>
                <c:pt idx="4">
                  <c:v>36943.4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1A1-4C86-90D2-BF6E9952D80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dLbls>
            <c:dLbl>
              <c:idx val="0"/>
              <c:layout>
                <c:manualLayout>
                  <c:x val="9.0137497127598665E-2"/>
                  <c:y val="-2.1542034804548468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A1-4C86-90D2-BF6E9952D807}"/>
                </c:ext>
              </c:extLst>
            </c:dLbl>
            <c:dLbl>
              <c:idx val="1"/>
              <c:layout>
                <c:manualLayout>
                  <c:x val="9.1614333210195853E-2"/>
                  <c:y val="-2.40167004949142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0D7-4698-A1F2-95C4B3E63A0E}"/>
                </c:ext>
              </c:extLst>
            </c:dLbl>
            <c:dLbl>
              <c:idx val="2"/>
              <c:layout>
                <c:manualLayout>
                  <c:x val="9.604821562062768E-2"/>
                  <c:y val="-3.3623380692879963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A1-4C86-90D2-BF6E9952D807}"/>
                </c:ext>
              </c:extLst>
            </c:dLbl>
            <c:dLbl>
              <c:idx val="3"/>
              <c:layout>
                <c:manualLayout>
                  <c:x val="9.0137846178906383E-2"/>
                  <c:y val="-2.8820040593897072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A1-4C86-90D2-BF6E9952D807}"/>
                </c:ext>
              </c:extLst>
            </c:dLbl>
            <c:dLbl>
              <c:idx val="4"/>
              <c:layout>
                <c:manualLayout>
                  <c:x val="9.7526215207583727E-2"/>
                  <c:y val="-2.6454868364842805E-2"/>
                </c:manualLayout>
              </c:layout>
              <c:spPr>
                <a:noFill/>
                <a:ln w="26738">
                  <a:noFill/>
                </a:ln>
              </c:spPr>
              <c:txPr>
                <a:bodyPr/>
                <a:lstStyle/>
                <a:p>
                  <a:pPr>
                    <a:defRPr sz="1600" b="1" i="0" u="none" strike="noStrike" baseline="0">
                      <a:solidFill>
                        <a:srgbClr val="C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C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2935.1</c:v>
                </c:pt>
                <c:pt idx="1">
                  <c:v>2712.2</c:v>
                </c:pt>
                <c:pt idx="2">
                  <c:v>2125.5</c:v>
                </c:pt>
                <c:pt idx="3">
                  <c:v>2100.5</c:v>
                </c:pt>
                <c:pt idx="4">
                  <c:v>2002.5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31A1-4C86-90D2-BF6E9952D80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8.8109327606108838E-3"/>
                  <c:y val="-3.791288182821080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1A1-4C86-90D2-BF6E9952D807}"/>
                </c:ext>
              </c:extLst>
            </c:dLbl>
            <c:dLbl>
              <c:idx val="1"/>
              <c:layout>
                <c:manualLayout>
                  <c:x val="1.1812865605865367E-2"/>
                  <c:y val="-5.130158586532243E-3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A1-4C86-90D2-BF6E9952D807}"/>
                </c:ext>
              </c:extLst>
            </c:dLbl>
            <c:dLbl>
              <c:idx val="2"/>
              <c:layout>
                <c:manualLayout>
                  <c:x val="8.7912062340563708E-3"/>
                  <c:y val="-1.8560749109254621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A1-4C86-90D2-BF6E9952D807}"/>
                </c:ext>
              </c:extLst>
            </c:dLbl>
            <c:dLbl>
              <c:idx val="3"/>
              <c:layout>
                <c:manualLayout>
                  <c:x val="1.327488663104404E-2"/>
                  <c:y val="-4.9465704057139417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A1-4C86-90D2-BF6E9952D807}"/>
                </c:ext>
              </c:extLst>
            </c:dLbl>
            <c:dLbl>
              <c:idx val="4"/>
              <c:layout>
                <c:manualLayout>
                  <c:x val="1.4715188676775581E-2"/>
                  <c:y val="-4.6657073854379782E-2"/>
                </c:manualLayout>
              </c:layout>
              <c:spPr>
                <a:noFill/>
                <a:ln w="26738">
                  <a:noFill/>
                </a:ln>
              </c:spPr>
              <c:txPr>
                <a:bodyPr rot="0"/>
                <a:lstStyle/>
                <a:p>
                  <a:pPr>
                    <a:defRPr sz="16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A1-4C86-90D2-BF6E9952D807}"/>
                </c:ext>
              </c:extLst>
            </c:dLbl>
            <c:spPr>
              <a:noFill/>
              <a:ln w="26738">
                <a:noFill/>
              </a:ln>
            </c:spPr>
            <c:txPr>
              <a:bodyPr rot="0" wrap="square" lIns="38100" tIns="19050" rIns="38100" bIns="19050" anchor="ctr">
                <a:spAutoFit/>
              </a:bodyPr>
              <a:lstStyle/>
              <a:p>
                <a:pPr>
                  <a:defRPr sz="16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113569.60000000002</c:v>
                </c:pt>
                <c:pt idx="1">
                  <c:v>183097.7</c:v>
                </c:pt>
                <c:pt idx="2">
                  <c:v>108766</c:v>
                </c:pt>
                <c:pt idx="3">
                  <c:v>3939</c:v>
                </c:pt>
                <c:pt idx="4">
                  <c:v>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31A1-4C86-90D2-BF6E9952D807}"/>
            </c:ext>
          </c:extLst>
        </c:ser>
        <c:shape val="box"/>
        <c:axId val="100736384"/>
        <c:axId val="100758656"/>
        <c:axId val="0"/>
      </c:bar3DChart>
      <c:catAx>
        <c:axId val="100736384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758656"/>
        <c:crosses val="autoZero"/>
        <c:auto val="1"/>
        <c:lblAlgn val="ctr"/>
        <c:lblOffset val="100"/>
      </c:catAx>
      <c:valAx>
        <c:axId val="100758656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90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0736384"/>
        <c:crosses val="autoZero"/>
        <c:crossBetween val="between"/>
      </c:valAx>
      <c:spPr>
        <a:noFill/>
        <a:ln w="25371">
          <a:noFill/>
        </a:ln>
      </c:spPr>
    </c:plotArea>
    <c:legend>
      <c:legendPos val="b"/>
      <c:layout>
        <c:manualLayout>
          <c:xMode val="edge"/>
          <c:yMode val="edge"/>
          <c:x val="1.8765096223437278E-4"/>
          <c:y val="0.9189529021156827"/>
          <c:w val="0.99835195019227241"/>
          <c:h val="7.8622356673721028E-2"/>
        </c:manualLayout>
      </c:layout>
      <c:txPr>
        <a:bodyPr/>
        <a:lstStyle/>
        <a:p>
          <a:pPr>
            <a:defRPr sz="1738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0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476831492981581"/>
          <c:y val="0"/>
          <c:w val="0.72825178481944519"/>
          <c:h val="0.89532768122918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7933771210261498"/>
                  <c:y val="0.10557803559720201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4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EE-4C23-819D-D94E14162DD1}"/>
                </c:ext>
              </c:extLst>
            </c:dLbl>
            <c:dLbl>
              <c:idx val="1"/>
              <c:layout>
                <c:manualLayout>
                  <c:x val="0.25783694184292588"/>
                  <c:y val="-0.25969314851165398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4400" b="1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dLblPos val="bestFit"/>
              <c:showPercent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EE-4C23-819D-D94E14162DD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44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dLblPos val="ctr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Собственные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36847.300000000003</c:v>
                </c:pt>
                <c:pt idx="1">
                  <c:v>108766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6EE-4C23-819D-D94E14162DD1}"/>
            </c:ext>
          </c:extLst>
        </c:ser>
      </c:pie3DChart>
      <c:spPr>
        <a:noFill/>
        <a:ln w="25380">
          <a:noFill/>
        </a:ln>
      </c:spPr>
    </c:plotArea>
    <c:legend>
      <c:legendPos val="r"/>
      <c:layout>
        <c:manualLayout>
          <c:xMode val="edge"/>
          <c:yMode val="edge"/>
          <c:x val="0.42815167745826027"/>
          <c:y val="0.81532694650383764"/>
          <c:w val="0.56456006590879482"/>
          <c:h val="0.16349242881841741"/>
        </c:manualLayout>
      </c:layout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5.9284116331096412E-2"/>
          <c:y val="2.8384279475982536E-2"/>
          <c:w val="0.88702460850111864"/>
          <c:h val="0.8013677016126575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pPr>
              <a:noFill/>
              <a:ln w="24661">
                <a:noFill/>
              </a:ln>
            </c:spPr>
            <c:txPr>
              <a:bodyPr rot="-2700000" vert="horz" wrap="square" lIns="38100" tIns="19050" rIns="38100" bIns="19050" anchor="ctr">
                <a:spAutoFit/>
              </a:bodyPr>
              <a:lstStyle/>
              <a:p>
                <a:pPr algn="ctr"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17529.3</c:v>
                </c:pt>
                <c:pt idx="1">
                  <c:v>17979</c:v>
                </c:pt>
                <c:pt idx="2">
                  <c:v>18949.8</c:v>
                </c:pt>
                <c:pt idx="3">
                  <c:v>19661.3</c:v>
                </c:pt>
                <c:pt idx="4">
                  <c:v>20432.400000000001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86-452B-A7F1-8723562875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Акцизы</c:v>
                </c:pt>
              </c:strCache>
            </c:strRef>
          </c:tx>
          <c:dLbls>
            <c:dLbl>
              <c:idx val="0"/>
              <c:layout>
                <c:manualLayout>
                  <c:x val="1.894183132449629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86-452B-A7F1-8723562875BC}"/>
                </c:ext>
              </c:extLst>
            </c:dLbl>
            <c:dLbl>
              <c:idx val="1"/>
              <c:layout>
                <c:manualLayout>
                  <c:x val="3.2296325935659274E-4"/>
                  <c:y val="2.643495920475921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86-452B-A7F1-8723562875BC}"/>
                </c:ext>
              </c:extLst>
            </c:dLbl>
            <c:dLbl>
              <c:idx val="2"/>
              <c:layout>
                <c:manualLayout>
                  <c:x val="1.882447089758118E-3"/>
                  <c:y val="-8.2955301120130511E-17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86-452B-A7F1-8723562875BC}"/>
                </c:ext>
              </c:extLst>
            </c:dLbl>
            <c:dLbl>
              <c:idx val="3"/>
              <c:layout>
                <c:manualLayout>
                  <c:x val="1.7748688854909477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86-452B-A7F1-8723562875BC}"/>
                </c:ext>
              </c:extLst>
            </c:dLbl>
            <c:dLbl>
              <c:idx val="4"/>
              <c:layout>
                <c:manualLayout>
                  <c:x val="3.1191086913595284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4908.4000000000005</c:v>
                </c:pt>
                <c:pt idx="1">
                  <c:v>4678</c:v>
                </c:pt>
                <c:pt idx="2">
                  <c:v>5009</c:v>
                </c:pt>
                <c:pt idx="3">
                  <c:v>5233.7</c:v>
                </c:pt>
                <c:pt idx="4">
                  <c:v>5330.5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886-452B-A7F1-8723562875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 на имущество</c:v>
                </c:pt>
              </c:strCache>
            </c:strRef>
          </c:tx>
          <c:dLbls>
            <c:dLbl>
              <c:idx val="0"/>
              <c:layout>
                <c:manualLayout>
                  <c:x val="5.4215917238336249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86-452B-A7F1-8723562875BC}"/>
                </c:ext>
              </c:extLst>
            </c:dLbl>
            <c:dLbl>
              <c:idx val="1"/>
              <c:layout>
                <c:manualLayout>
                  <c:x val="0"/>
                  <c:y val="-2.262443438914027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29-42D8-86D6-0256C8B7ACBF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19952E-4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86-452B-A7F1-8723562875BC}"/>
                </c:ext>
              </c:extLst>
            </c:dLbl>
            <c:dLbl>
              <c:idx val="3"/>
              <c:layout>
                <c:manualLayout>
                  <c:x val="-9.9394700054230443E-17"/>
                  <c:y val="-2.2796555817366942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2406.4</c:v>
                </c:pt>
                <c:pt idx="1">
                  <c:v>1315</c:v>
                </c:pt>
                <c:pt idx="2">
                  <c:v>2179</c:v>
                </c:pt>
                <c:pt idx="3">
                  <c:v>2212</c:v>
                </c:pt>
                <c:pt idx="4">
                  <c:v>2249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886-452B-A7F1-8723562875B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dLbls>
            <c:dLbl>
              <c:idx val="0"/>
              <c:layout>
                <c:manualLayout>
                  <c:x val="8.1323875857502708E-3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86-452B-A7F1-8723562875BC}"/>
                </c:ext>
              </c:extLst>
            </c:dLbl>
            <c:dLbl>
              <c:idx val="2"/>
              <c:layout>
                <c:manualLayout>
                  <c:x val="3.0453061589380843E-3"/>
                  <c:y val="-2.6434278140226217E-3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9074.2999999999884</c:v>
                </c:pt>
                <c:pt idx="1">
                  <c:v>6097</c:v>
                </c:pt>
                <c:pt idx="2">
                  <c:v>8576</c:v>
                </c:pt>
                <c:pt idx="3">
                  <c:v>8748</c:v>
                </c:pt>
                <c:pt idx="4">
                  <c:v>8923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2886-452B-A7F1-8723562875B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Единый с/х налог</c:v>
                </c:pt>
              </c:strCache>
            </c:strRef>
          </c:tx>
          <c:dLbls>
            <c:dLbl>
              <c:idx val="0"/>
              <c:layout>
                <c:manualLayout>
                  <c:x val="8.1267092615647726E-3"/>
                  <c:y val="-1.7087213198356269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86-452B-A7F1-8723562875BC}"/>
                </c:ext>
              </c:extLst>
            </c:dLbl>
            <c:dLbl>
              <c:idx val="1"/>
              <c:layout>
                <c:manualLayout>
                  <c:x val="6.5671035183888149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86-452B-A7F1-8723562875BC}"/>
                </c:ext>
              </c:extLst>
            </c:dLbl>
            <c:dLbl>
              <c:idx val="2"/>
              <c:layout>
                <c:manualLayout>
                  <c:x val="9.9056256432475068E-3"/>
                  <c:y val="-1.955525824391978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86-452B-A7F1-8723562875BC}"/>
                </c:ext>
              </c:extLst>
            </c:dLbl>
            <c:dLbl>
              <c:idx val="3"/>
              <c:layout>
                <c:manualLayout>
                  <c:x val="9.6863150047406948E-3"/>
                  <c:y val="-2.20234976390416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86-452B-A7F1-8723562875BC}"/>
                </c:ext>
              </c:extLst>
            </c:dLbl>
            <c:dLbl>
              <c:idx val="4"/>
              <c:layout>
                <c:manualLayout>
                  <c:x val="1.2805412326262543E-2"/>
                  <c:y val="-1.9379954941998307E-2"/>
                </c:manualLayout>
              </c:layout>
              <c:spPr/>
              <c:txPr>
                <a:bodyPr/>
                <a:lstStyle/>
                <a:p>
                  <a:pPr>
                    <a:defRPr sz="1499" b="0" i="0" u="none" strike="noStrike" baseline="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86-452B-A7F1-8723562875BC}"/>
                </c:ext>
              </c:extLst>
            </c:dLbl>
            <c:spPr>
              <a:noFill/>
              <a:ln w="246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99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8.1</c:v>
                </c:pt>
                <c:pt idx="1">
                  <c:v>8</c:v>
                </c:pt>
                <c:pt idx="2">
                  <c:v>8</c:v>
                </c:pt>
                <c:pt idx="3">
                  <c:v>9</c:v>
                </c:pt>
                <c:pt idx="4">
                  <c:v>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2886-452B-A7F1-8723562875BC}"/>
            </c:ext>
          </c:extLst>
        </c:ser>
        <c:shape val="box"/>
        <c:axId val="101044608"/>
        <c:axId val="101182080"/>
        <c:axId val="0"/>
      </c:bar3DChart>
      <c:catAx>
        <c:axId val="101044608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499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182080"/>
        <c:crosses val="autoZero"/>
        <c:auto val="1"/>
        <c:lblAlgn val="ctr"/>
        <c:lblOffset val="100"/>
      </c:catAx>
      <c:valAx>
        <c:axId val="101182080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1109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01044608"/>
        <c:crosses val="autoZero"/>
        <c:crossBetween val="between"/>
      </c:valAx>
      <c:spPr>
        <a:noFill/>
        <a:ln w="25380">
          <a:noFill/>
        </a:ln>
      </c:spPr>
    </c:plotArea>
    <c:legend>
      <c:legendPos val="b"/>
      <c:layout>
        <c:manualLayout>
          <c:xMode val="edge"/>
          <c:yMode val="edge"/>
          <c:x val="3.2986381239550146E-2"/>
          <c:y val="0.91709783731784844"/>
          <c:w val="0.89352228686321522"/>
          <c:h val="5.6360769275098102E-2"/>
        </c:manualLayout>
      </c:layout>
      <c:txPr>
        <a:bodyPr/>
        <a:lstStyle/>
        <a:p>
          <a:pPr>
            <a:defRPr sz="1373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09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floor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923322683706082E-2"/>
          <c:y val="2.7881040892193596E-2"/>
          <c:w val="0.92545260915867944"/>
          <c:h val="0.895375884161019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сдачи в аренду земельных участков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dLbls>
            <c:spPr>
              <a:noFill/>
              <a:ln w="23006">
                <a:noFill/>
              </a:ln>
              <a:effectLst/>
            </c:spPr>
            <c:txPr>
              <a:bodyPr rot="-27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2160.5</c:v>
                </c:pt>
                <c:pt idx="1">
                  <c:v>1309.7</c:v>
                </c:pt>
                <c:pt idx="2">
                  <c:v>1425</c:v>
                </c:pt>
                <c:pt idx="3">
                  <c:v>1425</c:v>
                </c:pt>
                <c:pt idx="4">
                  <c:v>1352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1D-4E1D-9FE6-D461B75472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сдачи в аренду муниципального имущества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8941652650834315E-3"/>
                  <c:y val="-2.657091652087602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D1D-4E1D-9FE6-D461B7547271}"/>
                </c:ext>
              </c:extLst>
            </c:dLbl>
            <c:dLbl>
              <c:idx val="1"/>
              <c:layout>
                <c:manualLayout>
                  <c:x val="4.6786315494990174E-3"/>
                  <c:y val="-2.670690940070669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1D-4E1D-9FE6-D461B7547271}"/>
                </c:ext>
              </c:extLst>
            </c:dLbl>
            <c:dLbl>
              <c:idx val="2"/>
              <c:layout>
                <c:manualLayout>
                  <c:x val="1.519790528480160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1D-4E1D-9FE6-D461B7547271}"/>
                </c:ext>
              </c:extLst>
            </c:dLbl>
            <c:dLbl>
              <c:idx val="3"/>
              <c:layout>
                <c:manualLayout>
                  <c:x val="-1.6125482783034741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1D-4E1D-9FE6-D461B7547271}"/>
                </c:ext>
              </c:extLst>
            </c:dLbl>
            <c:dLbl>
              <c:idx val="4"/>
              <c:layout>
                <c:manualLayout>
                  <c:x val="-2.6502214235230956E-5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281.39999999999969</c:v>
                </c:pt>
                <c:pt idx="1">
                  <c:v>218</c:v>
                </c:pt>
                <c:pt idx="2">
                  <c:v>218</c:v>
                </c:pt>
                <c:pt idx="3">
                  <c:v>218</c:v>
                </c:pt>
                <c:pt idx="4">
                  <c:v>218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D1D-4E1D-9FE6-D461B754727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продажи земельных участков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031755720917918E-4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1D-4E1D-9FE6-D461B7547271}"/>
                </c:ext>
              </c:extLst>
            </c:dLbl>
            <c:dLbl>
              <c:idx val="1"/>
              <c:layout>
                <c:manualLayout>
                  <c:x val="0"/>
                  <c:y val="2.3923444976076554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1D-4E1D-9FE6-D461B7547271}"/>
                </c:ext>
              </c:extLst>
            </c:dLbl>
            <c:dLbl>
              <c:idx val="2"/>
              <c:layout>
                <c:manualLayout>
                  <c:x val="3.1189858918047601E-3"/>
                  <c:y val="3.638355762921999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1D-4E1D-9FE6-D461B7547271}"/>
                </c:ext>
              </c:extLst>
            </c:dLbl>
            <c:dLbl>
              <c:idx val="3"/>
              <c:layout>
                <c:manualLayout>
                  <c:x val="-9.9394700054230727E-17"/>
                  <c:y val="-2.279655581736694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49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49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397.3</c:v>
                </c:pt>
                <c:pt idx="1">
                  <c:v>1132.5</c:v>
                </c:pt>
                <c:pt idx="2">
                  <c:v>482.5</c:v>
                </c:pt>
                <c:pt idx="3">
                  <c:v>457.5</c:v>
                </c:pt>
                <c:pt idx="4">
                  <c:v>432.5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3D1D-4E1D-9FE6-D461B7547271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неналоговые доходы (включая штрафы)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7.4417738787454113E-4"/>
                  <c:y val="3.1848313150390897E-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D1D-4E1D-9FE6-D461B7547271}"/>
                </c:ext>
              </c:extLst>
            </c:dLbl>
            <c:dLbl>
              <c:idx val="1"/>
              <c:layout>
                <c:manualLayout>
                  <c:x val="1.5780998509751861E-3"/>
                  <c:y val="-2.3907465196922085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D1D-4E1D-9FE6-D461B7547271}"/>
                </c:ext>
              </c:extLst>
            </c:dLbl>
            <c:dLbl>
              <c:idx val="2"/>
              <c:layout>
                <c:manualLayout>
                  <c:x val="3.045306158938086E-3"/>
                  <c:y val="-2.643427814022624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37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D1D-4E1D-9FE6-D461B7547271}"/>
                </c:ext>
              </c:extLst>
            </c:dLbl>
            <c:spPr>
              <a:noFill/>
              <a:ln w="24883"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7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95.9</c:v>
                </c:pt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3D1D-4E1D-9FE6-D461B7547271}"/>
            </c:ext>
          </c:extLst>
        </c:ser>
        <c:shape val="box"/>
        <c:axId val="127335424"/>
        <c:axId val="127335808"/>
        <c:axId val="0"/>
      </c:bar3DChart>
      <c:catAx>
        <c:axId val="127335424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7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335808"/>
        <c:crosses val="autoZero"/>
        <c:auto val="1"/>
        <c:lblAlgn val="ctr"/>
        <c:lblOffset val="100"/>
      </c:catAx>
      <c:valAx>
        <c:axId val="12733580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4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335424"/>
        <c:crosses val="autoZero"/>
        <c:crossBetween val="between"/>
      </c:valAx>
      <c:spPr>
        <a:noFill/>
        <a:ln w="25380">
          <a:noFill/>
        </a:ln>
        <a:effectLst/>
      </c:spPr>
    </c:plotArea>
    <c:legend>
      <c:legendPos val="t"/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37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0839840716253301"/>
          <c:y val="1.1757952820057031E-2"/>
          <c:w val="0.57710735363842403"/>
          <c:h val="0.27352350417275789"/>
        </c:manualLayout>
      </c:layout>
      <c:spPr>
        <a:gradFill>
          <a:gsLst>
            <a:gs pos="0">
              <a:srgbClr val="A6BDE7"/>
            </a:gs>
            <a:gs pos="100000">
              <a:srgbClr val="B7C9EA"/>
            </a:gs>
          </a:gsLst>
          <a:lin ang="5400000" scaled="0"/>
        </a:gra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1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014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8776645041705423E-2"/>
          <c:y val="2.3608768971332208E-2"/>
          <c:w val="0.88821352631992256"/>
          <c:h val="0.88943203096300039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</c:v>
                </c:pt>
              </c:strCache>
            </c:strRef>
          </c:tx>
          <c:spPr>
            <a:gradFill>
              <a:gsLst>
                <a:gs pos="0">
                  <a:schemeClr val="accent3"/>
                </a:gs>
                <a:gs pos="50000">
                  <a:srgbClr val="9CB86E"/>
                </a:gs>
                <a:gs pos="100000">
                  <a:schemeClr val="accent3">
                    <a:lumMod val="50000"/>
                  </a:schemeClr>
                </a:gs>
              </a:gsLst>
              <a:lin ang="5400000" scaled="0"/>
            </a:gradFill>
          </c:spPr>
          <c:dLbls>
            <c:dLbl>
              <c:idx val="0"/>
              <c:layout>
                <c:manualLayout>
                  <c:x val="5.5871479308529388E-3"/>
                  <c:y val="0.29730812990590838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90-42A7-B2E5-0F88FF4262F8}"/>
                </c:ext>
              </c:extLst>
            </c:dLbl>
            <c:dLbl>
              <c:idx val="1"/>
              <c:layout>
                <c:manualLayout>
                  <c:x val="7.3897652339079533E-3"/>
                  <c:y val="0.3834636930056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90-42A7-B2E5-0F88FF4262F8}"/>
                </c:ext>
              </c:extLst>
            </c:dLbl>
            <c:dLbl>
              <c:idx val="2"/>
              <c:layout>
                <c:manualLayout>
                  <c:x val="7.3899979347797689E-3"/>
                  <c:y val="0.33746162189321555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90-42A7-B2E5-0F88FF4262F8}"/>
                </c:ext>
              </c:extLst>
            </c:dLbl>
            <c:dLbl>
              <c:idx val="3"/>
              <c:layout>
                <c:manualLayout>
                  <c:x val="5.9114165956444271E-3"/>
                  <c:y val="-3.2824511594866275E-2"/>
                </c:manualLayout>
              </c:layout>
              <c:numFmt formatCode="General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90-42A7-B2E5-0F88FF4262F8}"/>
                </c:ext>
              </c:extLst>
            </c:dLbl>
            <c:dLbl>
              <c:idx val="4"/>
              <c:layout>
                <c:manualLayout>
                  <c:x val="8.6479788474906442E-3"/>
                  <c:y val="-3.0062347061281691E-2"/>
                </c:manualLayout>
              </c:layout>
              <c:numFmt formatCode="General" sourceLinked="0"/>
              <c:spPr/>
              <c:txPr>
                <a:bodyPr rot="-5400000" vert="horz"/>
                <a:lstStyle/>
                <a:p>
                  <a:pPr>
                    <a:defRPr sz="2038" b="1" baseline="0"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90-42A7-B2E5-0F88FF4262F8}"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2038" b="1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113408.3</c:v>
                </c:pt>
                <c:pt idx="1">
                  <c:v>182356.7</c:v>
                </c:pt>
                <c:pt idx="2">
                  <c:v>108766</c:v>
                </c:pt>
                <c:pt idx="3">
                  <c:v>3939</c:v>
                </c:pt>
                <c:pt idx="4">
                  <c:v>3939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790-42A7-B2E5-0F88FF4262F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5.9104857921574014E-3"/>
                  <c:y val="-2.12388433359365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95-48A6-9080-741477ACD10A}"/>
                </c:ext>
              </c:extLst>
            </c:dLbl>
            <c:dLbl>
              <c:idx val="1"/>
              <c:layout>
                <c:manualLayout>
                  <c:x val="1.3298854820834873E-2"/>
                  <c:y val="-2.12388433359366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95-48A6-9080-741477ACD1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2019 отчет</c:v>
                </c:pt>
                <c:pt idx="1">
                  <c:v>2020 оценка</c:v>
                </c:pt>
                <c:pt idx="2">
                  <c:v>2021 проект</c:v>
                </c:pt>
                <c:pt idx="3">
                  <c:v>2022 проект</c:v>
                </c:pt>
                <c:pt idx="4">
                  <c:v>2023 проект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161.30000000000001</c:v>
                </c:pt>
                <c:pt idx="1">
                  <c:v>741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695-48A6-9080-741477ACD10A}"/>
            </c:ext>
          </c:extLst>
        </c:ser>
        <c:shape val="cylinder"/>
        <c:axId val="131038592"/>
        <c:axId val="131200128"/>
        <c:axId val="0"/>
      </c:bar3DChart>
      <c:catAx>
        <c:axId val="131038592"/>
        <c:scaling>
          <c:orientation val="minMax"/>
        </c:scaling>
        <c:axPos val="b"/>
        <c:numFmt formatCode="General" sourceLinked="1"/>
        <c:tickLblPos val="nextTo"/>
        <c:crossAx val="131200128"/>
        <c:crosses val="autoZero"/>
        <c:auto val="1"/>
        <c:lblAlgn val="ctr"/>
        <c:lblOffset val="100"/>
      </c:catAx>
      <c:valAx>
        <c:axId val="131200128"/>
        <c:scaling>
          <c:orientation val="minMax"/>
        </c:scaling>
        <c:axPos val="l"/>
        <c:majorGridlines/>
        <c:numFmt formatCode="General" sourceLinked="1"/>
        <c:tickLblPos val="nextTo"/>
        <c:crossAx val="131038592"/>
        <c:crosses val="autoZero"/>
        <c:crossBetween val="between"/>
      </c:valAx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3077719182405458"/>
          <c:y val="6.2662949590357897E-2"/>
          <c:w val="0.46626750710464876"/>
          <c:h val="0.15963285602609917"/>
        </c:manualLayout>
      </c:layout>
      <c:spPr>
        <a:solidFill>
          <a:srgbClr val="B7C9EA"/>
        </a:solidFill>
      </c:spPr>
    </c:legend>
    <c:plotVisOnly val="1"/>
    <c:dispBlanksAs val="gap"/>
  </c:chart>
  <c:spPr>
    <a:noFill/>
    <a:ln>
      <a:noFill/>
    </a:ln>
  </c:spPr>
  <c:txPr>
    <a:bodyPr/>
    <a:lstStyle/>
    <a:p>
      <a:pPr>
        <a:defRPr sz="1834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3317378317853394E-2"/>
          <c:y val="3.1595184680127272E-2"/>
          <c:w val="0.89048239895696235"/>
          <c:h val="0.76394849785408991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1462">
              <a:solidFill>
                <a:srgbClr val="FFFF00"/>
              </a:solidFill>
            </a:ln>
          </c:spPr>
          <c:marker>
            <c:symbol val="circle"/>
            <c:size val="7"/>
            <c:spPr>
              <a:solidFill>
                <a:schemeClr val="accent6">
                  <a:lumMod val="75000"/>
                </a:schemeClr>
              </a:solidFill>
            </c:spPr>
          </c:marker>
          <c:dLbls>
            <c:dLbl>
              <c:idx val="0"/>
              <c:layout>
                <c:manualLayout>
                  <c:x val="-3.6980658063082594E-2"/>
                  <c:y val="-4.832035405502898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58-4C7F-8302-5567B6F90805}"/>
                </c:ext>
              </c:extLst>
            </c:dLbl>
            <c:dLbl>
              <c:idx val="1"/>
              <c:layout>
                <c:manualLayout>
                  <c:x val="-3.4600387389207052E-2"/>
                  <c:y val="4.425162387472473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758-4C7F-8302-5567B6F90805}"/>
                </c:ext>
              </c:extLst>
            </c:dLbl>
            <c:dLbl>
              <c:idx val="2"/>
              <c:layout>
                <c:manualLayout>
                  <c:x val="-4.3526116309713224E-2"/>
                  <c:y val="-5.0207855804498214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758-4C7F-8302-5567B6F90805}"/>
                </c:ext>
              </c:extLst>
            </c:dLbl>
            <c:dLbl>
              <c:idx val="3"/>
              <c:layout>
                <c:manualLayout>
                  <c:x val="-2.7858041830653692E-2"/>
                  <c:y val="-4.3488339727853507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758-4C7F-8302-5567B6F90805}"/>
                </c:ext>
              </c:extLst>
            </c:dLbl>
            <c:dLbl>
              <c:idx val="4"/>
              <c:layout>
                <c:manualLayout>
                  <c:x val="8.633202342134274E-4"/>
                  <c:y val="5.1255726117148291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58-4C7F-8302-5567B6F90805}"/>
                </c:ext>
              </c:extLst>
            </c:dLbl>
            <c:dLbl>
              <c:idx val="5"/>
              <c:layout>
                <c:manualLayout>
                  <c:x val="-3.4600263551471E-2"/>
                  <c:y val="4.1648587176211505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r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58-4C7F-8302-5567B6F908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2017 
отчет</c:v>
                </c:pt>
                <c:pt idx="1">
                  <c:v>2018
отчет</c:v>
                </c:pt>
                <c:pt idx="2">
                  <c:v>2019
отчет</c:v>
                </c:pt>
                <c:pt idx="3">
                  <c:v>2020
оценка</c:v>
                </c:pt>
                <c:pt idx="4">
                  <c:v>2021
проект</c:v>
                </c:pt>
                <c:pt idx="5">
                  <c:v>2022
проект</c:v>
                </c:pt>
                <c:pt idx="6">
                  <c:v>2023
проект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48.7</c:v>
                </c:pt>
                <c:pt idx="1">
                  <c:v>73</c:v>
                </c:pt>
                <c:pt idx="2">
                  <c:v>80</c:v>
                </c:pt>
                <c:pt idx="3">
                  <c:v>292.39999999999969</c:v>
                </c:pt>
                <c:pt idx="4">
                  <c:v>157</c:v>
                </c:pt>
                <c:pt idx="5">
                  <c:v>41.9</c:v>
                </c:pt>
                <c:pt idx="6">
                  <c:v>42.9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758-4C7F-8302-5567B6F90805}"/>
            </c:ext>
          </c:extLst>
        </c:ser>
        <c:marker val="1"/>
        <c:axId val="127890176"/>
        <c:axId val="127891712"/>
      </c:lineChart>
      <c:catAx>
        <c:axId val="127890176"/>
        <c:scaling>
          <c:orientation val="minMax"/>
        </c:scaling>
        <c:axPos val="b"/>
        <c:numFmt formatCode="General" sourceLinked="1"/>
        <c:tickLblPos val="nextTo"/>
        <c:crossAx val="127891712"/>
        <c:crosses val="autoZero"/>
        <c:auto val="1"/>
        <c:lblAlgn val="ctr"/>
        <c:lblOffset val="100"/>
      </c:catAx>
      <c:valAx>
        <c:axId val="127891712"/>
        <c:scaling>
          <c:orientation val="minMax"/>
        </c:scaling>
        <c:axPos val="l"/>
        <c:majorGridlines/>
        <c:numFmt formatCode="General" sourceLinked="1"/>
        <c:tickLblPos val="nextTo"/>
        <c:crossAx val="127890176"/>
        <c:crosses val="autoZero"/>
        <c:crossBetween val="between"/>
      </c:valAx>
      <c:spPr>
        <a:noFill/>
        <a:ln w="2539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2083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202904574105295E-3"/>
          <c:y val="5.0713662521766074E-2"/>
          <c:w val="0.98208700019782458"/>
          <c:h val="0.94696438379005621"/>
        </c:manualLayout>
      </c:layout>
      <c:ofPieChart>
        <c:ofPieType val="pie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dLbl>
              <c:idx val="0"/>
              <c:layout>
                <c:manualLayout>
                  <c:x val="-0.17351570255883478"/>
                  <c:y val="-0.14711935134486845"/>
                </c:manualLayout>
              </c:layout>
              <c:numFmt formatCode="0.0%" sourceLinked="0"/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6.2037199202167721E-2"/>
                  <c:y val="0.17675333099797208"/>
                </c:manualLayout>
              </c:layout>
              <c:tx>
                <c:rich>
                  <a:bodyPr lIns="38100" tIns="19050" rIns="38100" bIns="19050" anchor="ctr" anchorCtr="1">
                    <a:noAutofit/>
                  </a:bodyPr>
                  <a:lstStyle/>
                  <a:p>
                    <a:pPr>
                      <a:defRPr sz="1500" b="1"/>
                    </a:pPr>
                    <a:r>
                      <a:rPr lang="ru-RU" sz="4000" dirty="0"/>
                      <a:t>ЖКХ
80,1%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1.0564138004197435E-16"/>
                  <c:y val="-4.7785937068807724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sp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-7.6942901270978031E-3"/>
                  <c:y val="0.18621704206616699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1.8727495176889725E-2"/>
                  <c:y val="1.4606960144351918E-2"/>
                </c:manualLayout>
              </c:layout>
              <c:tx>
                <c:rich>
                  <a:bodyPr lIns="38100" tIns="19050" rIns="38100" bIns="19050" anchor="ctr" anchorCtr="1">
                    <a:spAutoFit/>
                  </a:bodyPr>
                  <a:lstStyle/>
                  <a:p>
                    <a:pPr>
                      <a:defRPr sz="1500" b="1"/>
                    </a:pPr>
                    <a:r>
                      <a:rPr lang="ru-RU" sz="1300" dirty="0"/>
                      <a:t>Общегосударственные</a:t>
                    </a:r>
                    <a:br>
                      <a:rPr lang="ru-RU" sz="1300" dirty="0"/>
                    </a:br>
                    <a:r>
                      <a:rPr lang="ru-RU" sz="1300" dirty="0"/>
                      <a:t>вопросы
2,1%</a:t>
                    </a:r>
                  </a:p>
                </c:rich>
              </c:tx>
              <c:numFmt formatCode="0.0%" sourceLinked="0"/>
              <c:spPr>
                <a:noFill/>
                <a:ln w="12700">
                  <a:noFill/>
                </a:ln>
              </c:spPr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-6.2262360864838599E-2"/>
                  <c:y val="-1.879451092006516E-2"/>
                </c:manualLayout>
              </c:layout>
              <c:numFmt formatCode="0.0%" sourceLinked="0"/>
              <c:spPr>
                <a:noFill/>
                <a:ln w="12700">
                  <a:noFill/>
                </a:ln>
              </c:spPr>
              <c:txPr>
                <a:bodyPr lIns="38100" tIns="19050" rIns="38100" bIns="19050" anchor="ctr" anchorCtr="1">
                  <a:noAutofit/>
                </a:bodyPr>
                <a:lstStyle/>
                <a:p>
                  <a:pPr>
                    <a:defRPr sz="1500" b="1"/>
                  </a:pPr>
                  <a:endParaRPr lang="ru-RU"/>
                </a:p>
              </c:txPr>
              <c:dLblPos val="bestFit"/>
              <c:showCatName val="1"/>
              <c:showPercent val="1"/>
            </c:dLbl>
            <c:dLbl>
              <c:idx val="6"/>
              <c:delete val="1"/>
            </c:dLbl>
            <c:numFmt formatCode="0.0%" sourceLinked="0"/>
            <c:spPr>
              <a:noFill/>
              <a:ln w="12700">
                <a:noFill/>
              </a:ln>
            </c:spPr>
            <c:txPr>
              <a:bodyPr wrap="square" lIns="38100" tIns="19050" rIns="38100" bIns="19050" anchor="ctr" anchorCtr="1">
                <a:spAutoFit/>
              </a:bodyPr>
              <a:lstStyle/>
              <a:p>
                <a:pPr>
                  <a:defRPr sz="1500" b="1"/>
                </a:pPr>
                <a:endParaRPr lang="ru-RU"/>
              </a:p>
            </c:txPr>
            <c:dLblPos val="ctr"/>
            <c:showCatName val="1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Национальная экономика</c:v>
                </c:pt>
                <c:pt idx="1">
                  <c:v>ЖКХ</c:v>
                </c:pt>
                <c:pt idx="2">
                  <c:v>Культура</c:v>
                </c:pt>
                <c:pt idx="3">
                  <c:v>Физ.культура
 и спорт</c:v>
                </c:pt>
                <c:pt idx="4">
                  <c:v>Общегосударственные вопросы</c:v>
                </c:pt>
                <c:pt idx="5">
                  <c:v>Национальная безопасность
 и правоохранительная
деятельность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23977</c:v>
                </c:pt>
                <c:pt idx="1">
                  <c:v>125730.5</c:v>
                </c:pt>
                <c:pt idx="2">
                  <c:v>210</c:v>
                </c:pt>
                <c:pt idx="3">
                  <c:v>165</c:v>
                </c:pt>
                <c:pt idx="4">
                  <c:v>3270.8</c:v>
                </c:pt>
                <c:pt idx="5">
                  <c:v>3660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B01-490C-AE80-2F6F23B42593}"/>
            </c:ext>
          </c:extLst>
        </c:ser>
        <c:gapWidth val="100"/>
        <c:splitType val="percent"/>
        <c:splitPos val="4"/>
        <c:secondPieSize val="58"/>
        <c:serLines/>
      </c:ofPieChart>
      <c:spPr>
        <a:noFill/>
        <a:ln w="25411">
          <a:noFill/>
        </a:ln>
      </c:spPr>
    </c:plotArea>
    <c:plotVisOnly val="1"/>
    <c:dispBlanksAs val="zero"/>
  </c:chart>
  <c:spPr>
    <a:noFill/>
    <a:ln>
      <a:noFill/>
    </a:ln>
  </c:sp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1.5538634891503833E-2"/>
          <c:y val="2.8302983018210201E-2"/>
          <c:w val="0.68139292975637666"/>
          <c:h val="0.8628861572683056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деятельности финансовых и контрольных органов</c:v>
                </c:pt>
              </c:strCache>
            </c:strRef>
          </c:tx>
          <c:dLbls>
            <c:dLbl>
              <c:idx val="0"/>
              <c:layout>
                <c:manualLayout>
                  <c:x val="1.4281730181006881E-3"/>
                  <c:y val="-9.5826340932878198E-3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990-4BE6-840F-8411C73F6AAA}"/>
                </c:ext>
              </c:extLst>
            </c:dLbl>
            <c:dLbl>
              <c:idx val="1"/>
              <c:layout>
                <c:manualLayout>
                  <c:x val="2.8562335816330006E-3"/>
                  <c:y val="-9.5827215230943705E-3"/>
                </c:manualLayout>
              </c:layout>
              <c:spPr/>
              <c:txPr>
                <a:bodyPr rot="-540000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0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00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288.39999999999969</c:v>
                </c:pt>
                <c:pt idx="1">
                  <c:v>280.8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990-4BE6-840F-8411C73F6A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Резервные фонды</c:v>
                </c:pt>
              </c:strCache>
            </c:strRef>
          </c:tx>
          <c:dLbls>
            <c:dLbl>
              <c:idx val="0"/>
              <c:layout>
                <c:manualLayout>
                  <c:x val="1.1425384144805548E-2"/>
                  <c:y val="-4.7913607615472009E-3"/>
                </c:manualLayout>
              </c:layout>
              <c:spPr/>
              <c:txPr>
                <a:bodyPr rot="0" vert="horz"/>
                <a:lstStyle/>
                <a:p>
                  <a:pPr>
                    <a:defRPr/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0-4BE6-840F-8411C73F6AAA}"/>
                </c:ext>
              </c:extLst>
            </c:dLbl>
            <c:dLbl>
              <c:idx val="1"/>
              <c:layout>
                <c:manualLayout>
                  <c:x val="4.2845190543020634E-3"/>
                  <c:y val="-1.676976266541519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990-4BE6-840F-8411C73F6AAA}"/>
                </c:ext>
              </c:extLst>
            </c:dLbl>
            <c:dLbl>
              <c:idx val="2"/>
              <c:layout>
                <c:manualLayout>
                  <c:x val="5.7126920724028243E-3"/>
                  <c:y val="-1.4374082284641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990-4BE6-840F-8411C73F6AAA}"/>
                </c:ext>
              </c:extLst>
            </c:dLbl>
            <c:dLbl>
              <c:idx val="3"/>
              <c:layout>
                <c:manualLayout>
                  <c:x val="5.7126920724027731E-3"/>
                  <c:y val="-1.4374082284641538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150</c:v>
                </c:pt>
                <c:pt idx="2">
                  <c:v>150</c:v>
                </c:pt>
                <c:pt idx="3">
                  <c:v>150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990-4BE6-840F-8411C73F6A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проведения выборов и референдумов</c:v>
                </c:pt>
              </c:strCache>
            </c:strRef>
          </c:tx>
          <c:dLbls>
            <c:dLbl>
              <c:idx val="0"/>
              <c:layout>
                <c:manualLayout>
                  <c:x val="-1.4281730181006881E-3"/>
                  <c:y val="-4.7913170466439402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990-4BE6-840F-8411C73F6AAA}"/>
                </c:ext>
              </c:extLst>
            </c:dLbl>
            <c:dLbl>
              <c:idx val="1"/>
              <c:layout>
                <c:manualLayout>
                  <c:x val="1.4281730181006881E-3"/>
                  <c:y val="-1.6769762665415192E-2"/>
                </c:manualLayout>
              </c:layout>
              <c:spPr/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90-4BE6-840F-8411C73F6AAA}"/>
                </c:ext>
              </c:extLst>
            </c:dLbl>
            <c:dLbl>
              <c:idx val="2"/>
              <c:layout>
                <c:manualLayout>
                  <c:x val="8.5690381086041267E-3"/>
                  <c:y val="-4.79136076154720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990-4BE6-840F-8411C73F6AAA}"/>
                </c:ext>
              </c:extLst>
            </c:dLbl>
            <c:dLbl>
              <c:idx val="3"/>
              <c:layout>
                <c:manualLayout>
                  <c:x val="7.1408650905034534E-3"/>
                  <c:y val="-4.791360761547200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vert="horz"/>
                <a:lstStyle/>
                <a:p>
                  <a:pPr algn="ctr">
                    <a:defRPr lang="ru-RU" sz="1850" b="0" i="0" u="none" strike="noStrike" kern="1200" baseline="0">
                      <a:solidFill>
                        <a:prstClr val="black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990-4BE6-840F-8411C73F6A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 algn="ctr">
                  <a:defRPr lang="ru-RU" sz="1850" b="0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617.4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990-4BE6-840F-8411C73F6A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2020 оценка</c:v>
                </c:pt>
                <c:pt idx="1">
                  <c:v>2021 проект</c:v>
                </c:pt>
                <c:pt idx="2">
                  <c:v>2022 проект</c:v>
                </c:pt>
                <c:pt idx="3">
                  <c:v>2023 проект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4336</c:v>
                </c:pt>
                <c:pt idx="1">
                  <c:v>2840</c:v>
                </c:pt>
                <c:pt idx="2">
                  <c:v>3030</c:v>
                </c:pt>
                <c:pt idx="3">
                  <c:v>3160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2990-4BE6-840F-8411C73F6AAA}"/>
            </c:ext>
          </c:extLst>
        </c:ser>
        <c:shape val="box"/>
        <c:axId val="131103744"/>
        <c:axId val="131148032"/>
        <c:axId val="0"/>
      </c:bar3DChart>
      <c:catAx>
        <c:axId val="131103744"/>
        <c:scaling>
          <c:orientation val="minMax"/>
        </c:scaling>
        <c:axPos val="b"/>
        <c:numFmt formatCode="General" sourceLinked="1"/>
        <c:tickLblPos val="nextTo"/>
        <c:crossAx val="131148032"/>
        <c:crosses val="autoZero"/>
        <c:auto val="1"/>
        <c:lblAlgn val="ctr"/>
        <c:lblOffset val="100"/>
      </c:catAx>
      <c:valAx>
        <c:axId val="131148032"/>
        <c:scaling>
          <c:orientation val="minMax"/>
        </c:scaling>
        <c:axPos val="l"/>
        <c:majorGridlines/>
        <c:numFmt formatCode="General" sourceLinked="1"/>
        <c:tickLblPos val="nextTo"/>
        <c:crossAx val="131103744"/>
        <c:crosses val="autoZero"/>
        <c:crossBetween val="between"/>
      </c:valAx>
      <c:spPr>
        <a:noFill/>
        <a:ln w="25389">
          <a:noFill/>
        </a:ln>
      </c:spPr>
    </c:plotArea>
    <c:legend>
      <c:legendPos val="r"/>
      <c:layout>
        <c:manualLayout>
          <c:xMode val="edge"/>
          <c:yMode val="edge"/>
          <c:x val="0.76760487513044995"/>
          <c:y val="6.7048491589086892E-2"/>
          <c:w val="0.22953877883335133"/>
          <c:h val="0.89465118139110933"/>
        </c:manualLayout>
      </c:layout>
      <c:overlay val="1"/>
      <c:txPr>
        <a:bodyPr/>
        <a:lstStyle/>
        <a:p>
          <a:pPr>
            <a:defRPr sz="1444" b="1" kern="1200" baseline="0"/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5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0.50712</cdr:x>
      <cdr:y>0.47036</cdr:y>
    </cdr:from>
    <cdr:to>
      <cdr:x>0.6626</cdr:x>
      <cdr:y>0.57511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470716" y="2572622"/>
          <a:ext cx="1370695" cy="57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dirty="0"/>
            <a:t>4,6%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31ECDF-5581-4DBE-B9EE-B9E60FC1D6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6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6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4A5DC08-40E3-4504-A480-341006179F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78E121-9E03-44A1-A56B-90E40F339258}" type="slidenum">
              <a:rPr lang="ru-RU" altLang="ru-RU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080C0F9-E867-478D-BFB9-ED916B26D04F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2B0998-AEF0-493A-8CC3-477FED04603E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3F0E-F855-4BAB-B14C-0B461BCD0CB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4FB82-D9E9-4899-ACF7-4438C6EC2B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772862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C606C-D997-4795-83C8-B63FA47F083C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ADE724-23E7-4055-9D22-C3B7821F7A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624689681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7729A-56C4-4AB6-9351-F1D36AC2038A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F374F4-AA35-4BA5-A96B-8188E1D2AD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9230554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DAAD-CC94-440E-A335-AA09BD21391B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D7F2E-47DA-4112-9C7A-7C0596B8B7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08880835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D0621-D331-4F6E-B75E-6B2E97D025F4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558C3-B65E-4BFD-851C-B37DFBB272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1044927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D3FD-2A36-4887-B22F-51EFD942B44E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AD0A8-87BE-45E6-B1D1-E301A799BB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27984405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862C3B8-39B5-4535-A62F-2DAC52B6E8B8}" type="datetimeFigureOut">
              <a:rPr lang="ru-RU"/>
              <a:pPr>
                <a:defRPr/>
              </a:pPr>
              <a:t>16.11.2020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B94AB4A-FACA-49A7-99F9-38C90AFA7F5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окулов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79388" y="3789363"/>
            <a:ext cx="882015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Проект бюджета городского поселения на 2021 год</a:t>
            </a:r>
            <a:b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и на плановый период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2022 и 2023 годов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2339975" y="404813"/>
            <a:ext cx="62642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tx1">
                <a:alpha val="4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Окуловское</a:t>
            </a:r>
            <a:r>
              <a:rPr lang="ru-RU" alt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   </a:t>
            </a: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городское</a:t>
            </a:r>
            <a:r>
              <a:rPr lang="ru-RU" altLang="ru-RU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altLang="ru-RU"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поселение</a:t>
            </a:r>
          </a:p>
        </p:txBody>
      </p:sp>
      <p:pic>
        <p:nvPicPr>
          <p:cNvPr id="15365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16002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6149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45417044"/>
              </p:ext>
            </p:extLst>
          </p:nvPr>
        </p:nvGraphicFramePr>
        <p:xfrm>
          <a:off x="236538" y="855663"/>
          <a:ext cx="8594725" cy="5381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 безвозмездных поступлений  в бюджет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тыс.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расход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1763713" y="1412875"/>
            <a:ext cx="5761037" cy="1295400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7616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8888" y="1341438"/>
            <a:ext cx="6851650" cy="1296987"/>
          </a:xfrm>
        </p:spPr>
        <p:txBody>
          <a:bodyPr rtlCol="0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РАСХОДЫ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7173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70733435"/>
              </p:ext>
            </p:extLst>
          </p:nvPr>
        </p:nvGraphicFramePr>
        <p:xfrm>
          <a:off x="193675" y="765175"/>
          <a:ext cx="8594725" cy="5616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поселения, млн. руб.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484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07950" y="115888"/>
            <a:ext cx="8928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 городского поселения</a:t>
            </a:r>
          </a:p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на 2021 год и на плановый период 2022 и 2023 годов,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51322567"/>
              </p:ext>
            </p:extLst>
          </p:nvPr>
        </p:nvGraphicFramePr>
        <p:xfrm>
          <a:off x="395288" y="1113012"/>
          <a:ext cx="8424862" cy="4844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604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521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211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433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Раздел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2021  год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 2022  год</a:t>
                      </a:r>
                    </a:p>
                  </a:txBody>
                  <a:tcPr marL="91439" marR="91439" marT="45722" marB="457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2023  год</a:t>
                      </a:r>
                    </a:p>
                  </a:txBody>
                  <a:tcPr marL="91439" marR="91439" marT="45722" marB="45722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01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ОБЩЕГОСУДАРСТВЕННЫЕ ВОПРОСЫ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3 270,8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3 180,0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3 310,0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371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03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НАЦИОНАЛЬНАЯ БЕЗОПАСНОСТЬ И ПРАВООХРАНИТЕЛЬНАЯ ДЕЯТЕЛЬНОСТЬ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3 660,0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2 360,0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1 360,0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8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04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НАЦИОНАЛЬНАЯ ЭКОНОМИКА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23 977,0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10 432,7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10 529,5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1757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05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ЖИЛИЩНО-КОММУНАЛЬНОЕ ХОЗЯЙСТВО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125 730,5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24 600,0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25 050,0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887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08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КУЛЬТУРА, КИНЕМАТОГРАФИЯ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210, 0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210,0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481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ФИЗИЧЕСКАЯ КУЛЬТУРА И СПОРТ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165,0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245"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УСЛОВНО УТВЕРЖДЕННЫЕ РАСХОДЫ</a:t>
                      </a:r>
                    </a:p>
                  </a:txBody>
                  <a:tcPr marL="91439" marR="91439" marT="45722" marB="45722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955,8</a:t>
                      </a:r>
                    </a:p>
                  </a:txBody>
                  <a:tcPr marL="7620" marR="71999" marT="7620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2 260,4</a:t>
                      </a:r>
                    </a:p>
                  </a:txBody>
                  <a:tcPr marL="7620" marR="71999" marT="762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1012">
                <a:tc gridSpan="2">
                  <a:txBody>
                    <a:bodyPr/>
                    <a:lstStyle/>
                    <a:p>
                      <a:pPr algn="r"/>
                      <a:r>
                        <a:rPr lang="ru-RU" sz="1800" b="1" dirty="0"/>
                        <a:t>ИТОГО</a:t>
                      </a:r>
                    </a:p>
                  </a:txBody>
                  <a:tcPr marL="91439" marR="91439" marT="45722" marB="45722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157 013,3</a:t>
                      </a: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41 903,5</a:t>
                      </a:r>
                    </a:p>
                  </a:txBody>
                  <a:tcPr marL="9017" marR="71999" marT="9017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42 884,9</a:t>
                      </a:r>
                    </a:p>
                  </a:txBody>
                  <a:tcPr marL="9017" marR="71999" marT="9017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8197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на 2021 год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xmlns="" id="{FAD6F965-3AF7-4778-BE9F-BE9969FC49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56853606"/>
              </p:ext>
            </p:extLst>
          </p:nvPr>
        </p:nvGraphicFramePr>
        <p:xfrm>
          <a:off x="78272" y="732281"/>
          <a:ext cx="8815888" cy="5685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 dirty="0" err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</a:t>
            </a:r>
            <a:r>
              <a:rPr lang="ru-RU" altLang="ru-RU" sz="2000" b="1" dirty="0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9221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107504" y="1052736"/>
          <a:ext cx="889248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67544" y="36736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«Общегосударственные вопросы», тыс.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45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120650" y="1340768"/>
          <a:ext cx="902335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51520" y="44624"/>
            <a:ext cx="864165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безопасность и правоохранительная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деятельность», тыс.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1269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107505" y="1052736"/>
          <a:ext cx="8826946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0" y="44624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«Национальная экономика», тыс.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1508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Дорожный фонд городского поселения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9563" y="4545013"/>
            <a:ext cx="3529012" cy="1422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defRPr/>
            </a:pPr>
            <a:r>
              <a:rPr lang="ru-RU" sz="1400" dirty="0">
                <a:solidFill>
                  <a:schemeClr val="bg1"/>
                </a:solidFill>
              </a:rPr>
              <a:t>Дорожный фонд – часть средств бюджета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городского поселения, подлежащая использованию в целях финансового обеспечения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0038" y="647700"/>
            <a:ext cx="3168650" cy="40957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Акцизы на нефтепродукты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0038" y="1185863"/>
            <a:ext cx="3168650" cy="9366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/>
              <a:t>Безвозмедные поступления от физических и юридических лиц на финансовое обеспечение дорожной деятельности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5275" y="2247900"/>
            <a:ext cx="3173413" cy="64928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400" dirty="0"/>
              <a:t>Плановые поступления налога на доходы физических лиц в</a:t>
            </a:r>
            <a:br>
              <a:rPr lang="ru-RU" sz="1400" dirty="0"/>
            </a:br>
            <a:r>
              <a:rPr lang="ru-RU" sz="1400" dirty="0"/>
              <a:t>размере не более 50%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95275" y="3016250"/>
            <a:ext cx="3173413" cy="13017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Неиспользованный остаток бюджетных ассигнований по состоянию на 31 декабря года, предшествующего очередному финансовому году, полученный из областного бюджета на осуществление дорожной деятельности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584825" y="642938"/>
            <a:ext cx="3309938" cy="125888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Поступления в виде субсидий из бюджетов бюджетной системы РФ</a:t>
            </a:r>
          </a:p>
          <a:p>
            <a:pPr algn="ctr" eaLnBrk="1" hangingPunct="1">
              <a:defRPr/>
            </a:pPr>
            <a:r>
              <a:rPr lang="ru-RU" sz="1200" dirty="0"/>
              <a:t> на финансовое обеспечение дорожной деятельности в отношении автомобильных дорог общего пользования местного значения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584825" y="2027238"/>
            <a:ext cx="3333750" cy="22907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200" dirty="0"/>
              <a:t>Денежные средства, поступающие в местный бюджет от уплаты неустоек (штрафов, пеней), а также от</a:t>
            </a:r>
            <a:br>
              <a:rPr lang="ru-RU" sz="1200" dirty="0"/>
            </a:br>
            <a:r>
              <a:rPr lang="ru-RU" sz="1200" dirty="0"/>
              <a:t>возмещения убытков муниципального заказчика, взысканные в установленном порядке в связи с нарушением исполнителем (подрядчиком) условий муниципального контракта или иных договоров, финансируемых за счет средств муниципального дорожного фонда, или в связи с уклонением от заключения таких контрактов и иных договоров</a:t>
            </a:r>
          </a:p>
        </p:txBody>
      </p:sp>
      <p:sp>
        <p:nvSpPr>
          <p:cNvPr id="6" name="Овал 5"/>
          <p:cNvSpPr/>
          <p:nvPr/>
        </p:nvSpPr>
        <p:spPr>
          <a:xfrm>
            <a:off x="3276600" y="1357313"/>
            <a:ext cx="2590800" cy="221456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Решение</a:t>
            </a:r>
            <a:br>
              <a:rPr lang="ru-RU" dirty="0"/>
            </a:br>
            <a:r>
              <a:rPr lang="ru-RU" dirty="0"/>
              <a:t>Совета депутатов</a:t>
            </a:r>
            <a:br>
              <a:rPr lang="ru-RU" dirty="0"/>
            </a:br>
            <a:r>
              <a:rPr lang="ru-RU" dirty="0"/>
              <a:t>от 12.12.2013</a:t>
            </a:r>
          </a:p>
          <a:p>
            <a:pPr algn="ctr" eaLnBrk="1" hangingPunct="1">
              <a:defRPr/>
            </a:pPr>
            <a:r>
              <a:rPr lang="ru-RU" dirty="0"/>
              <a:t>№ 201</a:t>
            </a:r>
          </a:p>
          <a:p>
            <a:pPr algn="ctr" eaLnBrk="1" hangingPunct="1">
              <a:defRPr/>
            </a:pP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95275" y="4854575"/>
          <a:ext cx="4895850" cy="1112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319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946">
                <a:tc gridSpan="3"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Всего доходы дорожного фонда, тыс. рублей</a:t>
                      </a:r>
                    </a:p>
                  </a:txBody>
                  <a:tcPr marL="91427" marR="91427" marT="45733" marB="4573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2020 год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2021 год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2022 год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23 617,0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9 972,7</a:t>
                      </a:r>
                    </a:p>
                  </a:txBody>
                  <a:tcPr marL="91427" marR="91427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10 069,5</a:t>
                      </a:r>
                    </a:p>
                  </a:txBody>
                  <a:tcPr marL="91427" marR="91427" marT="45733" marB="4573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5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0" grpId="0" animBg="1"/>
      <p:bldP spid="33" grpId="0" animBg="1"/>
      <p:bldP spid="34" grpId="0" animBg="1"/>
      <p:bldP spid="35" grpId="0" animBg="1"/>
      <p:bldP spid="36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2293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20"/>
          <p:cNvGraphicFramePr>
            <a:graphicFrameLocks/>
          </p:cNvGraphicFramePr>
          <p:nvPr/>
        </p:nvGraphicFramePr>
        <p:xfrm>
          <a:off x="0" y="1052736"/>
          <a:ext cx="8928993" cy="5274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по разделу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«Жилищно-коммунальное хозяйство», тыс.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029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бюджета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01310342"/>
              </p:ext>
            </p:extLst>
          </p:nvPr>
        </p:nvGraphicFramePr>
        <p:xfrm>
          <a:off x="32543" y="764705"/>
          <a:ext cx="9003953" cy="554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3317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172200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расходов, предусмотренных в проекте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 на  финансирование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муниципальных программ, тыс. рублей</a:t>
            </a:r>
          </a:p>
        </p:txBody>
      </p:sp>
      <p:graphicFrame>
        <p:nvGraphicFramePr>
          <p:cNvPr id="8" name="Objec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32541571"/>
              </p:ext>
            </p:extLst>
          </p:nvPr>
        </p:nvGraphicFramePr>
        <p:xfrm>
          <a:off x="107504" y="1124744"/>
          <a:ext cx="892899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8593" y="47221"/>
            <a:ext cx="87868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Объемы бюджетных ассигнований на реализацию муниципальных  программ городского поселения, тыс. рублей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01280805"/>
              </p:ext>
            </p:extLst>
          </p:nvPr>
        </p:nvGraphicFramePr>
        <p:xfrm>
          <a:off x="71436" y="755107"/>
          <a:ext cx="9001125" cy="60252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437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858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34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807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Наименование муниципальных программ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</a:t>
                      </a:r>
                      <a:br>
                        <a:rPr lang="ru-RU" sz="1200" dirty="0">
                          <a:effectLst/>
                        </a:rPr>
                      </a:br>
                      <a:r>
                        <a:rPr lang="ru-RU" sz="1200" dirty="0">
                          <a:effectLst/>
                        </a:rPr>
                        <a:t>2021</a:t>
                      </a:r>
                      <a:r>
                        <a:rPr lang="ru-RU" sz="1200" baseline="0" dirty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2022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Проект бюджета 2023 год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Формирование современной городской среды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2018-2024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3 248,5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Ремонт и содержание автомобильных дорог </a:t>
                      </a:r>
                      <a:r>
                        <a:rPr lang="ru-RU" sz="1200" dirty="0">
                          <a:effectLst/>
                        </a:rPr>
                        <a:t>общего пользования местного значения 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23 617,0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9 172,7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9 269,5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222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Благоустройство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17 772,8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15 350,0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15 800,0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608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Усиление противопожарной защиты </a:t>
                      </a:r>
                      <a:r>
                        <a:rPr lang="ru-RU" sz="1200" dirty="0">
                          <a:effectLst/>
                        </a:rPr>
                        <a:t>на территории  городского поселения на 2019-2023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Реализация мероприятий по приведению защитных сооружений гражданской обороны</a:t>
                      </a:r>
                      <a:r>
                        <a:rPr lang="ru-RU" sz="1200" dirty="0">
                          <a:effectLst/>
                        </a:rPr>
                        <a:t>  городского поселения в готовность к использованию по предназначению на 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128,9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5444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Создание, модернизация и поддержание в постоянной готовности местной системы оповещения ,</a:t>
                      </a:r>
                      <a:r>
                        <a:rPr lang="ru-RU" sz="1200" dirty="0">
                          <a:effectLst/>
                        </a:rPr>
                        <a:t> создание запасов мобильных средств оповещения населения на 2020-2022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950,0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1 000,0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Обеспечение благоустроенными жилыми помещениями граждан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2017-2023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2 400,0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2 400,0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Улучшение жилищных условий граждан </a:t>
                      </a:r>
                      <a:r>
                        <a:rPr lang="ru-RU" sz="1200" dirty="0">
                          <a:effectLst/>
                        </a:rPr>
                        <a:t>и повышение качества жилищно-коммунальных услуг 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2018-2023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3 700,0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4 250,0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5477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Градостроительная политика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Повышение безопасности дорожного движения 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510,0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Капитальный  и текущий ремонт муниципального жилого фонда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2 100,0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2 600,0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Развитие системы управления муниципальным имуществом </a:t>
                      </a:r>
                      <a:r>
                        <a:rPr lang="ru-RU" sz="1200" dirty="0">
                          <a:effectLst/>
                        </a:rPr>
                        <a:t>в </a:t>
                      </a:r>
                      <a:r>
                        <a:rPr lang="ru-RU" sz="1200" dirty="0" err="1">
                          <a:effectLst/>
                        </a:rPr>
                        <a:t>Окуловском</a:t>
                      </a:r>
                      <a:r>
                        <a:rPr lang="ru-RU" sz="1200" dirty="0">
                          <a:effectLst/>
                        </a:rPr>
                        <a:t> городском поселении на 2016-2023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3 000,0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3 290,0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3 420,0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Стимулирование развития жилищного строительства </a:t>
                      </a:r>
                      <a:r>
                        <a:rPr lang="ru-RU" sz="1200" dirty="0">
                          <a:effectLst/>
                        </a:rPr>
                        <a:t>на территории </a:t>
                      </a:r>
                      <a:r>
                        <a:rPr lang="ru-RU" sz="1200" dirty="0" err="1">
                          <a:effectLst/>
                        </a:rPr>
                        <a:t>Окуловского</a:t>
                      </a:r>
                      <a:r>
                        <a:rPr lang="ru-RU" sz="1200" dirty="0">
                          <a:effectLst/>
                        </a:rPr>
                        <a:t> городского поселения на 2017-2023 годы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800,0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Переселение граждан,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проживающих на территории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Окуловского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поселения, из аварийного жилищного фонда в 2019-2025 годах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97 809,2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Разработка декларации безопасности гидротехнического сооружения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Гидроплотина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Обречье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на 2020-2021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1 150,0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46006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Создание, модернизация и поддержание в постоянной готовности местной системы оповещения </a:t>
                      </a:r>
                      <a:r>
                        <a:rPr lang="ru-RU" sz="12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Окуловского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поселения на 2020-2023 годы</a:t>
                      </a: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600,0</a:t>
                      </a: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426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Итого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156 207,5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</a:rPr>
                        <a:t>40 422,7</a:t>
                      </a:r>
                    </a:p>
                  </a:txBody>
                  <a:tcPr marL="36374" marR="36374" marT="0" marB="0" anchor="ctr" anchorCtr="1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40 099,5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6374" marR="36374" marT="0" marB="0" anchor="ctr" anchorCtr="1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080679" y="4108286"/>
            <a:ext cx="2928938" cy="2000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1600" b="1" dirty="0"/>
              <a:t>Условно</a:t>
            </a:r>
            <a:br>
              <a:rPr lang="ru-RU" sz="1600" b="1" dirty="0"/>
            </a:br>
            <a:r>
              <a:rPr lang="ru-RU" sz="1600" b="1" dirty="0"/>
              <a:t>утвержденные</a:t>
            </a:r>
            <a:br>
              <a:rPr lang="ru-RU" sz="1600" b="1" dirty="0"/>
            </a:br>
            <a:r>
              <a:rPr lang="ru-RU" sz="1400" dirty="0"/>
              <a:t>расходы</a:t>
            </a:r>
          </a:p>
          <a:p>
            <a:pPr algn="ctr">
              <a:defRPr/>
            </a:pPr>
            <a:endParaRPr lang="ru-RU" sz="1400" dirty="0"/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955,8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2 260,4 тыс. руб.</a:t>
            </a:r>
          </a:p>
        </p:txBody>
      </p:sp>
      <p:sp>
        <p:nvSpPr>
          <p:cNvPr id="24" name="Овал 23"/>
          <p:cNvSpPr/>
          <p:nvPr/>
        </p:nvSpPr>
        <p:spPr>
          <a:xfrm>
            <a:off x="5903913" y="625475"/>
            <a:ext cx="3097212" cy="20891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Межбюджетные трансферты </a:t>
            </a:r>
          </a:p>
          <a:p>
            <a:pPr algn="ctr">
              <a:defRPr/>
            </a:pPr>
            <a:r>
              <a:rPr lang="ru-RU" sz="1400" dirty="0"/>
              <a:t>на осуществление полномочий по</a:t>
            </a:r>
            <a:br>
              <a:rPr lang="ru-RU" sz="1400" dirty="0"/>
            </a:br>
            <a:r>
              <a:rPr lang="ru-RU" sz="1400" dirty="0"/>
              <a:t>решению вопросов местного значения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– 280,8 тыс. руб.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3558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07950" y="115888"/>
            <a:ext cx="892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Внепрограммные расходы городского поселения</a:t>
            </a:r>
          </a:p>
        </p:txBody>
      </p:sp>
      <p:sp>
        <p:nvSpPr>
          <p:cNvPr id="21" name="Овал 20"/>
          <p:cNvSpPr/>
          <p:nvPr/>
        </p:nvSpPr>
        <p:spPr>
          <a:xfrm>
            <a:off x="6198152" y="2875252"/>
            <a:ext cx="2700337" cy="21605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Мероприятия в области </a:t>
            </a:r>
            <a:r>
              <a:rPr lang="ru-RU" sz="1600" b="1" dirty="0"/>
              <a:t>физической культуры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г – 165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165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165 тыс. руб.</a:t>
            </a:r>
          </a:p>
        </p:txBody>
      </p:sp>
      <p:sp>
        <p:nvSpPr>
          <p:cNvPr id="23" name="Овал 22"/>
          <p:cNvSpPr/>
          <p:nvPr/>
        </p:nvSpPr>
        <p:spPr>
          <a:xfrm>
            <a:off x="97654" y="2687570"/>
            <a:ext cx="2700337" cy="216058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Мероприятия в сфере </a:t>
            </a:r>
            <a:r>
              <a:rPr lang="ru-RU" sz="1600" b="1" dirty="0"/>
              <a:t>культуры</a:t>
            </a:r>
            <a:r>
              <a:rPr lang="ru-RU" sz="1400" dirty="0"/>
              <a:t>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 2021 г – 210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210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2023 г – 210 тыс. руб</a:t>
            </a:r>
            <a:r>
              <a:rPr lang="ru-RU" sz="1400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22" name="Овал 21"/>
          <p:cNvSpPr/>
          <p:nvPr/>
        </p:nvSpPr>
        <p:spPr>
          <a:xfrm>
            <a:off x="357158" y="571480"/>
            <a:ext cx="2700337" cy="18659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/>
              <a:t>Резервные фонды </a:t>
            </a:r>
            <a:r>
              <a:rPr lang="ru-RU" sz="1400" dirty="0"/>
              <a:t>местных администраций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2020 г -  150 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2021 г – 150 тыс. руб.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FFFF00"/>
                </a:solidFill>
              </a:rPr>
              <a:t>2022 г – 150 тыс. руб.</a:t>
            </a:r>
          </a:p>
        </p:txBody>
      </p:sp>
      <p:sp>
        <p:nvSpPr>
          <p:cNvPr id="28" name="Стрелка углом 27"/>
          <p:cNvSpPr/>
          <p:nvPr/>
        </p:nvSpPr>
        <p:spPr>
          <a:xfrm>
            <a:off x="4670904" y="1231761"/>
            <a:ext cx="1187450" cy="863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 rot="4439236">
            <a:off x="2929718" y="2393459"/>
            <a:ext cx="439737" cy="11699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7403609">
            <a:off x="5683250" y="2419376"/>
            <a:ext cx="441325" cy="11699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углом 18"/>
          <p:cNvSpPr/>
          <p:nvPr/>
        </p:nvSpPr>
        <p:spPr>
          <a:xfrm flipH="1">
            <a:off x="3145904" y="1215282"/>
            <a:ext cx="1187450" cy="8636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60416827"/>
              </p:ext>
            </p:extLst>
          </p:nvPr>
        </p:nvGraphicFramePr>
        <p:xfrm>
          <a:off x="3145904" y="2001043"/>
          <a:ext cx="2685778" cy="1833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2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2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27706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Непрограммные расходы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бюджета, тыс. руб.</a:t>
                      </a:r>
                    </a:p>
                  </a:txBody>
                  <a:tcPr marL="91490" marR="91490" marT="45737" marB="45737"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2021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805,8 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2022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1952">
                <a:tc>
                  <a:txBody>
                    <a:bodyPr/>
                    <a:lstStyle/>
                    <a:p>
                      <a:r>
                        <a:rPr lang="ru-RU" sz="1800" dirty="0"/>
                        <a:t>2023 год</a:t>
                      </a:r>
                    </a:p>
                  </a:txBody>
                  <a:tcPr marL="91490" marR="91490" marT="45737" marB="45737" anchor="ctr" anchorCtr="1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525,0 </a:t>
                      </a:r>
                    </a:p>
                  </a:txBody>
                  <a:tcPr marL="91490" marR="91490" marT="45737" marB="45737"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 animBg="1"/>
      <p:bldP spid="21" grpId="0" animBg="1"/>
      <p:bldP spid="23" grpId="0" animBg="1"/>
      <p:bldP spid="22" grpId="0" animBg="1"/>
      <p:bldP spid="26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WordArt 3"/>
          <p:cNvSpPr>
            <a:spLocks noChangeArrowheads="1" noChangeShapeType="1" noTextEdit="1"/>
          </p:cNvSpPr>
          <p:nvPr/>
        </p:nvSpPr>
        <p:spPr bwMode="auto">
          <a:xfrm>
            <a:off x="755650" y="2852738"/>
            <a:ext cx="7596188" cy="955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588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88799" dir="2536421" algn="ctr" rotWithShape="0">
                    <a:srgbClr val="FF99CC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4579" name="Picture 5" descr="Cerko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052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6" descr="озер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288" y="0"/>
            <a:ext cx="35115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вокза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391025"/>
            <a:ext cx="3635375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9" descr="MonumentOfMikluho-Mak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6450" y="0"/>
            <a:ext cx="1979613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389438"/>
            <a:ext cx="53562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Доход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7"/>
          <p:cNvSpPr>
            <a:spLocks noChangeArrowheads="1"/>
          </p:cNvSpPr>
          <p:nvPr/>
        </p:nvSpPr>
        <p:spPr bwMode="auto">
          <a:xfrm>
            <a:off x="1763713" y="1412875"/>
            <a:ext cx="5761037" cy="1295400"/>
          </a:xfrm>
          <a:prstGeom prst="roundRect">
            <a:avLst>
              <a:gd name="adj" fmla="val 16667"/>
            </a:avLst>
          </a:prstGeom>
          <a:solidFill>
            <a:schemeClr val="bg1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94594" name="Rectangle 2"/>
          <p:cNvSpPr>
            <a:spLocks noGrp="1" noChangeArrowheads="1"/>
          </p:cNvSpPr>
          <p:nvPr>
            <p:ph idx="1"/>
          </p:nvPr>
        </p:nvSpPr>
        <p:spPr>
          <a:xfrm>
            <a:off x="971550" y="1412875"/>
            <a:ext cx="7272338" cy="129698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7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ДОХОДЫ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7412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Нормативы зачислений налоговых и неналоговых доходов в бюджет  городского поселения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35949" y="904696"/>
          <a:ext cx="8493126" cy="5044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6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688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Налоги и сборы, установленные законодательством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Бюджет поселения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vert="vert"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1. Акцизы, в том числе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доходы от уплаты акцизов на нефтепродукты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0, 1922 %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2. Налог на доходы физических лиц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3. Налоги со специальными налоговыми режимами: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единый сельскохозяйственный налог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92480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1. Налог на имущество физических лиц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2. Земельный налог</a:t>
                      </a:r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Неналоговые</a:t>
                      </a:r>
                      <a:r>
                        <a:rPr lang="ru-RU" sz="18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доходы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Бюджет поселения</a:t>
                      </a:r>
                    </a:p>
                  </a:txBody>
                  <a:tcPr anchor="ctr" anchorCtr="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 1. Доходы от использования имущества, находящегося в муниципальной собственности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2. Доходы от продажи материальных и нематериальных активов</a:t>
                      </a:r>
                    </a:p>
                  </a:txBody>
                  <a:tcPr anchor="ctr" anchorCtr="1"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100 %</a:t>
                      </a:r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6227" y="1268760"/>
            <a:ext cx="461665" cy="183616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Федеральные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6226" y="3120801"/>
            <a:ext cx="461665" cy="1172295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 eaLnBrk="1" hangingPunct="1">
              <a:defRPr/>
            </a:pPr>
            <a:r>
              <a:rPr lang="ru-RU" dirty="0"/>
              <a:t>Местные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436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288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городского поселения</a:t>
            </a:r>
          </a:p>
        </p:txBody>
      </p:sp>
      <p:grpSp>
        <p:nvGrpSpPr>
          <p:cNvPr id="18438" name="Group 27"/>
          <p:cNvGrpSpPr>
            <a:grpSpLocks/>
          </p:cNvGrpSpPr>
          <p:nvPr/>
        </p:nvGrpSpPr>
        <p:grpSpPr bwMode="auto">
          <a:xfrm>
            <a:off x="242888" y="46038"/>
            <a:ext cx="8689975" cy="6262687"/>
            <a:chOff x="476" y="425"/>
            <a:chExt cx="5217" cy="3923"/>
          </a:xfrm>
        </p:grpSpPr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519" y="425"/>
              <a:ext cx="403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 kern="0" dirty="0">
                <a:solidFill>
                  <a:srgbClr val="0000FF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1" name="AutoShape 12"/>
            <p:cNvSpPr>
              <a:spLocks noChangeArrowheads="1"/>
            </p:cNvSpPr>
            <p:nvPr/>
          </p:nvSpPr>
          <p:spPr bwMode="auto">
            <a:xfrm>
              <a:off x="1864" y="954"/>
              <a:ext cx="2495" cy="344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latin typeface="Times New Roman" pitchFamily="18" charset="0"/>
                  <a:cs typeface="+mn-cs"/>
                </a:rPr>
                <a:t>Доходы бюджета</a:t>
              </a:r>
            </a:p>
          </p:txBody>
        </p:sp>
        <p:sp>
          <p:nvSpPr>
            <p:cNvPr id="12" name="AutoShape 13"/>
            <p:cNvSpPr>
              <a:spLocks noChangeArrowheads="1"/>
            </p:cNvSpPr>
            <p:nvPr/>
          </p:nvSpPr>
          <p:spPr bwMode="auto">
            <a:xfrm>
              <a:off x="476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Налоговые доходы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245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dirty="0">
                  <a:latin typeface="Times New Roman" pitchFamily="18" charset="0"/>
                  <a:cs typeface="+mn-cs"/>
                </a:rPr>
                <a:t>Неналоговые доходы</a:t>
              </a:r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4014" y="1480"/>
              <a:ext cx="1679" cy="317"/>
            </a:xfrm>
            <a:prstGeom prst="flowChartAlternateProcess">
              <a:avLst/>
            </a:prstGeom>
            <a:solidFill>
              <a:srgbClr val="9FB8CD"/>
            </a:solidFill>
            <a:ln w="9525">
              <a:solidFill>
                <a:sysClr val="windowText" lastClr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kern="0" spc="-90" dirty="0">
                  <a:latin typeface="Times New Roman" pitchFamily="18" charset="0"/>
                  <a:cs typeface="+mn-cs"/>
                </a:rPr>
                <a:t>Безвозмездные поступления</a:t>
              </a:r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>
              <a:off x="476" y="1842"/>
              <a:ext cx="1678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rgbClr val="C0C0C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налогов, 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Налоговым кодексом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</a:t>
              </a:r>
              <a:r>
                <a:rPr lang="en-US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:</a:t>
              </a:r>
              <a:endParaRPr lang="ru-RU" sz="1600" b="1" kern="0" dirty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Акцизы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en-US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 </a:t>
              </a: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доходы</a:t>
              </a:r>
              <a:b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 на имущество</a:t>
              </a:r>
              <a:b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физических лиц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Земельный налог</a:t>
              </a:r>
              <a:endParaRPr lang="en-US" sz="16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Единый</a:t>
              </a:r>
              <a:b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сельскохозяйственный</a:t>
              </a:r>
              <a:b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налог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Прочие налоговые доходы</a:t>
              </a:r>
            </a:p>
          </p:txBody>
        </p:sp>
        <p:sp>
          <p:nvSpPr>
            <p:cNvPr id="16" name="AutoShape 17"/>
            <p:cNvSpPr>
              <a:spLocks noChangeArrowheads="1"/>
            </p:cNvSpPr>
            <p:nvPr/>
          </p:nvSpPr>
          <p:spPr bwMode="auto">
            <a:xfrm>
              <a:off x="2254" y="1842"/>
              <a:ext cx="1675" cy="2506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 уплаты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платежей и сборов,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установленных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Законодательством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Российской Федерации,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а также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штрафов за нарушение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законодательства: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сдачи в аренду</a:t>
              </a:r>
              <a:b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земельных участков и</a:t>
              </a:r>
              <a:b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spc="-9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муниципального имущества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Доходы от продажи</a:t>
              </a:r>
              <a:b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материальных и</a:t>
              </a:r>
              <a:b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</a:b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нематериальных активов</a:t>
              </a:r>
              <a:endParaRPr lang="ru-RU" sz="16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+mn-cs"/>
              </a:endParaRP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Штрафные санкции</a:t>
              </a:r>
            </a:p>
            <a:p>
              <a:pPr marL="285750" indent="-28575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Wingdings" panose="05000000000000000000" pitchFamily="2" charset="2"/>
                <a:buChar char="Ø"/>
                <a:defRPr/>
              </a:pPr>
              <a:r>
                <a:rPr lang="ru-RU" sz="1600" b="1" kern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+mn-cs"/>
                </a:rPr>
                <a:t>Другие</a:t>
              </a:r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>
              <a:off x="4014" y="1842"/>
              <a:ext cx="1678" cy="2268"/>
            </a:xfrm>
            <a:prstGeom prst="flowChartAlternateProcess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Поступления от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других бюджетов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бюджетной системы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(межбюджетные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b="1" kern="0" dirty="0">
                  <a:solidFill>
                    <a:prstClr val="black"/>
                  </a:solidFill>
                  <a:latin typeface="Times New Roman" pitchFamily="18" charset="0"/>
                  <a:cs typeface="+mn-cs"/>
                </a:rPr>
                <a:t>трансферты).</a:t>
              </a: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107" y="1298"/>
              <a:ext cx="0" cy="89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H="1">
              <a:off x="1292" y="1389"/>
              <a:ext cx="2359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>
              <a:off x="1292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3651" y="1389"/>
              <a:ext cx="1270" cy="0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4921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>
              <a:off x="3107" y="1389"/>
              <a:ext cx="0" cy="91"/>
            </a:xfrm>
            <a:prstGeom prst="line">
              <a:avLst/>
            </a:prstGeom>
            <a:noFill/>
            <a:ln w="9525">
              <a:solidFill>
                <a:sysClr val="windowText" lastClr="000000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kern="0">
                <a:solidFill>
                  <a:prstClr val="black"/>
                </a:solidFill>
                <a:latin typeface="Times New Roman" pitchFamily="18" charset="0"/>
                <a:cs typeface="+mn-cs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2053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4671621"/>
              </p:ext>
            </p:extLst>
          </p:nvPr>
        </p:nvGraphicFramePr>
        <p:xfrm>
          <a:off x="274637" y="879329"/>
          <a:ext cx="8594725" cy="5287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доходов бюджета  городского поселения, 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тыс. рублей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3077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395287" y="331799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Структура доходной части бюджета городского поселения</a:t>
            </a:r>
            <a:b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(проект 2021 года)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20018241"/>
              </p:ext>
            </p:extLst>
          </p:nvPr>
        </p:nvGraphicFramePr>
        <p:xfrm>
          <a:off x="251520" y="836719"/>
          <a:ext cx="8712646" cy="5400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4101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78126988"/>
              </p:ext>
            </p:extLst>
          </p:nvPr>
        </p:nvGraphicFramePr>
        <p:xfrm>
          <a:off x="234950" y="823913"/>
          <a:ext cx="8747125" cy="561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650875" y="6437313"/>
            <a:ext cx="75612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2000" b="1">
                <a:solidFill>
                  <a:srgbClr val="37609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Окуловское  городское  поселение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453188"/>
            <a:ext cx="9144000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5125" name="Picture 2" descr="http://upload.wikimedia.org/wikipedia/commons/b/b0/Okulov.png?uselang=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9338"/>
            <a:ext cx="57626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539750" y="115888"/>
            <a:ext cx="8353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schemeClr val="bg1">
                <a:alpha val="40000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Динамика  поступления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неналоговых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доходов </a:t>
            </a:r>
            <a:r>
              <a:rPr lang="en-US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i="1" dirty="0">
                <a:solidFill>
                  <a:srgbClr val="254061"/>
                </a:solidFill>
                <a:latin typeface="Tahoma" pitchFamily="34" charset="0"/>
                <a:cs typeface="Tahoma" pitchFamily="34" charset="0"/>
              </a:rPr>
              <a:t>бюджета городского поселения,   тыс. рублей</a:t>
            </a:r>
          </a:p>
        </p:txBody>
      </p:sp>
      <p:graphicFrame>
        <p:nvGraphicFramePr>
          <p:cNvPr id="2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22989822"/>
              </p:ext>
            </p:extLst>
          </p:nvPr>
        </p:nvGraphicFramePr>
        <p:xfrm>
          <a:off x="265113" y="908720"/>
          <a:ext cx="8594725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10533</TotalTime>
  <Words>1134</Words>
  <Application>Microsoft Office PowerPoint</Application>
  <PresentationFormat>Экран (4:3)</PresentationFormat>
  <Paragraphs>388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РАСХОДЫ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kom_fin_okulovka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 СОЦИАЛЬНО-ЭКОНОМИЧЕСКОГО РАЗВИТИЯ ОКУЛОВСКОГО РАЙОНА   ЗА ПЕРВОЕ ПОЛУГОДИЕ 2009 ГОДА</dc:title>
  <dc:creator>deva70</dc:creator>
  <cp:lastModifiedBy>Надежда Никифорова</cp:lastModifiedBy>
  <cp:revision>771</cp:revision>
  <dcterms:created xsi:type="dcterms:W3CDTF">2009-08-05T05:01:23Z</dcterms:created>
  <dcterms:modified xsi:type="dcterms:W3CDTF">2020-11-16T14:14:32Z</dcterms:modified>
</cp:coreProperties>
</file>