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7" r:id="rId3"/>
    <p:sldId id="310" r:id="rId4"/>
    <p:sldId id="367" r:id="rId5"/>
    <p:sldId id="359" r:id="rId6"/>
    <p:sldId id="361" r:id="rId7"/>
    <p:sldId id="349" r:id="rId8"/>
    <p:sldId id="348" r:id="rId9"/>
    <p:sldId id="360" r:id="rId10"/>
    <p:sldId id="350" r:id="rId11"/>
    <p:sldId id="303" r:id="rId12"/>
    <p:sldId id="351" r:id="rId13"/>
    <p:sldId id="366" r:id="rId14"/>
    <p:sldId id="352" r:id="rId15"/>
    <p:sldId id="354" r:id="rId16"/>
    <p:sldId id="356" r:id="rId17"/>
    <p:sldId id="358" r:id="rId18"/>
    <p:sldId id="368" r:id="rId19"/>
    <p:sldId id="372" r:id="rId20"/>
    <p:sldId id="374" r:id="rId21"/>
    <p:sldId id="375" r:id="rId22"/>
    <p:sldId id="376" r:id="rId23"/>
    <p:sldId id="378" r:id="rId24"/>
    <p:sldId id="377" r:id="rId25"/>
    <p:sldId id="353" r:id="rId26"/>
    <p:sldId id="369" r:id="rId27"/>
    <p:sldId id="370" r:id="rId28"/>
    <p:sldId id="371" r:id="rId29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C9EA"/>
    <a:srgbClr val="A6BDE7"/>
    <a:srgbClr val="CFDBF0"/>
    <a:srgbClr val="D0DBF1"/>
    <a:srgbClr val="FFFF99"/>
    <a:srgbClr val="66FF33"/>
    <a:srgbClr val="FFFF00"/>
    <a:srgbClr val="F02CF5"/>
    <a:srgbClr val="FF00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1379" autoAdjust="0"/>
  </p:normalViewPr>
  <p:slideViewPr>
    <p:cSldViewPr>
      <p:cViewPr varScale="1">
        <p:scale>
          <a:sx n="134" d="100"/>
          <a:sy n="134" d="100"/>
        </p:scale>
        <p:origin x="138" y="1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100532227769625"/>
          <c:y val="3.2718917252781282E-2"/>
          <c:w val="0.88177339901478413"/>
          <c:h val="0.808722505753931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4.3251003198261674E-3"/>
                  <c:y val="0.22947468968740331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1-4D19-947C-0342CB80CE43}"/>
                </c:ext>
              </c:extLst>
            </c:dLbl>
            <c:dLbl>
              <c:idx val="1"/>
              <c:layout>
                <c:manualLayout>
                  <c:x val="2.9146087279664852E-3"/>
                  <c:y val="0.2137810117733459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1-4D19-947C-0342CB80CE43}"/>
                </c:ext>
              </c:extLst>
            </c:dLbl>
            <c:dLbl>
              <c:idx val="2"/>
              <c:layout>
                <c:manualLayout>
                  <c:x val="5.6859470501455381E-3"/>
                  <c:y val="-1.5578118924284729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41-4D19-947C-0342CB80CE43}"/>
                </c:ext>
              </c:extLst>
            </c:dLbl>
            <c:dLbl>
              <c:idx val="3"/>
              <c:layout>
                <c:manualLayout>
                  <c:x val="5.7355919116859003E-3"/>
                  <c:y val="-1.6560213021115263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1-4D19-947C-0342CB80CE43}"/>
                </c:ext>
              </c:extLst>
            </c:dLbl>
            <c:dLbl>
              <c:idx val="4"/>
              <c:layout>
                <c:manualLayout>
                  <c:x val="4.2822302604200724E-3"/>
                  <c:y val="7.8635145455705949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41-4D19-947C-0342CB80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153139.20000000001</c:v>
                </c:pt>
                <c:pt idx="1">
                  <c:v>73625.600000000006</c:v>
                </c:pt>
                <c:pt idx="2">
                  <c:v>42883.8</c:v>
                </c:pt>
                <c:pt idx="3">
                  <c:v>43828.2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41-4D19-947C-0342CB80CE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4.2988896099301933E-3"/>
                  <c:y val="0.1521296552392005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41-4D19-947C-0342CB80CE43}"/>
                </c:ext>
              </c:extLst>
            </c:dLbl>
            <c:dLbl>
              <c:idx val="1"/>
              <c:layout>
                <c:manualLayout>
                  <c:x val="9.9903897765792771E-3"/>
                  <c:y val="0.21225400454639407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1-4D19-947C-0342CB80CE43}"/>
                </c:ext>
              </c:extLst>
            </c:dLbl>
            <c:dLbl>
              <c:idx val="2"/>
              <c:layout>
                <c:manualLayout>
                  <c:x val="1.0040145700449466E-2"/>
                  <c:y val="-1.6098022802185769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41-4D19-947C-0342CB80CE43}"/>
                </c:ext>
              </c:extLst>
            </c:dLbl>
            <c:dLbl>
              <c:idx val="3"/>
              <c:layout>
                <c:manualLayout>
                  <c:x val="8.5800092470496008E-3"/>
                  <c:y val="-1.7216224944757209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1-4D19-947C-0342CB80CE43}"/>
                </c:ext>
              </c:extLst>
            </c:dLbl>
            <c:dLbl>
              <c:idx val="4"/>
              <c:layout>
                <c:manualLayout>
                  <c:x val="8.5331409437609546E-3"/>
                  <c:y val="7.8537937773877992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41-4D19-947C-0342CB80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185660.7</c:v>
                </c:pt>
                <c:pt idx="1">
                  <c:v>76136.600000000006</c:v>
                </c:pt>
                <c:pt idx="2">
                  <c:v>42883.8</c:v>
                </c:pt>
                <c:pt idx="3">
                  <c:v>43828.2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41-4D19-947C-0342CB80CE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7.2530365274007984E-3"/>
                  <c:y val="0.36253772729863282"/>
                </c:manualLayout>
              </c:layout>
              <c:tx>
                <c:rich>
                  <a:bodyPr rot="-5400000" vert="horz"/>
                  <a:lstStyle/>
                  <a:p>
                    <a:pPr algn="ctr">
                      <a:defRPr sz="1883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-32521,5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A41-4D19-947C-0342CB80CE43}"/>
                </c:ext>
              </c:extLst>
            </c:dLbl>
            <c:dLbl>
              <c:idx val="1"/>
              <c:layout>
                <c:manualLayout>
                  <c:x val="4.4591525522178982E-3"/>
                  <c:y val="0.16942590059158899"/>
                </c:manualLayout>
              </c:layout>
              <c:tx>
                <c:rich>
                  <a:bodyPr rot="-5400000" vert="horz"/>
                  <a:lstStyle/>
                  <a:p>
                    <a:pPr algn="ctr">
                      <a:defRPr sz="1883" b="0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-2511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74928711866888"/>
                      <c:h val="7.17470915473842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3A41-4D19-947C-0342CB80CE43}"/>
                </c:ext>
              </c:extLst>
            </c:dLbl>
            <c:dLbl>
              <c:idx val="2"/>
              <c:layout>
                <c:manualLayout>
                  <c:x val="8.894093516481039E-3"/>
                  <c:y val="-1.9932374020100337E-2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656778861462291E-2"/>
                      <c:h val="6.2701377823347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3A41-4D19-947C-0342CB80CE43}"/>
                </c:ext>
              </c:extLst>
            </c:dLbl>
            <c:dLbl>
              <c:idx val="3"/>
              <c:layout>
                <c:manualLayout>
                  <c:x val="5.7741305402192866E-3"/>
                  <c:y val="-3.0333096787489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935612280517237E-2"/>
                      <c:h val="4.7474534449162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119-4F7E-90DD-DCBF2604A2EE}"/>
                </c:ext>
              </c:extLst>
            </c:dLbl>
            <c:dLbl>
              <c:idx val="4"/>
              <c:layout>
                <c:manualLayout>
                  <c:x val="8.6611331649225163E-3"/>
                  <c:y val="-8.5409252669040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19-4F7E-90DD-DCBF2604A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-32521.5</c:v>
                </c:pt>
                <c:pt idx="1">
                  <c:v>-2511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A41-4D19-947C-0342CB80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668352"/>
        <c:axId val="81686528"/>
        <c:axId val="0"/>
      </c:bar3DChart>
      <c:catAx>
        <c:axId val="8166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686528"/>
        <c:crosses val="autoZero"/>
        <c:auto val="1"/>
        <c:lblAlgn val="ctr"/>
        <c:lblOffset val="300"/>
        <c:noMultiLvlLbl val="0"/>
      </c:catAx>
      <c:valAx>
        <c:axId val="8168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1668352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7.5020493776455782E-2"/>
          <c:y val="0.9095040208384787"/>
          <c:w val="0.89849091837773964"/>
          <c:h val="7.0655946995775598E-2"/>
        </c:manualLayout>
      </c:layout>
      <c:overlay val="0"/>
      <c:txPr>
        <a:bodyPr/>
        <a:lstStyle/>
        <a:p>
          <a:pPr>
            <a:defRPr sz="17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989366476973631E-2"/>
          <c:y val="6.2825831037031363E-2"/>
          <c:w val="0.99990823807122631"/>
          <c:h val="0.709532877989402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Гражданская оборона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259676284306826E-2"/>
                  <c:y val="-1.2420372697243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0-48DB-92D9-E4C1CD95213C}"/>
                </c:ext>
              </c:extLst>
            </c:dLbl>
            <c:dLbl>
              <c:idx val="1"/>
              <c:layout>
                <c:manualLayout>
                  <c:x val="1.5482054890921835E-2"/>
                  <c:y val="-1.898992522308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8-4A6F-BB72-5C9B29DD5548}"/>
                </c:ext>
              </c:extLst>
            </c:dLbl>
            <c:dLbl>
              <c:idx val="2"/>
              <c:layout>
                <c:manualLayout>
                  <c:x val="1.5482054890921885E-2"/>
                  <c:y val="-2.0375554084972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8-4A6F-BB72-5C9B29DD5548}"/>
                </c:ext>
              </c:extLst>
            </c:dLbl>
            <c:dLbl>
              <c:idx val="3"/>
              <c:layout>
                <c:manualLayout>
                  <c:x val="1.9704433497537269E-2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48-4A6F-BB72-5C9B29DD55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48-4A6F-BB72-5C9B29DD55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Защита населения и территории от чрезвычайных ситуаций природного и техногенного характера, пожарная безопасность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076811827093299E-3"/>
                  <c:y val="8.4666478428340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30-48DB-92D9-E4C1CD95213C}"/>
                </c:ext>
              </c:extLst>
            </c:dLbl>
            <c:dLbl>
              <c:idx val="1"/>
              <c:layout>
                <c:manualLayout>
                  <c:x val="0"/>
                  <c:y val="8.312634667157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30-48DB-92D9-E4C1CD95213C}"/>
                </c:ext>
              </c:extLst>
            </c:dLbl>
            <c:dLbl>
              <c:idx val="2"/>
              <c:layout>
                <c:manualLayout>
                  <c:x val="-1.0321250695312479E-16"/>
                  <c:y val="8.0642153686128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30-48DB-92D9-E4C1CD95213C}"/>
                </c:ext>
              </c:extLst>
            </c:dLbl>
            <c:dLbl>
              <c:idx val="3"/>
              <c:layout>
                <c:manualLayout>
                  <c:x val="0"/>
                  <c:y val="8.0642255075010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30-48DB-92D9-E4C1CD952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48-4A6F-BB72-5C9B29DD55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82054890921885E-2"/>
                  <c:y val="-1.5336460200074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48-4A6F-BB72-5C9B29DD5548}"/>
                </c:ext>
              </c:extLst>
            </c:dLbl>
            <c:dLbl>
              <c:idx val="1"/>
              <c:layout>
                <c:manualLayout>
                  <c:x val="1.4074595355383541E-2"/>
                  <c:y val="-1.5336460200074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48-4A6F-BB72-5C9B29DD5548}"/>
                </c:ext>
              </c:extLst>
            </c:dLbl>
            <c:dLbl>
              <c:idx val="2"/>
              <c:layout>
                <c:manualLayout>
                  <c:x val="1.1259676284306826E-2"/>
                  <c:y val="-1.278038350006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48-4A6F-BB72-5C9B29DD5548}"/>
                </c:ext>
              </c:extLst>
            </c:dLbl>
            <c:dLbl>
              <c:idx val="3"/>
              <c:layout>
                <c:manualLayout>
                  <c:x val="8.44475721323012E-3"/>
                  <c:y val="-1.278038350006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48-4A6F-BB72-5C9B29DD55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1480.5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448-4A6F-BB72-5C9B29DD5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375296"/>
        <c:axId val="114397568"/>
        <c:axId val="0"/>
      </c:bar3DChart>
      <c:catAx>
        <c:axId val="11437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4397568"/>
        <c:crosses val="autoZero"/>
        <c:auto val="1"/>
        <c:lblAlgn val="ctr"/>
        <c:lblOffset val="100"/>
        <c:noMultiLvlLbl val="0"/>
      </c:catAx>
      <c:valAx>
        <c:axId val="11439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37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586910626319494"/>
          <c:y val="7.3901222252892737E-2"/>
          <c:w val="0.50316678395496128"/>
          <c:h val="0.31945404378880626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  <c:txPr>
        <a:bodyPr/>
        <a:lstStyle/>
        <a:p>
          <a:pPr>
            <a:defRPr sz="12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7447376276505415E-2"/>
          <c:w val="0.99519086216229269"/>
          <c:h val="0.74767805536072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4526660703974E-2"/>
                  <c:y val="-2.3582069983767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71-4B1F-9B50-D665A9AE3888}"/>
                </c:ext>
              </c:extLst>
            </c:dLbl>
            <c:dLbl>
              <c:idx val="1"/>
              <c:layout>
                <c:manualLayout>
                  <c:x val="1.3300852720809867E-2"/>
                  <c:y val="-1.655620505707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71-4B1F-9B50-D665A9AE3888}"/>
                </c:ext>
              </c:extLst>
            </c:dLbl>
            <c:dLbl>
              <c:idx val="2"/>
              <c:layout>
                <c:manualLayout>
                  <c:x val="1.6256597769878627E-2"/>
                  <c:y val="-2.128654935909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71-4B1F-9B50-D665A9AE3888}"/>
                </c:ext>
              </c:extLst>
            </c:dLbl>
            <c:dLbl>
              <c:idx val="3"/>
              <c:layout>
                <c:manualLayout>
                  <c:x val="1.3522882703236221E-2"/>
                  <c:y val="-1.6864981074898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1-4B1F-9B50-D665A9AE3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5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25571.7</c:v>
                </c:pt>
                <c:pt idx="1">
                  <c:v>16156.7</c:v>
                </c:pt>
                <c:pt idx="2">
                  <c:v>12635.6</c:v>
                </c:pt>
                <c:pt idx="3">
                  <c:v>12854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71-4B1F-9B50-D665A9AE38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947096764838061E-2"/>
                  <c:y val="-2.282718206348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1-4B1F-9B50-D665A9AE3888}"/>
                </c:ext>
              </c:extLst>
            </c:dLbl>
            <c:dLbl>
              <c:idx val="1"/>
              <c:layout>
                <c:manualLayout>
                  <c:x val="1.740119258494334E-2"/>
                  <c:y val="-2.327869475274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71-4B1F-9B50-D665A9AE3888}"/>
                </c:ext>
              </c:extLst>
            </c:dLbl>
            <c:dLbl>
              <c:idx val="2"/>
              <c:layout>
                <c:manualLayout>
                  <c:x val="1.8656918759136342E-2"/>
                  <c:y val="-2.556900082464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71-4B1F-9B50-D665A9AE3888}"/>
                </c:ext>
              </c:extLst>
            </c:dLbl>
            <c:dLbl>
              <c:idx val="3"/>
              <c:layout>
                <c:manualLayout>
                  <c:x val="2.0245806274884051E-2"/>
                  <c:y val="-2.0913336367706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71-4B1F-9B50-D665A9AE3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5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195</c:v>
                </c:pt>
                <c:pt idx="1">
                  <c:v>460</c:v>
                </c:pt>
                <c:pt idx="2">
                  <c:v>460</c:v>
                </c:pt>
                <c:pt idx="3">
                  <c:v>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71-4B1F-9B50-D665A9AE3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65024"/>
        <c:axId val="114487296"/>
        <c:axId val="0"/>
      </c:bar3DChart>
      <c:catAx>
        <c:axId val="11446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5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4487296"/>
        <c:crosses val="autoZero"/>
        <c:auto val="1"/>
        <c:lblAlgn val="ctr"/>
        <c:lblOffset val="100"/>
        <c:noMultiLvlLbl val="0"/>
      </c:catAx>
      <c:valAx>
        <c:axId val="11448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465024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layout>
        <c:manualLayout>
          <c:xMode val="edge"/>
          <c:yMode val="edge"/>
          <c:x val="1.0528443246395749E-2"/>
          <c:y val="0.93558989226765055"/>
          <c:w val="0.87459184637585985"/>
          <c:h val="6.4410107732349522E-2"/>
        </c:manualLayout>
      </c:layout>
      <c:overlay val="0"/>
      <c:txPr>
        <a:bodyPr/>
        <a:lstStyle/>
        <a:p>
          <a:pPr>
            <a:defRPr sz="170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422360248447398E-2"/>
          <c:y val="4.1484716157205323E-2"/>
          <c:w val="0.96894409937889669"/>
          <c:h val="0.764033221860757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00995588192313E-2"/>
                  <c:y val="-1.2038279834080279E-2"/>
                </c:manualLayout>
              </c:layout>
              <c:numFmt formatCode="#,##0.0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71-44BB-B3B8-A029F1D66483}"/>
                </c:ext>
              </c:extLst>
            </c:dLbl>
            <c:dLbl>
              <c:idx val="1"/>
              <c:layout>
                <c:manualLayout>
                  <c:x val="-1.7068106112301803E-2"/>
                  <c:y val="-1.926175327908844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lang="en-US" sz="1827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1-44BB-B3B8-A029F1D66483}"/>
                </c:ext>
              </c:extLst>
            </c:dLbl>
            <c:dLbl>
              <c:idx val="2"/>
              <c:layout>
                <c:manualLayout>
                  <c:x val="1.2800995588192313E-2"/>
                  <c:y val="-2.166890370134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71-44BB-B3B8-A029F1D66483}"/>
                </c:ext>
              </c:extLst>
            </c:dLbl>
            <c:dLbl>
              <c:idx val="3"/>
              <c:layout>
                <c:manualLayout>
                  <c:x val="1.2800883593480446E-2"/>
                  <c:y val="-1.92612477345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1-44BB-B3B8-A029F1D664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100249.8</c:v>
                </c:pt>
                <c:pt idx="1">
                  <c:v>26171</c:v>
                </c:pt>
                <c:pt idx="2">
                  <c:v>4400</c:v>
                </c:pt>
                <c:pt idx="3">
                  <c:v>4400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71-44BB-B3B8-A029F1D66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339970587948715E-3"/>
                  <c:y val="-2.407655966816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71-44BB-B3B8-A029F1D66483}"/>
                </c:ext>
              </c:extLst>
            </c:dLbl>
            <c:dLbl>
              <c:idx val="1"/>
              <c:layout>
                <c:manualLayout>
                  <c:x val="4.2669985293974358E-3"/>
                  <c:y val="-2.166890370134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71-44BB-B3B8-A029F1D66483}"/>
                </c:ext>
              </c:extLst>
            </c:dLbl>
            <c:dLbl>
              <c:idx val="2"/>
              <c:layout>
                <c:manualLayout>
                  <c:x val="4.2669985293974358E-3"/>
                  <c:y val="-2.407655966816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71-44BB-B3B8-A029F1D66483}"/>
                </c:ext>
              </c:extLst>
            </c:dLbl>
            <c:dLbl>
              <c:idx val="3"/>
              <c:layout>
                <c:manualLayout>
                  <c:x val="7.1115522209504404E-3"/>
                  <c:y val="-2.166890370134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71-44BB-B3B8-A029F1D664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7859.8</c:v>
                </c:pt>
                <c:pt idx="1">
                  <c:v>4200</c:v>
                </c:pt>
                <c:pt idx="2">
                  <c:v>4200</c:v>
                </c:pt>
                <c:pt idx="3">
                  <c:v>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71-44BB-B3B8-A029F1D664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713655392047007E-2"/>
                  <c:y val="-1.203827983408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71-44BB-B3B8-A029F1D66483}"/>
                </c:ext>
              </c:extLst>
            </c:dLbl>
            <c:dLbl>
              <c:idx val="1"/>
              <c:layout>
                <c:manualLayout>
                  <c:x val="3.2713655392047007E-2"/>
                  <c:y val="-1.44459358008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71-44BB-B3B8-A029F1D66483}"/>
                </c:ext>
              </c:extLst>
            </c:dLbl>
            <c:dLbl>
              <c:idx val="2"/>
              <c:layout>
                <c:manualLayout>
                  <c:x val="3.2713655392047007E-2"/>
                  <c:y val="-1.203827983408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71-44BB-B3B8-A029F1D66483}"/>
                </c:ext>
              </c:extLst>
            </c:dLbl>
            <c:dLbl>
              <c:idx val="3"/>
              <c:layout>
                <c:manualLayout>
                  <c:x val="3.1291322548914903E-2"/>
                  <c:y val="-1.2038279834080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71-44BB-B3B8-A029F1D664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43572.5</c:v>
                </c:pt>
                <c:pt idx="1">
                  <c:v>23560.7</c:v>
                </c:pt>
                <c:pt idx="2">
                  <c:v>16650</c:v>
                </c:pt>
                <c:pt idx="3">
                  <c:v>14800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71-44BB-B3B8-A029F1D66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728320"/>
        <c:axId val="114738304"/>
        <c:axId val="0"/>
      </c:bar3DChart>
      <c:catAx>
        <c:axId val="11472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738304"/>
        <c:crosses val="autoZero"/>
        <c:auto val="1"/>
        <c:lblAlgn val="ctr"/>
        <c:lblOffset val="100"/>
        <c:noMultiLvlLbl val="0"/>
      </c:catAx>
      <c:valAx>
        <c:axId val="11473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728320"/>
        <c:crosses val="autoZero"/>
        <c:crossBetween val="between"/>
      </c:valAx>
      <c:spPr>
        <a:noFill/>
        <a:ln w="25548">
          <a:noFill/>
        </a:ln>
      </c:spPr>
    </c:plotArea>
    <c:legend>
      <c:legendPos val="b"/>
      <c:layout>
        <c:manualLayout>
          <c:xMode val="edge"/>
          <c:yMode val="edge"/>
          <c:x val="5.6893313725299164E-3"/>
          <c:y val="0.9170505645668876"/>
          <c:w val="0.91964481196765535"/>
          <c:h val="6.4410193893559023E-2"/>
        </c:manualLayout>
      </c:layout>
      <c:overlay val="0"/>
      <c:txPr>
        <a:bodyPr/>
        <a:lstStyle/>
        <a:p>
          <a:pPr>
            <a:defRPr sz="1827" kern="12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17679558011054E-2"/>
          <c:y val="3.0805687203791472E-2"/>
          <c:w val="0.8903665501079161"/>
          <c:h val="0.794161049868766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plastic">
              <a:bevelT w="127000" h="127000"/>
              <a:bevelB w="127000" h="127000"/>
            </a:sp3d>
          </c:spPr>
          <c:invertIfNegative val="0"/>
          <c:dLbls>
            <c:dLbl>
              <c:idx val="0"/>
              <c:layout>
                <c:manualLayout>
                  <c:x val="1.1565199495138453E-2"/>
                  <c:y val="-1.4904447236692021E-2"/>
                </c:manualLayout>
              </c:layout>
              <c:numFmt formatCode="#,##0.0;[Red]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C-4BDF-BF05-74392075B697}"/>
                </c:ext>
              </c:extLst>
            </c:dLbl>
            <c:dLbl>
              <c:idx val="1"/>
              <c:layout>
                <c:manualLayout>
                  <c:x val="1.4456499368922621E-3"/>
                  <c:y val="-1.4904447236692101E-2"/>
                </c:manualLayout>
              </c:layout>
              <c:numFmt formatCode="#,##0.0;[Red]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DC-4BDF-BF05-74392075B697}"/>
                </c:ext>
              </c:extLst>
            </c:dLbl>
            <c:dLbl>
              <c:idx val="2"/>
              <c:layout>
                <c:manualLayout>
                  <c:x val="7.2515464231573557E-3"/>
                  <c:y val="-4.6771579934561823E-3"/>
                </c:manualLayout>
              </c:layout>
              <c:numFmt formatCode="#,##0.0;[Red]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C-4BDF-BF05-74392075B697}"/>
                </c:ext>
              </c:extLst>
            </c:dLbl>
            <c:dLbl>
              <c:idx val="3"/>
              <c:layout>
                <c:manualLayout>
                  <c:x val="1.2847586827270089E-2"/>
                  <c:y val="-6.0428721133087609E-4"/>
                </c:manualLayout>
              </c:layout>
              <c:numFmt formatCode="#,##0.0;[Red]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C-4BDF-BF05-74392075B697}"/>
                </c:ext>
              </c:extLst>
            </c:dLbl>
            <c:dLbl>
              <c:idx val="4"/>
              <c:layout>
                <c:manualLayout>
                  <c:x val="1.0026327719859085E-2"/>
                  <c:y val="-1.7690601945129222E-2"/>
                </c:manualLayout>
              </c:layout>
              <c:numFmt formatCode="#,##0.0;[Red]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C-4BDF-BF05-74392075B697}"/>
                </c:ext>
              </c:extLst>
            </c:dLbl>
            <c:dLbl>
              <c:idx val="5"/>
              <c:layout>
                <c:manualLayout>
                  <c:x val="1.0119507330726588E-2"/>
                  <c:y val="-3.8939617319797303E-2"/>
                </c:manualLayout>
              </c:layout>
              <c:numFmt formatCode="#,##0.0;[Red]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C-4BDF-BF05-74392075B697}"/>
                </c:ext>
              </c:extLst>
            </c:dLbl>
            <c:dLbl>
              <c:idx val="6"/>
              <c:layout>
                <c:manualLayout>
                  <c:x val="1.1495250527719143E-2"/>
                  <c:y val="5.9527920321165518E-3"/>
                </c:manualLayout>
              </c:layout>
              <c:numFmt formatCode="#,##0.0;[Red]#,##0.0" sourceLinked="0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DC-4BDF-BF05-74392075B697}"/>
                </c:ext>
              </c:extLst>
            </c:dLbl>
            <c:numFmt formatCode="#,##0.0;[Red]#,##0.0" sourceLinked="0"/>
            <c:spPr>
              <a:noFill/>
              <a:ln w="25814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отчет</c:v>
                </c:pt>
                <c:pt idx="1">
                  <c:v>2019 отчет</c:v>
                </c:pt>
                <c:pt idx="2">
                  <c:v>2020 отчет</c:v>
                </c:pt>
                <c:pt idx="3">
                  <c:v>2021 оценка</c:v>
                </c:pt>
                <c:pt idx="4">
                  <c:v>2022 проект</c:v>
                </c:pt>
                <c:pt idx="5">
                  <c:v>2023 проект</c:v>
                </c:pt>
                <c:pt idx="6">
                  <c:v>2024 проект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69743.5</c:v>
                </c:pt>
                <c:pt idx="1">
                  <c:v>79211.5</c:v>
                </c:pt>
                <c:pt idx="2">
                  <c:v>270669.8</c:v>
                </c:pt>
                <c:pt idx="3">
                  <c:v>185004.9</c:v>
                </c:pt>
                <c:pt idx="4">
                  <c:v>75288.399999999994</c:v>
                </c:pt>
                <c:pt idx="5">
                  <c:v>41330.6</c:v>
                </c:pt>
                <c:pt idx="6">
                  <c:v>39724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DC-4BDF-BF05-74392075B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879104"/>
        <c:axId val="114762112"/>
        <c:axId val="0"/>
      </c:bar3DChart>
      <c:catAx>
        <c:axId val="1148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762112"/>
        <c:crosses val="autoZero"/>
        <c:auto val="1"/>
        <c:lblAlgn val="ctr"/>
        <c:lblOffset val="100"/>
        <c:noMultiLvlLbl val="0"/>
      </c:catAx>
      <c:valAx>
        <c:axId val="11476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879104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3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81632338440148"/>
          <c:y val="2.7895303070904303E-2"/>
          <c:w val="0.89122373300370872"/>
          <c:h val="0.727233066193241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724941752063524E-3"/>
                  <c:y val="-4.8485368818039836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A1-4C86-90D2-BF6E9952D807}"/>
                </c:ext>
              </c:extLst>
            </c:dLbl>
            <c:dLbl>
              <c:idx val="1"/>
              <c:layout>
                <c:manualLayout>
                  <c:x val="8.8564788285838778E-3"/>
                  <c:y val="-4.8035292068607585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A1-4C86-90D2-BF6E9952D807}"/>
                </c:ext>
              </c:extLst>
            </c:dLbl>
            <c:dLbl>
              <c:idx val="2"/>
              <c:layout>
                <c:manualLayout>
                  <c:x val="7.3798754468583933E-3"/>
                  <c:y val="-3.2677841303325653E-4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A1-4C86-90D2-BF6E9952D807}"/>
                </c:ext>
              </c:extLst>
            </c:dLbl>
            <c:dLbl>
              <c:idx val="3"/>
              <c:layout>
                <c:manualLayout>
                  <c:x val="8.8575259825066747E-3"/>
                  <c:y val="0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1-4C86-90D2-BF6E9952D807}"/>
                </c:ext>
              </c:extLst>
            </c:dLbl>
            <c:dLbl>
              <c:idx val="4"/>
              <c:layout>
                <c:manualLayout>
                  <c:x val="8.8564788285838223E-3"/>
                  <c:y val="4.4765616859497705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35590.300000000003</c:v>
                </c:pt>
                <c:pt idx="1">
                  <c:v>36512</c:v>
                </c:pt>
                <c:pt idx="2">
                  <c:v>37251.800000000003</c:v>
                </c:pt>
                <c:pt idx="3">
                  <c:v>38281.199999999997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A1-4C86-90D2-BF6E9952D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014835542438048E-2"/>
                  <c:y val="-3.4293058029018962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A1-4C86-90D2-BF6E9952D807}"/>
                </c:ext>
              </c:extLst>
            </c:dLbl>
            <c:dLbl>
              <c:idx val="1"/>
              <c:layout>
                <c:manualLayout>
                  <c:x val="9.8875192729263151E-2"/>
                  <c:y val="-3.6629151571494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D7-4698-A1F2-95C4B3E63A0E}"/>
                </c:ext>
              </c:extLst>
            </c:dLbl>
            <c:dLbl>
              <c:idx val="2"/>
              <c:layout>
                <c:manualLayout>
                  <c:x val="9.604821562062768E-2"/>
                  <c:y val="-3.3623380692880005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A1-4C86-90D2-BF6E9952D807}"/>
                </c:ext>
              </c:extLst>
            </c:dLbl>
            <c:dLbl>
              <c:idx val="3"/>
              <c:layout>
                <c:manualLayout>
                  <c:x val="9.0137794084306694E-2"/>
                  <c:y val="-3.1938414151131959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A1-4C86-90D2-BF6E9952D807}"/>
                </c:ext>
              </c:extLst>
            </c:dLbl>
            <c:dLbl>
              <c:idx val="4"/>
              <c:layout>
                <c:manualLayout>
                  <c:x val="9.7526215207583727E-2"/>
                  <c:y val="-2.6454868364842805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2767.7</c:v>
                </c:pt>
                <c:pt idx="1">
                  <c:v>2018</c:v>
                </c:pt>
                <c:pt idx="2">
                  <c:v>1923</c:v>
                </c:pt>
                <c:pt idx="3">
                  <c:v>1838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A1-4C86-90D2-BF6E9952D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109327606108838E-3"/>
                  <c:y val="-3.791288182821080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A1-4C86-90D2-BF6E9952D807}"/>
                </c:ext>
              </c:extLst>
            </c:dLbl>
            <c:dLbl>
              <c:idx val="1"/>
              <c:layout>
                <c:manualLayout>
                  <c:x val="1.1812865605865459E-2"/>
                  <c:y val="-5.130158586532243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A1-4C86-90D2-BF6E9952D807}"/>
                </c:ext>
              </c:extLst>
            </c:dLbl>
            <c:dLbl>
              <c:idx val="2"/>
              <c:layout>
                <c:manualLayout>
                  <c:x val="1.309294450571436E-2"/>
                  <c:y val="-3.1034790965928986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A1-4C86-90D2-BF6E9952D807}"/>
                </c:ext>
              </c:extLst>
            </c:dLbl>
            <c:dLbl>
              <c:idx val="3"/>
              <c:layout>
                <c:manualLayout>
                  <c:x val="1.3274834864780155E-2"/>
                  <c:y val="-3.0754864218338993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A1-4C86-90D2-BF6E9952D807}"/>
                </c:ext>
              </c:extLst>
            </c:dLbl>
            <c:dLbl>
              <c:idx val="4"/>
              <c:layout>
                <c:manualLayout>
                  <c:x val="1.4715188676775581E-2"/>
                  <c:y val="-4.6657073854379782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114781.2</c:v>
                </c:pt>
                <c:pt idx="1">
                  <c:v>35095.599999999999</c:v>
                </c:pt>
                <c:pt idx="2">
                  <c:v>3709</c:v>
                </c:pt>
                <c:pt idx="3">
                  <c:v>3709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1A1-4C86-90D2-BF6E9952D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602368"/>
        <c:axId val="96624640"/>
        <c:axId val="0"/>
      </c:bar3DChart>
      <c:catAx>
        <c:axId val="9660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6624640"/>
        <c:crosses val="autoZero"/>
        <c:auto val="1"/>
        <c:lblAlgn val="ctr"/>
        <c:lblOffset val="100"/>
        <c:noMultiLvlLbl val="0"/>
      </c:catAx>
      <c:valAx>
        <c:axId val="9662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6602368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1.8768254923929155E-4"/>
          <c:y val="0.87751166868099673"/>
          <c:w val="0.99835195019227241"/>
          <c:h val="9.7749096061577001E-2"/>
        </c:manualLayout>
      </c:layout>
      <c:overlay val="0"/>
      <c:txPr>
        <a:bodyPr/>
        <a:lstStyle/>
        <a:p>
          <a:pPr>
            <a:defRPr sz="173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3702923114968"/>
          <c:y val="0"/>
          <c:w val="0.72825178481944519"/>
          <c:h val="0.8953276812291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5222027843206302"/>
                  <c:y val="-0.1515295232992918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4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EE-4C23-819D-D94E14162DD1}"/>
                </c:ext>
              </c:extLst>
            </c:dLbl>
            <c:dLbl>
              <c:idx val="1"/>
              <c:layout>
                <c:manualLayout>
                  <c:x val="0.26512519847587057"/>
                  <c:y val="3.685200021232240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4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E-4C23-819D-D94E14162D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38530</c:v>
                </c:pt>
                <c:pt idx="1">
                  <c:v>35095.599999999999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EE-4C23-819D-D94E14162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"/>
          <c:y val="0.8632033067546756"/>
          <c:w val="0.99357450105842227"/>
          <c:h val="0.11561628315808459"/>
        </c:manualLayout>
      </c:layout>
      <c:overlay val="0"/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0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84116331096412E-2"/>
          <c:y val="2.8384279475982536E-2"/>
          <c:w val="0.88702460850111864"/>
          <c:h val="0.80136770161265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spPr>
              <a:noFill/>
              <a:ln w="24661">
                <a:noFill/>
              </a:ln>
            </c:spPr>
            <c:txPr>
              <a:bodyPr rot="-2700000" vert="horz" wrap="square" lIns="38100" tIns="19050" rIns="38100" bIns="19050" anchor="ctr">
                <a:spAutoFit/>
              </a:bodyPr>
              <a:lstStyle/>
              <a:p>
                <a:pPr algn="ctr"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19270</c:v>
                </c:pt>
                <c:pt idx="1">
                  <c:v>19848.099999999948</c:v>
                </c:pt>
                <c:pt idx="2">
                  <c:v>20522.900000000001</c:v>
                </c:pt>
                <c:pt idx="3">
                  <c:v>21366.400000000001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6-452B-A7F1-872356287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9418313244963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6-452B-A7F1-8723562875BC}"/>
                </c:ext>
              </c:extLst>
            </c:dLbl>
            <c:dLbl>
              <c:idx val="1"/>
              <c:layout>
                <c:manualLayout>
                  <c:x val="3.229632593565942E-4"/>
                  <c:y val="2.6434959204759212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86-452B-A7F1-8723562875BC}"/>
                </c:ext>
              </c:extLst>
            </c:dLbl>
            <c:dLbl>
              <c:idx val="2"/>
              <c:layout>
                <c:manualLayout>
                  <c:x val="1.8824470897581284E-3"/>
                  <c:y val="-8.2955301120131966E-17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6-452B-A7F1-8723562875BC}"/>
                </c:ext>
              </c:extLst>
            </c:dLbl>
            <c:dLbl>
              <c:idx val="3"/>
              <c:layout>
                <c:manualLayout>
                  <c:x val="1.774868885490948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86-452B-A7F1-8723562875BC}"/>
                </c:ext>
              </c:extLst>
            </c:dLbl>
            <c:dLbl>
              <c:idx val="4"/>
              <c:layout>
                <c:manualLayout>
                  <c:x val="3.119108691359528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4900</c:v>
                </c:pt>
                <c:pt idx="1">
                  <c:v>5216.6000000000004</c:v>
                </c:pt>
                <c:pt idx="2">
                  <c:v>5226.6000000000004</c:v>
                </c:pt>
                <c:pt idx="3">
                  <c:v>5335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86-452B-A7F1-8723562875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21591723833661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86-452B-A7F1-8723562875BC}"/>
                </c:ext>
              </c:extLst>
            </c:dLbl>
            <c:dLbl>
              <c:idx val="1"/>
              <c:layout>
                <c:manualLayout>
                  <c:x val="0"/>
                  <c:y val="-2.2624434389140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29-42D8-86D6-0256C8B7ACBF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20202E-4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86-452B-A7F1-8723562875BC}"/>
                </c:ext>
              </c:extLst>
            </c:dLbl>
            <c:dLbl>
              <c:idx val="3"/>
              <c:layout>
                <c:manualLayout>
                  <c:x val="-9.939470005423207E-17"/>
                  <c:y val="-2.2796555817366942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2521.3000000000002</c:v>
                </c:pt>
                <c:pt idx="1">
                  <c:v>2503.3000000000002</c:v>
                </c:pt>
                <c:pt idx="2">
                  <c:v>2493.3000000000002</c:v>
                </c:pt>
                <c:pt idx="3">
                  <c:v>2483.8000000000002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86-452B-A7F1-8723562875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132387585750270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86-452B-A7F1-8723562875BC}"/>
                </c:ext>
              </c:extLst>
            </c:dLbl>
            <c:dLbl>
              <c:idx val="2"/>
              <c:layout>
                <c:manualLayout>
                  <c:x val="3.0453061589380956E-3"/>
                  <c:y val="-2.6434278140226373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8896</c:v>
                </c:pt>
                <c:pt idx="1">
                  <c:v>8939</c:v>
                </c:pt>
                <c:pt idx="2">
                  <c:v>9004</c:v>
                </c:pt>
                <c:pt idx="3">
                  <c:v>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886-452B-A7F1-8723562875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с/х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1267092615647726E-3"/>
                  <c:y val="-1.7087213198356269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86-452B-A7F1-8723562875BC}"/>
                </c:ext>
              </c:extLst>
            </c:dLbl>
            <c:dLbl>
              <c:idx val="1"/>
              <c:layout>
                <c:manualLayout>
                  <c:x val="6.5671035183888149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86-452B-A7F1-8723562875BC}"/>
                </c:ext>
              </c:extLst>
            </c:dLbl>
            <c:dLbl>
              <c:idx val="2"/>
              <c:layout>
                <c:manualLayout>
                  <c:x val="9.9056256432475068E-3"/>
                  <c:y val="-1.9555258243919866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86-452B-A7F1-8723562875BC}"/>
                </c:ext>
              </c:extLst>
            </c:dLbl>
            <c:dLbl>
              <c:idx val="3"/>
              <c:layout>
                <c:manualLayout>
                  <c:x val="9.6863150047406948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86-452B-A7F1-8723562875BC}"/>
                </c:ext>
              </c:extLst>
            </c:dLbl>
            <c:dLbl>
              <c:idx val="4"/>
              <c:layout>
                <c:manualLayout>
                  <c:x val="1.2805412326262543E-2"/>
                  <c:y val="-1.9379954941998307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886-452B-A7F1-872356287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050048"/>
        <c:axId val="100051584"/>
        <c:axId val="0"/>
      </c:bar3DChart>
      <c:catAx>
        <c:axId val="1000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051584"/>
        <c:crosses val="autoZero"/>
        <c:auto val="1"/>
        <c:lblAlgn val="ctr"/>
        <c:lblOffset val="100"/>
        <c:noMultiLvlLbl val="0"/>
      </c:catAx>
      <c:valAx>
        <c:axId val="10005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050048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3.2986381239550146E-2"/>
          <c:y val="0.91709783731785033"/>
          <c:w val="0.89352228686321356"/>
          <c:h val="5.6360769275098102E-2"/>
        </c:manualLayout>
      </c:layout>
      <c:overlay val="0"/>
      <c:txPr>
        <a:bodyPr/>
        <a:lstStyle/>
        <a:p>
          <a:pPr>
            <a:defRPr sz="137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23322683706082E-2"/>
          <c:y val="2.7881040892193742E-2"/>
          <c:w val="0.92545260915867944"/>
          <c:h val="0.89537588416101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земельных участков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3006"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1374.4</c:v>
                </c:pt>
                <c:pt idx="1">
                  <c:v>1425</c:v>
                </c:pt>
                <c:pt idx="2">
                  <c:v>1355</c:v>
                </c:pt>
                <c:pt idx="3">
                  <c:v>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D-4E1D-9FE6-D461B75472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муниципального имущества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941652650834371E-3"/>
                  <c:y val="-2.65709165208762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1D-4E1D-9FE6-D461B7547271}"/>
                </c:ext>
              </c:extLst>
            </c:dLbl>
            <c:dLbl>
              <c:idx val="1"/>
              <c:layout>
                <c:manualLayout>
                  <c:x val="4.6786315494990174E-3"/>
                  <c:y val="-2.6706909400706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1D-4E1D-9FE6-D461B7547271}"/>
                </c:ext>
              </c:extLst>
            </c:dLbl>
            <c:dLbl>
              <c:idx val="2"/>
              <c:layout>
                <c:manualLayout>
                  <c:x val="1.519790528480160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1D-4E1D-9FE6-D461B7547271}"/>
                </c:ext>
              </c:extLst>
            </c:dLbl>
            <c:dLbl>
              <c:idx val="3"/>
              <c:layout>
                <c:manualLayout>
                  <c:x val="-1.612548278303474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1D-4E1D-9FE6-D461B7547271}"/>
                </c:ext>
              </c:extLst>
            </c:dLbl>
            <c:dLbl>
              <c:idx val="4"/>
              <c:layout>
                <c:manualLayout>
                  <c:x val="-2.6502214235230956E-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1D-4E1D-9FE6-D461B7547271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218</c:v>
                </c:pt>
                <c:pt idx="1">
                  <c:v>218</c:v>
                </c:pt>
                <c:pt idx="2">
                  <c:v>218</c:v>
                </c:pt>
                <c:pt idx="3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1D-4E1D-9FE6-D461B75472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0317557209179473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1D-4E1D-9FE6-D461B7547271}"/>
                </c:ext>
              </c:extLst>
            </c:dLbl>
            <c:dLbl>
              <c:idx val="1"/>
              <c:layout>
                <c:manualLayout>
                  <c:x val="0"/>
                  <c:y val="2.3923444976076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1D-4E1D-9FE6-D461B7547271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202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1D-4E1D-9FE6-D461B7547271}"/>
                </c:ext>
              </c:extLst>
            </c:dLbl>
            <c:dLbl>
              <c:idx val="3"/>
              <c:layout>
                <c:manualLayout>
                  <c:x val="-9.9394700054232415E-17"/>
                  <c:y val="-2.2796555817366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1D-4E1D-9FE6-D461B7547271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364</c:v>
                </c:pt>
                <c:pt idx="1">
                  <c:v>325</c:v>
                </c:pt>
                <c:pt idx="2">
                  <c:v>300</c:v>
                </c:pt>
                <c:pt idx="3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D1D-4E1D-9FE6-D461B754727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неналоговые доходы (включая штрафы)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417738787454113E-4"/>
                  <c:y val="3.1848313150391093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1D-4E1D-9FE6-D461B7547271}"/>
                </c:ext>
              </c:extLst>
            </c:dLbl>
            <c:dLbl>
              <c:idx val="1"/>
              <c:layout>
                <c:manualLayout>
                  <c:x val="1.0443964175700792E-2"/>
                  <c:y val="-2.5083632682788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1D-4E1D-9FE6-D461B7547271}"/>
                </c:ext>
              </c:extLst>
            </c:dLbl>
            <c:dLbl>
              <c:idx val="2"/>
              <c:layout>
                <c:manualLayout>
                  <c:x val="6.0006573799627223E-3"/>
                  <c:y val="-2.4591588588922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1D-4E1D-9FE6-D461B7547271}"/>
                </c:ext>
              </c:extLst>
            </c:dLbl>
            <c:dLbl>
              <c:idx val="3"/>
              <c:layout>
                <c:manualLayout>
                  <c:x val="7.3882526782417133E-3"/>
                  <c:y val="-1.2541816341394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BC-4C4F-B583-4DCF289C1AA4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7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811.3</c:v>
                </c:pt>
                <c:pt idx="1">
                  <c:v>155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D1D-4E1D-9FE6-D461B7547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455040"/>
        <c:axId val="106456576"/>
        <c:axId val="0"/>
      </c:bar3DChart>
      <c:catAx>
        <c:axId val="10645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56576"/>
        <c:crosses val="autoZero"/>
        <c:auto val="1"/>
        <c:lblAlgn val="ctr"/>
        <c:lblOffset val="100"/>
        <c:noMultiLvlLbl val="0"/>
      </c:catAx>
      <c:valAx>
        <c:axId val="10645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55040"/>
        <c:crosses val="autoZero"/>
        <c:crossBetween val="between"/>
      </c:valAx>
      <c:spPr>
        <a:noFill/>
        <a:ln w="25380"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96545555558788"/>
          <c:y val="3.3706131417496822E-2"/>
          <c:w val="0.57710735363842636"/>
          <c:h val="0.24216889481415643"/>
        </c:manualLayout>
      </c:layout>
      <c:overlay val="0"/>
      <c:spPr>
        <a:gradFill>
          <a:gsLst>
            <a:gs pos="0">
              <a:srgbClr val="A6BDE7"/>
            </a:gs>
            <a:gs pos="100000">
              <a:srgbClr val="B7C9EA"/>
            </a:gs>
          </a:gsLst>
          <a:lin ang="5400000" scaled="0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1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14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76645041705423E-2"/>
          <c:y val="2.3608768971332208E-2"/>
          <c:w val="0.88821352631992256"/>
          <c:h val="0.889432030963000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50000">
                  <a:srgbClr val="9CB86E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5.5871479308529414E-3"/>
                  <c:y val="0.29730812990591005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0-42A7-B2E5-0F88FF4262F8}"/>
                </c:ext>
              </c:extLst>
            </c:dLbl>
            <c:dLbl>
              <c:idx val="1"/>
              <c:layout>
                <c:manualLayout>
                  <c:x val="7.389765233908027E-3"/>
                  <c:y val="0.24816431740752631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0-42A7-B2E5-0F88FF4262F8}"/>
                </c:ext>
              </c:extLst>
            </c:dLbl>
            <c:dLbl>
              <c:idx val="2"/>
              <c:layout>
                <c:manualLayout>
                  <c:x val="1.182294954172472E-2"/>
                  <c:y val="-1.6000794799710769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90-42A7-B2E5-0F88FF4262F8}"/>
                </c:ext>
              </c:extLst>
            </c:dLbl>
            <c:dLbl>
              <c:idx val="3"/>
              <c:layout>
                <c:manualLayout>
                  <c:x val="8.7791735877584369E-3"/>
                  <c:y val="-1.7361260772253931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0-42A7-B2E5-0F88FF4262F8}"/>
                </c:ext>
              </c:extLst>
            </c:dLbl>
            <c:dLbl>
              <c:idx val="4"/>
              <c:layout>
                <c:manualLayout>
                  <c:x val="8.6479788474906182E-3"/>
                  <c:y val="-3.0062347061281691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00" b="1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90-42A7-B2E5-0F88FF4262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89195.1</c:v>
                </c:pt>
                <c:pt idx="1">
                  <c:v>35095.599999999999</c:v>
                </c:pt>
                <c:pt idx="2">
                  <c:v>3709</c:v>
                </c:pt>
                <c:pt idx="3">
                  <c:v>3709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90-42A7-B2E5-0F88FF4262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104857921574014E-3"/>
                  <c:y val="-2.1238843335936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95-48A6-9080-741477ACD10A}"/>
                </c:ext>
              </c:extLst>
            </c:dLbl>
            <c:dLbl>
              <c:idx val="1"/>
              <c:layout>
                <c:manualLayout>
                  <c:x val="1.3298854820834873E-2"/>
                  <c:y val="-2.1238843335936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95-48A6-9080-741477ACD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24579.3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95-48A6-9080-741477ACD1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от негосударственных организаций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8381221379765403E-3"/>
                  <c:y val="-3.40192460779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A5-47CD-91A2-7AE55D596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5-47CD-91A2-7AE55D596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7948416"/>
        <c:axId val="97950720"/>
        <c:axId val="0"/>
      </c:bar3DChart>
      <c:catAx>
        <c:axId val="979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950720"/>
        <c:crosses val="autoZero"/>
        <c:auto val="1"/>
        <c:lblAlgn val="ctr"/>
        <c:lblOffset val="100"/>
        <c:noMultiLvlLbl val="0"/>
      </c:catAx>
      <c:valAx>
        <c:axId val="9795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948416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33185930776626205"/>
          <c:y val="9.8752002618288717E-2"/>
          <c:w val="0.63278820368183186"/>
          <c:h val="0.25348039777922748"/>
        </c:manualLayout>
      </c:layout>
      <c:overlay val="0"/>
      <c:spPr>
        <a:solidFill>
          <a:srgbClr val="B7C9EA"/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4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17378317853921E-2"/>
          <c:y val="3.1595184680127272E-2"/>
          <c:w val="0.8904823989569568"/>
          <c:h val="0.763948497854094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1462">
              <a:solidFill>
                <a:srgbClr val="FFFF00"/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3.6980658063082594E-2"/>
                  <c:y val="-4.832035405502898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58-4C7F-8302-5567B6F90805}"/>
                </c:ext>
              </c:extLst>
            </c:dLbl>
            <c:dLbl>
              <c:idx val="1"/>
              <c:layout>
                <c:manualLayout>
                  <c:x val="-3.4600387389207052E-2"/>
                  <c:y val="4.42516238747247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8-4C7F-8302-5567B6F90805}"/>
                </c:ext>
              </c:extLst>
            </c:dLbl>
            <c:dLbl>
              <c:idx val="2"/>
              <c:layout>
                <c:manualLayout>
                  <c:x val="-7.6034428093976314E-2"/>
                  <c:y val="-1.101133278649798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58-4C7F-8302-5567B6F90805}"/>
                </c:ext>
              </c:extLst>
            </c:dLbl>
            <c:dLbl>
              <c:idx val="3"/>
              <c:layout>
                <c:manualLayout>
                  <c:x val="-2.7858041830653692E-2"/>
                  <c:y val="-4.34883397278535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58-4C7F-8302-5567B6F90805}"/>
                </c:ext>
              </c:extLst>
            </c:dLbl>
            <c:dLbl>
              <c:idx val="4"/>
              <c:layout>
                <c:manualLayout>
                  <c:x val="8.633202342134274E-4"/>
                  <c:y val="5.1255726117148334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58-4C7F-8302-5567B6F90805}"/>
                </c:ext>
              </c:extLst>
            </c:dLbl>
            <c:dLbl>
              <c:idx val="5"/>
              <c:layout>
                <c:manualLayout>
                  <c:x val="-3.4600263551471118E-2"/>
                  <c:y val="4.164858717621150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8-4C7F-8302-5567B6F90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2018 
отчет</c:v>
                </c:pt>
                <c:pt idx="1">
                  <c:v>2019
отчет</c:v>
                </c:pt>
                <c:pt idx="2">
                  <c:v>2020
отчет</c:v>
                </c:pt>
                <c:pt idx="3">
                  <c:v>2021
оценка</c:v>
                </c:pt>
                <c:pt idx="4">
                  <c:v>2022
проект</c:v>
                </c:pt>
                <c:pt idx="5">
                  <c:v>2023
проект</c:v>
                </c:pt>
                <c:pt idx="6">
                  <c:v>2024
проект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48.7</c:v>
                </c:pt>
                <c:pt idx="1">
                  <c:v>73</c:v>
                </c:pt>
                <c:pt idx="2">
                  <c:v>272</c:v>
                </c:pt>
                <c:pt idx="3">
                  <c:v>185.7</c:v>
                </c:pt>
                <c:pt idx="4">
                  <c:v>76.099999999999994</c:v>
                </c:pt>
                <c:pt idx="5">
                  <c:v>42.9</c:v>
                </c:pt>
                <c:pt idx="6">
                  <c:v>43.8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758-4C7F-8302-5567B6F90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994944"/>
        <c:axId val="113000832"/>
      </c:lineChart>
      <c:catAx>
        <c:axId val="11299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3000832"/>
        <c:crosses val="autoZero"/>
        <c:auto val="1"/>
        <c:lblAlgn val="ctr"/>
        <c:lblOffset val="0"/>
        <c:noMultiLvlLbl val="0"/>
      </c:catAx>
      <c:valAx>
        <c:axId val="11300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99494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3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1122313273174407E-2"/>
          <c:w val="0.98208700019782458"/>
          <c:h val="0.9469643837900541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6487221706990832"/>
                  <c:y val="-0.167967549037242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F5-42C8-A980-3B9A8D6958F5}"/>
                </c:ext>
              </c:extLst>
            </c:dLbl>
            <c:dLbl>
              <c:idx val="1"/>
              <c:layout>
                <c:manualLayout>
                  <c:x val="6.2037199202167721E-2"/>
                  <c:y val="0.17675333099797294"/>
                </c:manualLayout>
              </c:layout>
              <c:tx>
                <c:rich>
                  <a:bodyPr lIns="38100" tIns="19050" rIns="38100" bIns="19050" anchor="ctr" anchorCtr="1">
                    <a:noAutofit/>
                  </a:bodyPr>
                  <a:lstStyle/>
                  <a:p>
                    <a:pPr>
                      <a:defRPr sz="1500" b="1"/>
                    </a:pPr>
                    <a:r>
                      <a:rPr lang="ru-RU" sz="4000" dirty="0"/>
                      <a:t>ЖКХ
70,8%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B6F5-42C8-A980-3B9A8D6958F5}"/>
                </c:ext>
              </c:extLst>
            </c:dLbl>
            <c:dLbl>
              <c:idx val="2"/>
              <c:layout>
                <c:manualLayout>
                  <c:x val="-4.7539170189094856E-2"/>
                  <c:y val="-0.11330891428247131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spAutoFit/>
                </a:bodyPr>
                <a:lstStyle/>
                <a:p>
                  <a:pPr>
                    <a:defRPr sz="15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F5-42C8-A980-3B9A8D6958F5}"/>
                </c:ext>
              </c:extLst>
            </c:dLbl>
            <c:dLbl>
              <c:idx val="3"/>
              <c:layout>
                <c:manualLayout>
                  <c:x val="-7.6942901270978031E-3"/>
                  <c:y val="0.18621704206616818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noAutofit/>
                </a:bodyPr>
                <a:lstStyle/>
                <a:p>
                  <a:pPr>
                    <a:defRPr sz="15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6F5-42C8-A980-3B9A8D6958F5}"/>
                </c:ext>
              </c:extLst>
            </c:dLbl>
            <c:dLbl>
              <c:idx val="4"/>
              <c:layout>
                <c:manualLayout>
                  <c:x val="1.872766532424187E-2"/>
                  <c:y val="-9.5590758032595924E-2"/>
                </c:manualLayout>
              </c:layout>
              <c:tx>
                <c:rich>
                  <a:bodyPr lIns="38100" tIns="19050" rIns="38100" bIns="19050" anchor="ctr" anchorCtr="1">
                    <a:spAutoFit/>
                  </a:bodyPr>
                  <a:lstStyle/>
                  <a:p>
                    <a:pPr>
                      <a:defRPr sz="1500" b="1"/>
                    </a:pPr>
                    <a:r>
                      <a:rPr lang="ru-RU" sz="1300" dirty="0"/>
                      <a:t>Общегосударственные</a:t>
                    </a:r>
                    <a:br>
                      <a:rPr lang="ru-RU" sz="1300" dirty="0"/>
                    </a:br>
                    <a:r>
                      <a:rPr lang="ru-RU" sz="1300" dirty="0"/>
                      <a:t>вопросы
5,8%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6F5-42C8-A980-3B9A8D6958F5}"/>
                </c:ext>
              </c:extLst>
            </c:dLbl>
            <c:dLbl>
              <c:idx val="5"/>
              <c:layout>
                <c:manualLayout>
                  <c:x val="0.19848284143355724"/>
                  <c:y val="0.23230851959719118"/>
                </c:manualLayout>
              </c:layout>
              <c:tx>
                <c:rich>
                  <a:bodyPr lIns="38100" tIns="19050" rIns="38100" bIns="19050" anchor="ctr" anchorCtr="1">
                    <a:noAutofit/>
                  </a:bodyPr>
                  <a:lstStyle/>
                  <a:p>
                    <a:pPr>
                      <a:defRPr sz="1500" b="1"/>
                    </a:pPr>
                    <a:r>
                      <a:rPr lang="ru-RU" sz="1400" dirty="0"/>
                      <a:t>Национальная безопасность
 и правоохранительная
деятельность
1,1%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61616889869744"/>
                      <c:h val="0.314331296901122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B6F5-42C8-A980-3B9A8D6958F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F5-42C8-A980-3B9A8D6958F5}"/>
                </c:ext>
              </c:extLst>
            </c:dLbl>
            <c:numFmt formatCode="0.0%" sourceLinked="0"/>
            <c:spPr>
              <a:noFill/>
              <a:ln w="12700">
                <a:noFill/>
              </a:ln>
            </c:spPr>
            <c:txPr>
              <a:bodyPr wrap="square" lIns="38100" tIns="19050" rIns="38100" bIns="19050" anchor="ctr" anchorCtr="1">
                <a:spAutoFit/>
              </a:bodyPr>
              <a:lstStyle/>
              <a:p>
                <a:pPr>
                  <a:defRPr sz="1500" b="1"/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ЖКХ</c:v>
                </c:pt>
                <c:pt idx="2">
                  <c:v>Культура</c:v>
                </c:pt>
                <c:pt idx="3">
                  <c:v>Физ.культура
 и спорт</c:v>
                </c:pt>
                <c:pt idx="4">
                  <c:v>Общегосударственные вопросы</c:v>
                </c:pt>
                <c:pt idx="5">
                  <c:v>Национальная безопасность
 и правоохранительная
деятельность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16616.7</c:v>
                </c:pt>
                <c:pt idx="1">
                  <c:v>53931.7</c:v>
                </c:pt>
                <c:pt idx="2">
                  <c:v>210</c:v>
                </c:pt>
                <c:pt idx="3">
                  <c:v>165</c:v>
                </c:pt>
                <c:pt idx="4">
                  <c:v>4363.2</c:v>
                </c:pt>
                <c:pt idx="5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01-490C-AE80-2F6F23B42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ercent"/>
        <c:splitPos val="4"/>
        <c:secondPieSize val="58"/>
        <c:serLines/>
      </c:ofPieChart>
      <c:spPr>
        <a:noFill/>
        <a:ln w="25411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38634891503833E-2"/>
          <c:y val="2.8302983018210201E-2"/>
          <c:w val="0.9197876183022059"/>
          <c:h val="0.862886157268305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деятельности финансовых и контрольных органов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281730181006881E-3"/>
                  <c:y val="-9.5826340932878961E-3"/>
                </c:manualLayout>
              </c:layout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0-4BE6-840F-8411C73F6AAA}"/>
                </c:ext>
              </c:extLst>
            </c:dLbl>
            <c:dLbl>
              <c:idx val="1"/>
              <c:layout>
                <c:manualLayout>
                  <c:x val="2.8562335816330006E-3"/>
                  <c:y val="-9.5827215230943705E-3"/>
                </c:manualLayout>
              </c:layout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0-4BE6-840F-8411C73F6AAA}"/>
                </c:ext>
              </c:extLst>
            </c:dLbl>
            <c:dLbl>
              <c:idx val="2"/>
              <c:layout>
                <c:manualLayout>
                  <c:x val="8.5690381086041267E-3"/>
                  <c:y val="-4.791360761547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90-4BE6-840F-8411C73F6AAA}"/>
                </c:ext>
              </c:extLst>
            </c:dLbl>
            <c:dLbl>
              <c:idx val="3"/>
              <c:layout>
                <c:manualLayout>
                  <c:x val="7.1408650905034534E-3"/>
                  <c:y val="-4.7913607615472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280.8</c:v>
                </c:pt>
                <c:pt idx="1">
                  <c:v>323.2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90-4BE6-840F-8411C73F6A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253841448056E-2"/>
                  <c:y val="-4.7913607615472234E-3"/>
                </c:manualLayout>
              </c:layout>
              <c:spPr/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0-4BE6-840F-8411C73F6AAA}"/>
                </c:ext>
              </c:extLst>
            </c:dLbl>
            <c:dLbl>
              <c:idx val="1"/>
              <c:layout>
                <c:manualLayout>
                  <c:x val="4.2845190543020634E-3"/>
                  <c:y val="-1.676976266541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90-4BE6-840F-8411C73F6AAA}"/>
                </c:ext>
              </c:extLst>
            </c:dLbl>
            <c:dLbl>
              <c:idx val="2"/>
              <c:layout>
                <c:manualLayout>
                  <c:x val="5.7126920724028538E-3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90-4BE6-840F-8411C73F6AAA}"/>
                </c:ext>
              </c:extLst>
            </c:dLbl>
            <c:dLbl>
              <c:idx val="3"/>
              <c:layout>
                <c:manualLayout>
                  <c:x val="5.7126920724027939E-3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90-4BE6-840F-8411C73F6A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281730181006881E-3"/>
                  <c:y val="0.19184028285356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90-4BE6-840F-8411C73F6AAA}"/>
                </c:ext>
              </c:extLst>
            </c:dLbl>
            <c:dLbl>
              <c:idx val="1"/>
              <c:layout>
                <c:manualLayout>
                  <c:x val="9.9972111267048105E-3"/>
                  <c:y val="-3.8631198566730661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90-4BE6-840F-8411C73F6AAA}"/>
                </c:ext>
              </c:extLst>
            </c:dLbl>
            <c:dLbl>
              <c:idx val="2"/>
              <c:layout>
                <c:manualLayout>
                  <c:x val="8.5690381086041267E-3"/>
                  <c:y val="-4.79136076154722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90-4BE6-840F-8411C73F6AAA}"/>
                </c:ext>
              </c:extLst>
            </c:dLbl>
            <c:dLbl>
              <c:idx val="3"/>
              <c:layout>
                <c:manualLayout>
                  <c:x val="7.1408650905034534E-3"/>
                  <c:y val="-4.79136076154722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85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проект</c:v>
                </c:pt>
                <c:pt idx="2">
                  <c:v>2023 проект</c:v>
                </c:pt>
                <c:pt idx="3">
                  <c:v>2024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5475.6</c:v>
                </c:pt>
                <c:pt idx="1">
                  <c:v>3890</c:v>
                </c:pt>
                <c:pt idx="2">
                  <c:v>2135</c:v>
                </c:pt>
                <c:pt idx="3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990-4BE6-840F-8411C73F6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87520"/>
        <c:axId val="81389056"/>
        <c:axId val="0"/>
      </c:bar3DChart>
      <c:catAx>
        <c:axId val="8138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389056"/>
        <c:crosses val="autoZero"/>
        <c:auto val="1"/>
        <c:lblAlgn val="ctr"/>
        <c:lblOffset val="100"/>
        <c:noMultiLvlLbl val="0"/>
      </c:catAx>
      <c:valAx>
        <c:axId val="8138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387520"/>
        <c:crosses val="autoZero"/>
        <c:crossBetween val="between"/>
      </c:valAx>
      <c:spPr>
        <a:noFill/>
        <a:ln w="25389">
          <a:noFill/>
        </a:ln>
      </c:spPr>
    </c:plotArea>
    <c:legend>
      <c:legendPos val="t"/>
      <c:layout>
        <c:manualLayout>
          <c:xMode val="edge"/>
          <c:yMode val="edge"/>
          <c:x val="0.47606483230774765"/>
          <c:y val="4.8900932878018881E-2"/>
          <c:w val="0.49946078034474073"/>
          <c:h val="0.19174707757009415"/>
        </c:manualLayout>
      </c:layout>
      <c:overlay val="1"/>
      <c:spPr>
        <a:gradFill>
          <a:gsLst>
            <a:gs pos="0">
              <a:srgbClr val="9AB5E4"/>
            </a:gs>
            <a:gs pos="53000">
              <a:srgbClr val="C2D1ED"/>
            </a:gs>
            <a:gs pos="100000">
              <a:srgbClr val="E1E8F5"/>
            </a:gs>
          </a:gsLst>
          <a:lin ang="5400000" scaled="0"/>
        </a:gradFill>
      </c:spPr>
      <c:txPr>
        <a:bodyPr/>
        <a:lstStyle/>
        <a:p>
          <a:pPr>
            <a:defRPr sz="1200" b="1" kern="1200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0.51036</cdr:x>
      <cdr:y>0.43853</cdr:y>
    </cdr:from>
    <cdr:to>
      <cdr:x>0.66584</cdr:x>
      <cdr:y>0.54328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9288" y="1869958"/>
          <a:ext cx="1370694" cy="44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/>
            <a:t>1,6%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1ECDF-5581-4DBE-B9EE-B9E60FC1D6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6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A5DC08-40E3-4504-A480-341006179F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8E121-9E03-44A1-A56B-90E40F339258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80C0F9-E867-478D-BFB9-ED916B26D04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2B0998-AEF0-493A-8CC3-477FED04603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DC08-40E3-4504-A480-341006179FD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95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5DC08-40E3-4504-A480-341006179FDE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37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5DC08-40E3-4504-A480-341006179FDE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3F0E-F855-4BAB-B14C-0B461BCD0CBA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FB82-D9E9-4899-ACF7-4438C6EC2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7286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606C-D997-4795-83C8-B63FA47F083C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E724-23E7-4055-9D22-C3B7821F7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6896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3055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DAAD-CC94-440E-A335-AA09BD21391B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7F2E-47DA-4112-9C7A-7C0596B8B7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8083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0621-D331-4F6E-B75E-6B2E97D025F4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558C3-B65E-4BFD-851C-B37DFBB27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4492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D3FD-2A36-4887-B22F-51EFD942B44E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AD0A8-87BE-45E6-B1D1-E301A799BB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84405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62C3B8-39B5-4535-A62F-2DAC52B6E8B8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94AB4A-FACA-49A7-99F9-38C90AFA7F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окуло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1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4282" y="2143122"/>
            <a:ext cx="8820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Проект бюджета городского поселения на 2022 год</a:t>
            </a:r>
            <a:b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и на плановый период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2023 и 2024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339976" y="303610"/>
            <a:ext cx="62642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Окуловское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городское</a:t>
            </a: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поселение</a:t>
            </a:r>
          </a:p>
        </p:txBody>
      </p:sp>
      <p:pic>
        <p:nvPicPr>
          <p:cNvPr id="15365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5262"/>
            <a:ext cx="1368847" cy="15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167771"/>
              </p:ext>
            </p:extLst>
          </p:nvPr>
        </p:nvGraphicFramePr>
        <p:xfrm>
          <a:off x="107504" y="670675"/>
          <a:ext cx="8856984" cy="410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1472" y="7142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Объем безвозмездных поступлений  в бюджет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поселения, тыс. руб.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1791DCE-864C-44AF-A16E-0E5F9B53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D7067BC5-D81B-4788-BC59-7EB04019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расх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1763714" y="1059656"/>
            <a:ext cx="5761037" cy="9715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006079"/>
            <a:ext cx="6851650" cy="972740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РАСХОДЫ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029412"/>
              </p:ext>
            </p:extLst>
          </p:nvPr>
        </p:nvGraphicFramePr>
        <p:xfrm>
          <a:off x="214282" y="642924"/>
          <a:ext cx="8594725" cy="421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00034" y="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поселения, млн. руб.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9F02840-ACDE-41E4-ACF7-90F39F5DE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8FB7BCC6-0156-451E-9329-69C1A391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7950" y="86916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бюджета городского поселения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на 2022 год и на плановый период 2023 и 2024 годов,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1387"/>
              </p:ext>
            </p:extLst>
          </p:nvPr>
        </p:nvGraphicFramePr>
        <p:xfrm>
          <a:off x="271031" y="847422"/>
          <a:ext cx="8601937" cy="366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Раздел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  год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2023  год</a:t>
                      </a:r>
                    </a:p>
                  </a:txBody>
                  <a:tcPr marL="91439" marR="91439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  год</a:t>
                      </a:r>
                    </a:p>
                  </a:txBody>
                  <a:tcPr marL="91439" marR="91439" marT="34292" marB="3429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01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ОБЩЕГОСУДАРСТВЕННЫЕ ВОПРОСЫ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4 363,2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2 285,0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2 310,0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03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НАЦИОНАЛЬНАЯ БЕЗОПАСНОСТЬ И ПРАВООХРАНИТЕЛЬНАЯ ДЕЯТЕЛЬНОСТЬ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04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НАЦИОНАЛЬНАЯ ЭКОНОМИКА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16 616,7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13 095,6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13 314,0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05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ЖИЛИЩНО-КОММУНАЛЬНОЕ ХОЗЯЙСТВО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53 931,7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25 250,0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23 400,0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08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КУЛЬТУРА, КИНЕМАТОГРАФИЯ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210, 0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ФИЗИЧЕСКАЯ КУЛЬТУРА И СПОРТ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32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УСЛОВНО УТВЕРЖДЕННЫЕ РАСХОДЫ</a:t>
                      </a:r>
                    </a:p>
                  </a:txBody>
                  <a:tcPr marL="91439" marR="91439" marT="34292" marB="3429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1 028,2</a:t>
                      </a:r>
                    </a:p>
                  </a:txBody>
                  <a:tcPr marL="7620" marR="71999" marT="571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3 579,2</a:t>
                      </a:r>
                    </a:p>
                  </a:txBody>
                  <a:tcPr marL="7620" marR="71999" marT="571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348">
                <a:tc gridSpan="2"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ИТОГО</a:t>
                      </a:r>
                    </a:p>
                  </a:txBody>
                  <a:tcPr marL="91439" marR="91439" marT="34292" marB="3429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76 136,6</a:t>
                      </a:r>
                    </a:p>
                  </a:txBody>
                  <a:tcPr marL="9017" marR="71999" marT="6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42 883,8</a:t>
                      </a:r>
                    </a:p>
                  </a:txBody>
                  <a:tcPr marL="9017" marR="71999" marT="6763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43 828,2</a:t>
                      </a:r>
                    </a:p>
                  </a:txBody>
                  <a:tcPr marL="9017" marR="71999" marT="6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C177198C-16F7-41A4-A68A-E6CFB508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525D66F4-D3C2-4924-9FF5-3AE08C52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на 2022 год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AD6F965-3AF7-4778-BE9F-BE9969FC4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042503"/>
              </p:ext>
            </p:extLst>
          </p:nvPr>
        </p:nvGraphicFramePr>
        <p:xfrm>
          <a:off x="78272" y="549211"/>
          <a:ext cx="8815888" cy="426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DD7B8CFC-6D79-4B8D-9B6B-B229B5EF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5BD842D6-8901-4FCE-A6BD-DC28963F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31561"/>
              </p:ext>
            </p:extLst>
          </p:nvPr>
        </p:nvGraphicFramePr>
        <p:xfrm>
          <a:off x="71406" y="915566"/>
          <a:ext cx="8892480" cy="3974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67544" y="27552"/>
            <a:ext cx="8353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«Общегосударственные вопросы», тыс. рублей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75BD757-D5A4-4944-895A-2CD1E92AB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1CB74687-12E6-4743-98F3-1AF9D4BC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69671"/>
              </p:ext>
            </p:extLst>
          </p:nvPr>
        </p:nvGraphicFramePr>
        <p:xfrm>
          <a:off x="-36512" y="956799"/>
          <a:ext cx="9023350" cy="422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1521" y="33469"/>
            <a:ext cx="86416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 городского поселения по разделу </a:t>
            </a:r>
            <a:b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«Национальная безопасность и правоохранительная</a:t>
            </a:r>
            <a:b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деятельность», тыс. рублей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2A51D46-6809-45A8-B4D4-B8D4DB5FA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351FE6F8-8A4F-41EE-B6BF-D8468631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/>
          </p:cNvGraphicFramePr>
          <p:nvPr/>
        </p:nvGraphicFramePr>
        <p:xfrm>
          <a:off x="107505" y="789552"/>
          <a:ext cx="8826946" cy="39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1" y="33468"/>
            <a:ext cx="8353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«Национальная экономика», тыс. рублей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D689E1F-C040-418A-9A65-8CB5DA3B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FF72A2DA-8F6A-4D33-8BD9-18767E1A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1" y="0"/>
            <a:ext cx="8353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Дорожный фонд городского поселения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9256" y="3357568"/>
            <a:ext cx="352901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</a:rPr>
              <a:t>Дорожный фонд – часть средств бюджета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городского поселения,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8" y="485776"/>
            <a:ext cx="3168650" cy="3071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Акцизы на нефтепродукты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0038" y="889398"/>
            <a:ext cx="3168650" cy="7024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Безвозмедные поступления от физических и юридических лиц на финансовое обеспечение дорожной деятельности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20" y="1714494"/>
            <a:ext cx="3173413" cy="571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Плановые поступления налога на доходы физических лиц в</a:t>
            </a:r>
            <a:br>
              <a:rPr lang="ru-RU" sz="1200" dirty="0"/>
            </a:br>
            <a:r>
              <a:rPr lang="ru-RU" sz="1200" dirty="0"/>
              <a:t>размере не более 50%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20" y="2357436"/>
            <a:ext cx="3133716" cy="1143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Неиспользованный остаток бюджетных ассигнований по состоянию на 31 декабря года, предшествующего очередному финансовому году, полученный из областного бюджета на осуществление дорожной деятельности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84825" y="482204"/>
            <a:ext cx="3309938" cy="9441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Поступления в виде </a:t>
            </a:r>
            <a:r>
              <a:rPr lang="ru-RU" sz="1100" dirty="0"/>
              <a:t>субсидий</a:t>
            </a:r>
            <a:r>
              <a:rPr lang="ru-RU" sz="1200" dirty="0"/>
              <a:t> из бюджетов бюджетной системы РФ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15008" y="1571618"/>
            <a:ext cx="3333750" cy="171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/>
              <a:t>Денежные средства, поступающие в местный бюджет от уплаты неустоек (штрафов, пеней), а также от возмещения убытков муниципального заказчика, взысканные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муниципального дорожного фонда, или в связи с уклонением от заключения таких </a:t>
            </a:r>
            <a:r>
              <a:rPr lang="ru-RU" sz="1200" dirty="0"/>
              <a:t>контрактов и иных договоров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3276600" y="1017985"/>
            <a:ext cx="2590800" cy="16609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/>
              <a:t>Решение</a:t>
            </a:r>
            <a:br>
              <a:rPr lang="ru-RU" sz="1600" dirty="0"/>
            </a:br>
            <a:r>
              <a:rPr lang="ru-RU" sz="1600" dirty="0"/>
              <a:t>Совета депутатов</a:t>
            </a:r>
            <a:br>
              <a:rPr lang="ru-RU" sz="1600" dirty="0"/>
            </a:br>
            <a:r>
              <a:rPr lang="ru-RU" sz="1600" dirty="0"/>
              <a:t>от 12.12.2013</a:t>
            </a:r>
          </a:p>
          <a:p>
            <a:pPr algn="ctr" eaLnBrk="1" hangingPunct="1">
              <a:defRPr/>
            </a:pPr>
            <a:r>
              <a:rPr lang="ru-RU" sz="1600" dirty="0"/>
              <a:t>№ 201</a:t>
            </a:r>
          </a:p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5275" y="3640931"/>
          <a:ext cx="4895850" cy="84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21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Всего доходы дорожного фонда, тыс. рублей</a:t>
                      </a:r>
                    </a:p>
                  </a:txBody>
                  <a:tcPr marL="91427" marR="91427" marT="34300" marB="3430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 год</a:t>
                      </a:r>
                    </a:p>
                  </a:txBody>
                  <a:tcPr marL="91427" marR="91427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2023 год</a:t>
                      </a:r>
                    </a:p>
                  </a:txBody>
                  <a:tcPr marL="91427" marR="91427" marT="34300" marB="343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2024 год</a:t>
                      </a:r>
                    </a:p>
                  </a:txBody>
                  <a:tcPr marL="91427" marR="91427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16 156,7</a:t>
                      </a:r>
                    </a:p>
                  </a:txBody>
                  <a:tcPr marL="91427" marR="91427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12 635,6</a:t>
                      </a:r>
                    </a:p>
                  </a:txBody>
                  <a:tcPr marL="91427" marR="91427" marT="34300" marB="343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12 854,0</a:t>
                      </a:r>
                    </a:p>
                  </a:txBody>
                  <a:tcPr marL="91427" marR="91427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3">
            <a:extLst>
              <a:ext uri="{FF2B5EF4-FFF2-40B4-BE49-F238E27FC236}">
                <a16:creationId xmlns:a16="http://schemas.microsoft.com/office/drawing/2014/main" id="{28C38174-2A34-48BD-B99B-B3A797167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6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A9F982E2-5E74-4629-82E1-1A880A97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Object 20"/>
          <p:cNvGraphicFramePr>
            <a:graphicFrameLocks/>
          </p:cNvGraphicFramePr>
          <p:nvPr/>
        </p:nvGraphicFramePr>
        <p:xfrm>
          <a:off x="0" y="789552"/>
          <a:ext cx="8928993" cy="395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1" y="86917"/>
            <a:ext cx="83185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«Жилищно-коммунальное хозяйство», тыс. рублей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B74F9EE-44CA-4012-A1BC-8508DC51D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32137114-4B6B-4581-B67F-01AB4C120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бюджета городского поселения,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155265"/>
              </p:ext>
            </p:extLst>
          </p:nvPr>
        </p:nvGraphicFramePr>
        <p:xfrm>
          <a:off x="32543" y="627534"/>
          <a:ext cx="900395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C62EFDE2-94EE-48AA-965D-05DF63539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C26FF42C-123F-4318-BD29-1C17E44E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5289" y="219075"/>
            <a:ext cx="8353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Реализация проекта «Народный бюджет»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88" y="746523"/>
            <a:ext cx="8280400" cy="37548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обеспечивает конструктивное взаимодействие между гражданами и местной администрацией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даёт возможность каждому жителю города непосредственно участвовать в решении тех проблем, которые прямо касаются его самого и его ближайшего окружения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позволяет повысить уровень гражданской активности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ru-RU" sz="2000" dirty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j-lt"/>
                <a:cs typeface="Arial" panose="020B0604020202020204" pitchFamily="34" charset="0"/>
              </a:rPr>
              <a:t>способствует возникновению городского сообщества: взаимодействию и совместной работе граждан и местной администрации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A86D9AC-B6E5-4CD3-9332-16E68B20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90A6C604-AF3B-44C9-AD17-FFF4F875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5289" y="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Совместная работа бюджетной комиссии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и местной администрации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92363" y="789385"/>
            <a:ext cx="3803650" cy="1197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Обучение</a:t>
            </a:r>
          </a:p>
          <a:p>
            <a:pPr algn="ctr">
              <a:defRPr/>
            </a:pPr>
            <a:r>
              <a:rPr lang="ru-RU" sz="1050" dirty="0"/>
              <a:t>Лекции и консультации о полномочиях городского поселения, о федеральном законе 44-ФЗ «О контрактной системе в сфере закупок товаров, работ, услуг для обеспечения государственных и муниципальных нужд», о принципах формирования бюджета поселения и особенностях его исполнения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231776" y="2275285"/>
            <a:ext cx="1711325" cy="837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Местная </a:t>
            </a:r>
            <a:r>
              <a:rPr lang="ru-RU" sz="1600" dirty="0" err="1"/>
              <a:t>админист</a:t>
            </a:r>
            <a:r>
              <a:rPr lang="ru-RU" sz="1600" dirty="0"/>
              <a:t>-рация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4438" y="2275285"/>
            <a:ext cx="1079500" cy="837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Проект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0201" y="2275285"/>
            <a:ext cx="2303463" cy="837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Предложение</a:t>
            </a:r>
          </a:p>
          <a:p>
            <a:pPr algn="ctr">
              <a:defRPr/>
            </a:pPr>
            <a:r>
              <a:rPr lang="ru-RU" sz="1200" dirty="0"/>
              <a:t>Право формулировать предложения есть только у членов бюджетной комиссии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7019926" y="2275285"/>
            <a:ext cx="1871663" cy="837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Бюджетная комиссия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92363" y="3517107"/>
            <a:ext cx="3803650" cy="107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Экспертиза</a:t>
            </a:r>
          </a:p>
          <a:p>
            <a:pPr algn="ctr">
              <a:defRPr/>
            </a:pPr>
            <a:r>
              <a:rPr lang="ru-RU" sz="1200" dirty="0"/>
              <a:t>Предложения членов бюджетной комиссии оцениваются в администрации. На каждый проект делается  экспертное заключение</a:t>
            </a:r>
          </a:p>
        </p:txBody>
      </p:sp>
      <p:sp>
        <p:nvSpPr>
          <p:cNvPr id="9" name="Стрелка углом 8"/>
          <p:cNvSpPr/>
          <p:nvPr/>
        </p:nvSpPr>
        <p:spPr>
          <a:xfrm>
            <a:off x="971550" y="1040607"/>
            <a:ext cx="1223963" cy="1079897"/>
          </a:xfrm>
          <a:prstGeom prst="bentArrow">
            <a:avLst>
              <a:gd name="adj1" fmla="val 20861"/>
              <a:gd name="adj2" fmla="val 32033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6873876" y="750491"/>
            <a:ext cx="881063" cy="1858963"/>
          </a:xfrm>
          <a:prstGeom prst="bentArrow">
            <a:avLst>
              <a:gd name="adj1" fmla="val 20981"/>
              <a:gd name="adj2" fmla="val 30272"/>
              <a:gd name="adj3" fmla="val 33080"/>
              <a:gd name="adj4" fmla="val 457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659188" y="2453879"/>
            <a:ext cx="385762" cy="472678"/>
          </a:xfrm>
          <a:prstGeom prst="leftArrow">
            <a:avLst>
              <a:gd name="adj1" fmla="val 37039"/>
              <a:gd name="adj2" fmla="val 6985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2008189" y="2453879"/>
            <a:ext cx="384175" cy="472678"/>
          </a:xfrm>
          <a:prstGeom prst="leftArrow">
            <a:avLst>
              <a:gd name="adj1" fmla="val 37039"/>
              <a:gd name="adj2" fmla="val 6985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6540501" y="2449116"/>
            <a:ext cx="384175" cy="472678"/>
          </a:xfrm>
          <a:prstGeom prst="leftArrow">
            <a:avLst>
              <a:gd name="adj1" fmla="val 37039"/>
              <a:gd name="adj2" fmla="val 6985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6200000">
            <a:off x="5147271" y="2998987"/>
            <a:ext cx="289322" cy="630237"/>
          </a:xfrm>
          <a:prstGeom prst="leftArrow">
            <a:avLst>
              <a:gd name="adj1" fmla="val 37039"/>
              <a:gd name="adj2" fmla="val 6985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углом 20"/>
          <p:cNvSpPr/>
          <p:nvPr/>
        </p:nvSpPr>
        <p:spPr>
          <a:xfrm flipV="1">
            <a:off x="971550" y="3280172"/>
            <a:ext cx="1223963" cy="1079897"/>
          </a:xfrm>
          <a:prstGeom prst="bentArrow">
            <a:avLst>
              <a:gd name="adj1" fmla="val 20861"/>
              <a:gd name="adj2" fmla="val 32033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6200000" flipV="1">
            <a:off x="6873876" y="2791222"/>
            <a:ext cx="881063" cy="1858963"/>
          </a:xfrm>
          <a:prstGeom prst="bentArrow">
            <a:avLst>
              <a:gd name="adj1" fmla="val 20981"/>
              <a:gd name="adj2" fmla="val 30272"/>
              <a:gd name="adj3" fmla="val 33080"/>
              <a:gd name="adj4" fmla="val 457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74B2B148-7336-45CE-9207-AC859B7CF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24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2AAF1B6E-577A-41C0-991C-5163EA24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5289" y="96441"/>
            <a:ext cx="8353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Народный бюджет 2022 года </a:t>
            </a:r>
          </a:p>
        </p:txBody>
      </p:sp>
      <p:pic>
        <p:nvPicPr>
          <p:cNvPr id="28678" name="Picture 2" descr="ÐÐ°ÑÑÐ¸Ð½ÐºÐ¸ Ð¿Ð¾ Ð·Ð°Ð¿ÑÐ¾ÑÑ Ð½Ð°ÑÐ¾Ð´Ð½ÑÐ¹ Ð±ÑÐ´Ð¶Ðµ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24"/>
            <a:ext cx="297869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68313" y="3420667"/>
            <a:ext cx="3135312" cy="972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Общая стоимость инициатив (проектов) –</a:t>
            </a:r>
            <a:br>
              <a:rPr lang="ru-RU" sz="2000" dirty="0"/>
            </a:br>
            <a:r>
              <a:rPr lang="ru-RU" sz="2000" b="1" dirty="0"/>
              <a:t> 2 млн. рублей.</a:t>
            </a:r>
          </a:p>
        </p:txBody>
      </p:sp>
      <p:sp>
        <p:nvSpPr>
          <p:cNvPr id="24" name="Стрелка влево 23"/>
          <p:cNvSpPr/>
          <p:nvPr/>
        </p:nvSpPr>
        <p:spPr>
          <a:xfrm rot="10800000">
            <a:off x="3967164" y="3670698"/>
            <a:ext cx="960437" cy="472678"/>
          </a:xfrm>
          <a:prstGeom prst="leftArrow">
            <a:avLst>
              <a:gd name="adj1" fmla="val 37039"/>
              <a:gd name="adj2" fmla="val 6985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725" y="3420667"/>
            <a:ext cx="3455988" cy="972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Сумма софинансирования – </a:t>
            </a:r>
            <a:r>
              <a:rPr lang="ru-RU" sz="2000" b="1" dirty="0"/>
              <a:t>1 млн.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0430" y="571486"/>
            <a:ext cx="52673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latin typeface="+mj-lt"/>
                <a:cs typeface="Arial" panose="020B0604020202020204" pitchFamily="34" charset="0"/>
              </a:rPr>
              <a:t>Поступило 14 заявок на участие в проекте «Народный бюджет».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latin typeface="+mj-lt"/>
                <a:cs typeface="Arial" panose="020B0604020202020204" pitchFamily="34" charset="0"/>
              </a:rPr>
              <a:t>В ходе жеребъёвки создана бюджетная комиссия в составе 11 человек и определены члены резервного состава.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latin typeface="+mj-lt"/>
                <a:cs typeface="Arial" panose="020B0604020202020204" pitchFamily="34" charset="0"/>
              </a:rPr>
              <a:t>На экспертизу бюджетной комиссией представлено 12 инициативных предложений.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latin typeface="+mj-lt"/>
              </a:rPr>
              <a:t>Выбрано 2 инициативы, которые предстоит реализовать в 2022 году - установка детской площадки по ул. Советская г. Окуловка и обустройство пешеходной дорожки с ул. Н.Николаева на ул. Магистральная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B3AFDEB3-6857-4AA5-9022-0485219FB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2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525C6210-A00A-4537-90F2-1EA40BF9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400" dirty="0"/>
            </a:b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Окуловский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муниципальный район в 2021 году принял участие во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Всероссийском конкурсе лучших проектов создания комфортной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городской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среды в малых городах и исторических поселениях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 2021 году. Был подготовлен пакет необходимых документов, проведена большая подготовительная организационная работа. Одним из обязательных её условий являлось активное участие горожан, учёт их мнения.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026" name="Picture 2" descr="Z:\Каб 32\B82FFybA090.jpg"/>
          <p:cNvPicPr>
            <a:picLocks noChangeAspect="1" noChangeArrowheads="1"/>
          </p:cNvPicPr>
          <p:nvPr/>
        </p:nvPicPr>
        <p:blipFill rotWithShape="1">
          <a:blip r:embed="rId2"/>
          <a:srcRect l="174" r="-174"/>
          <a:stretch/>
        </p:blipFill>
        <p:spPr bwMode="auto">
          <a:xfrm>
            <a:off x="1036059" y="1324636"/>
            <a:ext cx="6982870" cy="3452538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FC2D032-8CFB-4010-8D96-B2D9877FE3A5}"/>
              </a:ext>
            </a:extLst>
          </p:cNvPr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A0A36F54-3E14-4AFE-90A0-865B8582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8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F825C161-1EEB-4D36-B76F-5FE3CA0D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Каб 32\krNA6eK3mm8.jpg"/>
          <p:cNvPicPr>
            <a:picLocks noChangeAspect="1" noChangeArrowheads="1"/>
          </p:cNvPicPr>
          <p:nvPr/>
        </p:nvPicPr>
        <p:blipFill rotWithShape="1">
          <a:blip r:embed="rId2"/>
          <a:srcRect t="17496" b="579"/>
          <a:stretch/>
        </p:blipFill>
        <p:spPr bwMode="auto">
          <a:xfrm>
            <a:off x="325545" y="1040598"/>
            <a:ext cx="8492909" cy="36699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9"/>
            <a:ext cx="8710950" cy="1019505"/>
          </a:xfrm>
        </p:spPr>
        <p:txBody>
          <a:bodyPr/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реализацию проекта Всероссийского конкурса лучших проектов создания комфортной городской среды предусмотрено на 2022 год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1 500,0 тыс. рублей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за счет местного бюджета на реконструкцию ул. Ленина г. Окуловка</a:t>
            </a:r>
            <a:b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(планируется выделение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50,0 млн. рублей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за счет федерального бюджета</a:t>
            </a:r>
            <a:b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5,0 млн. рублей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за счет областного бюджета).</a:t>
            </a:r>
            <a:br>
              <a:rPr lang="ru-RU" sz="1400" dirty="0"/>
            </a:br>
            <a:endParaRPr lang="ru-RU" sz="14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05C9B99-519F-4FE4-89E5-0863E7A4612F}"/>
              </a:ext>
            </a:extLst>
          </p:cNvPr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87F0F8B2-3AA9-4ACA-9CBA-4804D847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8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CB276B0C-8B74-47FB-B64A-B2A7906D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расходов, предусмотренных в проекте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на  финансирование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муниципальных программ, тыс. рублей</a:t>
            </a:r>
          </a:p>
        </p:txBody>
      </p:sp>
      <p:graphicFrame>
        <p:nvGraphicFramePr>
          <p:cNvPr id="8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332135"/>
              </p:ext>
            </p:extLst>
          </p:nvPr>
        </p:nvGraphicFramePr>
        <p:xfrm>
          <a:off x="107504" y="843558"/>
          <a:ext cx="8928992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DC0019E-5590-451F-ADD5-99C6E2B58F25}"/>
              </a:ext>
            </a:extLst>
          </p:cNvPr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3">
            <a:extLst>
              <a:ext uri="{FF2B5EF4-FFF2-40B4-BE49-F238E27FC236}">
                <a16:creationId xmlns:a16="http://schemas.microsoft.com/office/drawing/2014/main" id="{8FACD2B3-C57D-45D0-8B67-9384DC7F3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1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14668A0D-1DEF-486D-9071-FDC94178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8593" y="35415"/>
            <a:ext cx="8786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Объемы бюджетных ассигнований на реализацию муниципальных  программ городского поселения,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06696"/>
              </p:ext>
            </p:extLst>
          </p:nvPr>
        </p:nvGraphicFramePr>
        <p:xfrm>
          <a:off x="70007" y="751165"/>
          <a:ext cx="9001125" cy="430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муниципальных программ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Проект бюджета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2022</a:t>
                      </a:r>
                      <a:r>
                        <a:rPr lang="ru-RU" sz="900" baseline="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Проект бюджета 2023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Проект бюджета 2024 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Формирование современной городской среды </a:t>
                      </a:r>
                      <a:r>
                        <a:rPr lang="ru-RU" sz="900" dirty="0">
                          <a:effectLst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</a:rPr>
                        <a:t> городского поселения на 2018-2024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3 980,7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Ремонт и содержание автомобильных дорог </a:t>
                      </a:r>
                      <a:r>
                        <a:rPr lang="ru-RU" sz="900" dirty="0">
                          <a:effectLst/>
                        </a:rPr>
                        <a:t>общего пользования местного значения в границах </a:t>
                      </a:r>
                      <a:r>
                        <a:rPr lang="ru-RU" sz="900" dirty="0" err="1">
                          <a:effectLst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</a:rPr>
                        <a:t> городского поселения на 2019-2024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15 056,7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10 735,6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11 544,0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8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Благоустройство территории </a:t>
                      </a:r>
                      <a:r>
                        <a:rPr lang="ru-RU" sz="900" dirty="0" err="1">
                          <a:effectLst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</a:rPr>
                        <a:t> городского поселения на 2019-2024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19 580,0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ru-RU" sz="900" baseline="0" dirty="0">
                          <a:effectLst/>
                          <a:latin typeface="Times New Roman"/>
                          <a:ea typeface="Times New Roman"/>
                        </a:rPr>
                        <a:t> 650,0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14 800,0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Усиление противопожарной защиты </a:t>
                      </a:r>
                      <a:r>
                        <a:rPr lang="ru-RU" sz="900" dirty="0">
                          <a:effectLst/>
                        </a:rPr>
                        <a:t>на территории  городского поселения на 2019-2024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Обеспечение благоустроенными жилыми помещениями граждан  </a:t>
                      </a:r>
                      <a:r>
                        <a:rPr lang="ru-RU" sz="900" dirty="0">
                          <a:effectLst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</a:rPr>
                        <a:t> городского поселения на 2017-2024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2 400,0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2 400,0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2 400,0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Улучшение жилищных условий граждан </a:t>
                      </a:r>
                      <a:r>
                        <a:rPr lang="ru-RU" sz="900" dirty="0">
                          <a:effectLst/>
                        </a:rPr>
                        <a:t>и повышение качества жилищно-коммунальных услуг в </a:t>
                      </a:r>
                      <a:r>
                        <a:rPr lang="ru-RU" sz="900" dirty="0" err="1">
                          <a:effectLst/>
                        </a:rPr>
                        <a:t>Окуловском</a:t>
                      </a:r>
                      <a:r>
                        <a:rPr lang="ru-RU" sz="900" dirty="0">
                          <a:effectLst/>
                        </a:rPr>
                        <a:t> городском поселении на 2018-2024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4 200,0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4 200,0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4 200,0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8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Градостроительная политика </a:t>
                      </a:r>
                      <a:r>
                        <a:rPr lang="ru-RU" sz="900" dirty="0">
                          <a:effectLst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</a:rPr>
                        <a:t> городского поселения на 2016-2024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590,0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Повышение безопасности дорожного движения  </a:t>
                      </a:r>
                      <a:r>
                        <a:rPr lang="ru-RU" sz="900" dirty="0">
                          <a:effectLst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</a:rPr>
                        <a:t> городского поселения на 2016-2024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1 100,0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1 100,0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510,0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Капитальный  и текущий ремонт муниципального жилого фонда </a:t>
                      </a:r>
                      <a:r>
                        <a:rPr lang="ru-RU" sz="900" dirty="0">
                          <a:effectLst/>
                        </a:rPr>
                        <a:t>в </a:t>
                      </a:r>
                      <a:r>
                        <a:rPr lang="ru-RU" sz="900" dirty="0" err="1">
                          <a:effectLst/>
                        </a:rPr>
                        <a:t>Окуловском</a:t>
                      </a:r>
                      <a:r>
                        <a:rPr lang="ru-RU" sz="900" dirty="0">
                          <a:effectLst/>
                        </a:rPr>
                        <a:t> городском поселении на 2016-2024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Развитие системы управления муниципальным имуществом </a:t>
                      </a:r>
                      <a:r>
                        <a:rPr lang="ru-RU" sz="900" dirty="0">
                          <a:effectLst/>
                        </a:rPr>
                        <a:t>в </a:t>
                      </a:r>
                      <a:r>
                        <a:rPr lang="ru-RU" sz="900" dirty="0" err="1">
                          <a:effectLst/>
                        </a:rPr>
                        <a:t>Окуловском</a:t>
                      </a:r>
                      <a:r>
                        <a:rPr lang="ru-RU" sz="900" dirty="0">
                          <a:effectLst/>
                        </a:rPr>
                        <a:t> городском поселении на 2016-2024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3 760,0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2 395,0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2 420,0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Стимулирование развития жилищного строительства </a:t>
                      </a:r>
                      <a:r>
                        <a:rPr lang="ru-RU" sz="900" dirty="0">
                          <a:effectLst/>
                        </a:rPr>
                        <a:t>на территории </a:t>
                      </a:r>
                      <a:r>
                        <a:rPr lang="ru-RU" sz="900" dirty="0" err="1">
                          <a:effectLst/>
                        </a:rPr>
                        <a:t>Окуловского</a:t>
                      </a:r>
                      <a:r>
                        <a:rPr lang="ru-RU" sz="900" dirty="0">
                          <a:effectLst/>
                        </a:rPr>
                        <a:t> городского поселения на 2017-2024 годы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800,0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5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граждан, </a:t>
                      </a:r>
                      <a:r>
                        <a:rPr lang="ru-RU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проживающих на территории </a:t>
                      </a:r>
                      <a:r>
                        <a:rPr lang="ru-RU" sz="9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Окуловского</a:t>
                      </a:r>
                      <a:r>
                        <a:rPr lang="ru-RU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поселения, из аварийного жилищного фонда в 2019-2025 годах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22 271,0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93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Создание, модернизация и поддержание в постоянной готовности местной системы оповещения 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Окуловского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городского поселения на 2020-2024 годы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55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Итого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75 288,4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41 330,6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</a:rPr>
                        <a:t>39 724,0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80679" y="3081214"/>
            <a:ext cx="2928938" cy="1500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200" b="1" dirty="0"/>
              <a:t>Условно</a:t>
            </a:r>
            <a:br>
              <a:rPr lang="ru-RU" sz="1200" b="1" dirty="0"/>
            </a:br>
            <a:r>
              <a:rPr lang="ru-RU" sz="1200" b="1" dirty="0"/>
              <a:t>утвержденные</a:t>
            </a:r>
            <a:br>
              <a:rPr lang="ru-RU" sz="1200" b="1" dirty="0"/>
            </a:br>
            <a:r>
              <a:rPr lang="ru-RU" sz="1200" dirty="0"/>
              <a:t>расходы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г – 1 028,2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3 579,2 тыс. руб.</a:t>
            </a:r>
          </a:p>
        </p:txBody>
      </p:sp>
      <p:sp>
        <p:nvSpPr>
          <p:cNvPr id="24" name="Овал 23"/>
          <p:cNvSpPr/>
          <p:nvPr/>
        </p:nvSpPr>
        <p:spPr>
          <a:xfrm>
            <a:off x="5857884" y="500048"/>
            <a:ext cx="3097212" cy="15668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Межбюджетные трансферты </a:t>
            </a:r>
          </a:p>
          <a:p>
            <a:pPr algn="ctr">
              <a:defRPr/>
            </a:pPr>
            <a:r>
              <a:rPr lang="ru-RU" sz="1200" dirty="0"/>
              <a:t>на осуществление полномочий по</a:t>
            </a:r>
            <a:br>
              <a:rPr lang="ru-RU" sz="1200" dirty="0"/>
            </a:br>
            <a:r>
              <a:rPr lang="ru-RU" sz="1200" dirty="0"/>
              <a:t>решению вопросов местного значения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2022 – 323,2 тыс. руб.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1435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950" y="0"/>
            <a:ext cx="892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Внепрограммные расходы городского поселения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98153" y="2156440"/>
            <a:ext cx="2700337" cy="16204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Мероприятия в области </a:t>
            </a:r>
            <a:r>
              <a:rPr lang="ru-RU" sz="1200" b="1" dirty="0"/>
              <a:t>физической культуры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2022 г – 165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г – 165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165 тыс. 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" name="Овал 22"/>
          <p:cNvSpPr/>
          <p:nvPr/>
        </p:nvSpPr>
        <p:spPr>
          <a:xfrm>
            <a:off x="97654" y="2015678"/>
            <a:ext cx="2700337" cy="16204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Мероприятия в сфере </a:t>
            </a:r>
            <a:r>
              <a:rPr lang="ru-RU" sz="1200" b="1" dirty="0"/>
              <a:t>культуры</a:t>
            </a:r>
            <a:r>
              <a:rPr lang="ru-RU" sz="1200" dirty="0"/>
              <a:t>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 2022 г – 210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г – 210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210 тыс. руб</a:t>
            </a:r>
            <a:r>
              <a:rPr lang="ru-RU" sz="12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Овал 21"/>
          <p:cNvSpPr/>
          <p:nvPr/>
        </p:nvSpPr>
        <p:spPr>
          <a:xfrm>
            <a:off x="285721" y="428610"/>
            <a:ext cx="2771776" cy="15001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Резервные фонды </a:t>
            </a:r>
            <a:r>
              <a:rPr lang="ru-RU" sz="1200" dirty="0"/>
              <a:t>местных администраций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2022 г – 150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2023 г – 150 тыс. руб.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00"/>
                </a:solidFill>
              </a:rPr>
              <a:t>2024 г – 150 тыс. руб</a:t>
            </a:r>
            <a:r>
              <a:rPr lang="ru-RU" sz="1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8" name="Стрелка углом 27"/>
          <p:cNvSpPr/>
          <p:nvPr/>
        </p:nvSpPr>
        <p:spPr>
          <a:xfrm>
            <a:off x="4670904" y="923821"/>
            <a:ext cx="1187450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4439236">
            <a:off x="2984686" y="1648846"/>
            <a:ext cx="329803" cy="116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7403609">
            <a:off x="5738416" y="1668284"/>
            <a:ext cx="330994" cy="116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 flipH="1">
            <a:off x="3087540" y="911462"/>
            <a:ext cx="1187450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16827"/>
              </p:ext>
            </p:extLst>
          </p:nvPr>
        </p:nvGraphicFramePr>
        <p:xfrm>
          <a:off x="3145904" y="1500782"/>
          <a:ext cx="2685778" cy="1375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7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Непрограммные расходы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бюджета, тыс. руб.</a:t>
                      </a:r>
                    </a:p>
                  </a:txBody>
                  <a:tcPr marL="91490" marR="91490" marT="34303" marB="34303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64">
                <a:tc>
                  <a:txBody>
                    <a:bodyPr/>
                    <a:lstStyle/>
                    <a:p>
                      <a:r>
                        <a:rPr lang="ru-RU" sz="1400" dirty="0"/>
                        <a:t>2022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848,2 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64">
                <a:tc>
                  <a:txBody>
                    <a:bodyPr/>
                    <a:lstStyle/>
                    <a:p>
                      <a:r>
                        <a:rPr lang="ru-RU" sz="1400" dirty="0"/>
                        <a:t>2023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525,0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64">
                <a:tc>
                  <a:txBody>
                    <a:bodyPr/>
                    <a:lstStyle/>
                    <a:p>
                      <a:r>
                        <a:rPr lang="ru-RU" sz="1400" dirty="0"/>
                        <a:t>2024 год</a:t>
                      </a:r>
                    </a:p>
                  </a:txBody>
                  <a:tcPr marL="91490" marR="91490" marT="34303" marB="34303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525,0 </a:t>
                      </a:r>
                    </a:p>
                  </a:txBody>
                  <a:tcPr marL="91490" marR="91490" marT="34303" marB="34303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701064D-F8F5-44B3-8050-2D72858C3D4E}"/>
              </a:ext>
            </a:extLst>
          </p:cNvPr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3">
            <a:extLst>
              <a:ext uri="{FF2B5EF4-FFF2-40B4-BE49-F238E27FC236}">
                <a16:creationId xmlns:a16="http://schemas.microsoft.com/office/drawing/2014/main" id="{2F401FBB-5ECF-486D-BA70-F83C1F3FA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8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C5E1D7C1-9367-486D-BEE1-5A84CB4E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1" grpId="0" animBg="1"/>
      <p:bldP spid="23" grpId="0" animBg="1"/>
      <p:bldP spid="22" grpId="0" animBg="1"/>
      <p:bldP spid="26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755650" y="2139554"/>
            <a:ext cx="7596188" cy="716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8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88799" dir="2536421" algn="ctr" rotWithShape="0">
                    <a:srgbClr val="FF99CC">
                      <a:alpha val="5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4579" name="Picture 5" descr="Cerk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озер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"/>
            <a:ext cx="3511550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вокза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3269"/>
            <a:ext cx="3635375" cy="185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MonumentOfMikluho-Mak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1" y="1"/>
            <a:ext cx="1979613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9" y="3292078"/>
            <a:ext cx="5356225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Дохо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763714" y="1059656"/>
            <a:ext cx="5761037" cy="97155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4594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1059656"/>
            <a:ext cx="7272338" cy="972741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Нормативы зачислений налоговых и неналоговых доходов в бюджет  городского поселения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48860"/>
              </p:ext>
            </p:extLst>
          </p:nvPr>
        </p:nvGraphicFramePr>
        <p:xfrm>
          <a:off x="250824" y="785800"/>
          <a:ext cx="8628667" cy="374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4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Налоги и сборы, установленные законодательством</a:t>
                      </a:r>
                    </a:p>
                  </a:txBody>
                  <a:tcPr marT="34290" marB="34290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Бюджет поселения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56">
                <a:tc rowSpan="5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vert="vert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1. Акцизы, в том числе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доходы от уплаты акцизов на нефтепродукты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0,18988 %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2. Налог на доходы физических лиц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3. Налоги со специальными налоговыми режимами: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единый сельскохозяйственный налог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62">
                <a:tc rowSpan="2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1. Налог на имущество физических лиц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1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2. Земельный налог</a:t>
                      </a:r>
                    </a:p>
                  </a:txBody>
                  <a:tcPr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45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Неналоговые</a:t>
                      </a:r>
                      <a:r>
                        <a:rPr lang="ru-RU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доходы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 anchorCtr="1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Бюджет поселения</a:t>
                      </a:r>
                    </a:p>
                  </a:txBody>
                  <a:tcPr marT="34290" marB="34290" anchor="ctr" anchorCtr="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17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1. Доходы от использования имущества, находящегося в муниципальной собственности</a:t>
                      </a:r>
                    </a:p>
                  </a:txBody>
                  <a:tcPr marT="34290" marB="34290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4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2. Доходы от продажи материальных и нематериальных активов</a:t>
                      </a:r>
                    </a:p>
                  </a:txBody>
                  <a:tcPr marT="34290" marB="34290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100 %</a:t>
                      </a:r>
                    </a:p>
                  </a:txBody>
                  <a:tcPr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229" y="951570"/>
            <a:ext cx="430887" cy="154874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/>
              <a:t>Федеральные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3" y="2428874"/>
            <a:ext cx="430887" cy="100013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/>
              <a:t>Местные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9D763401-41AA-40F1-B3EC-4DF048D4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12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5D2F0732-CD9B-4E1F-99F9-A04A7EA80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57158" y="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</a:t>
            </a:r>
          </a:p>
        </p:txBody>
      </p:sp>
      <p:grpSp>
        <p:nvGrpSpPr>
          <p:cNvPr id="18438" name="Group 27"/>
          <p:cNvGrpSpPr>
            <a:grpSpLocks/>
          </p:cNvGrpSpPr>
          <p:nvPr/>
        </p:nvGrpSpPr>
        <p:grpSpPr bwMode="auto">
          <a:xfrm>
            <a:off x="242888" y="34529"/>
            <a:ext cx="8689975" cy="4697015"/>
            <a:chOff x="476" y="425"/>
            <a:chExt cx="5217" cy="3923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519" y="425"/>
              <a:ext cx="403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kern="0" dirty="0">
                <a:solidFill>
                  <a:srgbClr val="0000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864" y="954"/>
              <a:ext cx="2495" cy="344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latin typeface="Times New Roman" pitchFamily="18" charset="0"/>
                  <a:cs typeface="+mn-cs"/>
                </a:rPr>
                <a:t>Доходы бюджета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476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latin typeface="Times New Roman" pitchFamily="18" charset="0"/>
                  <a:cs typeface="+mn-cs"/>
                </a:rPr>
                <a:t>Налоговые доходы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2245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latin typeface="Times New Roman" pitchFamily="18" charset="0"/>
                  <a:cs typeface="+mn-cs"/>
                </a:rPr>
                <a:t>Неналоговые доходы</a:t>
              </a: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4014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spc="-90" dirty="0">
                  <a:latin typeface="Times New Roman" pitchFamily="18" charset="0"/>
                  <a:cs typeface="+mn-cs"/>
                </a:rPr>
                <a:t>Безвозмездные поступления</a:t>
              </a: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476" y="1842"/>
              <a:ext cx="1678" cy="2506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 уплаты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налогов, установленных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Налоговым кодексом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Российской Федерации</a:t>
              </a:r>
              <a:r>
                <a:rPr lang="en-US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:</a:t>
              </a:r>
              <a:endParaRPr lang="ru-RU" sz="1200" b="1" kern="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Акцизы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</a:t>
              </a: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 на доходы</a:t>
              </a:r>
              <a:b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физических лиц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 на имущество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физических лиц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Земельный налог</a:t>
              </a:r>
              <a:endParaRPr lang="en-US" sz="1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Единый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сельскохозяйственный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Прочие налоговые доходы</a:t>
              </a: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2254" y="1842"/>
              <a:ext cx="1675" cy="2506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 уплаты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других платежей и сборов,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установленных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Законодательством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Российской Федерации,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а также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штрафов за нарушение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законодательства: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Доходы от сдачи в аренду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земельных участков и</a:t>
              </a:r>
              <a:b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spc="-9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муниципального имущества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Доходы от продажи</a:t>
              </a:r>
              <a:b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материальных и</a:t>
              </a:r>
              <a:b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нематериальных активов</a:t>
              </a:r>
              <a:endParaRPr lang="ru-RU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Штрафные санкции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2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Другие</a:t>
              </a: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4014" y="1842"/>
              <a:ext cx="1678" cy="2268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других бюджетов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бюджетной системы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(межбюджетные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трансферты).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107" y="1298"/>
              <a:ext cx="0" cy="8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1292" y="1389"/>
              <a:ext cx="2359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1292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651" y="1389"/>
              <a:ext cx="127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921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3107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4" name="TextBox 3">
            <a:extLst>
              <a:ext uri="{FF2B5EF4-FFF2-40B4-BE49-F238E27FC236}">
                <a16:creationId xmlns:a16="http://schemas.microsoft.com/office/drawing/2014/main" id="{0F94B9EF-D299-474F-9819-A75418666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25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F3570B21-91FE-4032-9DBD-960F4129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033977"/>
              </p:ext>
            </p:extLst>
          </p:nvPr>
        </p:nvGraphicFramePr>
        <p:xfrm>
          <a:off x="107504" y="659496"/>
          <a:ext cx="8856984" cy="407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доходов бюджета  городского поселения,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FA670C2-1D42-4749-A492-77C749D6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F736543F-8F79-4883-8A02-A9686C938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5288" y="248849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доходной части бюджета городского поселения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(проект 2022 года)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018241"/>
              </p:ext>
            </p:extLst>
          </p:nvPr>
        </p:nvGraphicFramePr>
        <p:xfrm>
          <a:off x="0" y="928676"/>
          <a:ext cx="8643998" cy="397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06E8F30A-560C-43CF-BF7B-0C4F82FB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A312E36A-C278-4E1F-9E82-7AF5ED0F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 поступления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налоговых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доходов 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бюджета городского поселения,  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126988"/>
              </p:ext>
            </p:extLst>
          </p:nvPr>
        </p:nvGraphicFramePr>
        <p:xfrm>
          <a:off x="234951" y="617935"/>
          <a:ext cx="8747125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9358908B-F19A-4161-9822-957EE10D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4884D5EF-0151-42AD-90B4-A489FD0A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4839891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1" y="8691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 поступления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неналоговых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доходов 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бюджета городского поселения,  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979354"/>
              </p:ext>
            </p:extLst>
          </p:nvPr>
        </p:nvGraphicFramePr>
        <p:xfrm>
          <a:off x="265113" y="681540"/>
          <a:ext cx="8594725" cy="405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1701B370-8015-4D7E-A99A-DDEC38E9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78" y="4777174"/>
            <a:ext cx="7561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pic>
        <p:nvPicPr>
          <p:cNvPr id="9" name="Picture 2" descr="http://upload.wikimedia.org/wikipedia/commons/b/b0/Okulov.png?uselang=ru">
            <a:extLst>
              <a:ext uri="{FF2B5EF4-FFF2-40B4-BE49-F238E27FC236}">
                <a16:creationId xmlns:a16="http://schemas.microsoft.com/office/drawing/2014/main" id="{3922F5F1-DF3E-425B-A19A-5668D2AF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565860"/>
            <a:ext cx="460774" cy="5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11266</TotalTime>
  <Words>1680</Words>
  <Application>Microsoft Office PowerPoint</Application>
  <PresentationFormat>Экран (16:9)</PresentationFormat>
  <Paragraphs>402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Wingdings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Окуловский муниципальный район в 2021 году принял участие во Всероссийском конкурсе лучших проектов создания комфортной городской среды в малых городах и исторических поселениях в 2021 году. Был подготовлен пакет необходимых документов, проведена большая подготовительная организационная работа. Одним из обязательных её условий являлось активное участие горожан, учёт их мнения. </vt:lpstr>
      <vt:lpstr>На реализацию проекта Всероссийского конкурса лучших проектов создания комфортной городской среды предусмотрено на 2022 год 1 500,0 тыс. рублей за счет местного бюджета на реконструкцию ул. Ленина г. Окуловка (планируется выделение 50,0 млн. рублей за счет федерального бюджета  и 5,0 млн. рублей за счет областного бюджета).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kom_fin_okulovka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СОЦИАЛЬНО-ЭКОНОМИЧЕСКОГО РАЗВИТИЯ ОКУЛОВСКОГО РАЙОНА   ЗА ПЕРВОЕ ПОЛУГОДИЕ 2009 ГОДА</dc:title>
  <dc:creator>deva70</dc:creator>
  <cp:lastModifiedBy>User2</cp:lastModifiedBy>
  <cp:revision>904</cp:revision>
  <dcterms:created xsi:type="dcterms:W3CDTF">2009-08-05T05:01:23Z</dcterms:created>
  <dcterms:modified xsi:type="dcterms:W3CDTF">2021-11-11T17:30:06Z</dcterms:modified>
</cp:coreProperties>
</file>