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  <p:sldMasterId id="2147483919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0" r:id="rId4"/>
    <p:sldId id="403" r:id="rId5"/>
    <p:sldId id="404" r:id="rId6"/>
    <p:sldId id="364" r:id="rId7"/>
    <p:sldId id="365" r:id="rId8"/>
    <p:sldId id="366" r:id="rId9"/>
    <p:sldId id="349" r:id="rId10"/>
    <p:sldId id="303" r:id="rId11"/>
    <p:sldId id="405" r:id="rId12"/>
    <p:sldId id="406" r:id="rId13"/>
    <p:sldId id="385" r:id="rId14"/>
    <p:sldId id="375" r:id="rId15"/>
    <p:sldId id="355" r:id="rId16"/>
    <p:sldId id="376" r:id="rId17"/>
    <p:sldId id="386" r:id="rId18"/>
    <p:sldId id="388" r:id="rId19"/>
    <p:sldId id="407" r:id="rId20"/>
    <p:sldId id="378" r:id="rId21"/>
    <p:sldId id="408" r:id="rId22"/>
    <p:sldId id="409" r:id="rId23"/>
    <p:sldId id="382" r:id="rId24"/>
    <p:sldId id="381" r:id="rId25"/>
  </p:sldIdLst>
  <p:sldSz cx="9721850" cy="51435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D0D8E8"/>
    <a:srgbClr val="E9EDF4"/>
    <a:srgbClr val="BFD1E7"/>
    <a:srgbClr val="D2DFEE"/>
    <a:srgbClr val="FFFF00"/>
    <a:srgbClr val="F02CF5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55" autoAdjust="0"/>
    <p:restoredTop sz="94713" autoAdjust="0"/>
  </p:normalViewPr>
  <p:slideViewPr>
    <p:cSldViewPr>
      <p:cViewPr varScale="1">
        <p:scale>
          <a:sx n="147" d="100"/>
          <a:sy n="147" d="100"/>
        </p:scale>
        <p:origin x="-522" y="-96"/>
      </p:cViewPr>
      <p:guideLst>
        <p:guide orient="horz" pos="162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4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4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489064807253791E-2"/>
          <c:y val="0.11185547445255477"/>
          <c:w val="0.96651102961780533"/>
          <c:h val="0.76924136253041375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C2F-45FB-B297-A180B4559F8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2F-45FB-B297-A180B4559F85}"/>
              </c:ext>
            </c:extLst>
          </c:dPt>
          <c:dLbls>
            <c:dLbl>
              <c:idx val="0"/>
              <c:layout>
                <c:manualLayout>
                  <c:x val="2.2103547858453147E-2"/>
                  <c:y val="0.23078780955489375"/>
                </c:manualLayout>
              </c:layout>
              <c:spPr>
                <a:noFill/>
                <a:ln w="14407">
                  <a:noFill/>
                </a:ln>
              </c:spPr>
              <c:txPr>
                <a:bodyPr rot="0" vert="horz"/>
                <a:lstStyle/>
                <a:p>
                  <a:pPr>
                    <a:defRPr sz="1198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2F-45FB-B297-A180B4559F85}"/>
                </c:ext>
              </c:extLst>
            </c:dLbl>
            <c:dLbl>
              <c:idx val="1"/>
              <c:layout>
                <c:manualLayout>
                  <c:x val="2.1457883257320499E-2"/>
                  <c:y val="0.34082983150422264"/>
                </c:manualLayout>
              </c:layout>
              <c:spPr>
                <a:noFill/>
                <a:ln w="14407">
                  <a:noFill/>
                </a:ln>
              </c:spPr>
              <c:txPr>
                <a:bodyPr rot="0" vert="horz"/>
                <a:lstStyle/>
                <a:p>
                  <a:pPr>
                    <a:defRPr sz="1198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2F-45FB-B297-A180B4559F85}"/>
                </c:ext>
              </c:extLst>
            </c:dLbl>
            <c:spPr>
              <a:noFill/>
              <a:ln w="14407">
                <a:noFill/>
              </a:ln>
            </c:spPr>
            <c:txPr>
              <a:bodyPr rot="0" vert="horz"/>
              <a:lstStyle/>
              <a:p>
                <a:pPr>
                  <a:defRPr sz="1198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Лист1!$A$1:$B$1</c:f>
              <c:strCache>
                <c:ptCount val="2"/>
                <c:pt idx="0">
                  <c:v>Первоначальный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Лист1!$A$2:$B$2</c:f>
              <c:numCache>
                <c:formatCode>#\ ##0.0</c:formatCode>
                <c:ptCount val="2"/>
                <c:pt idx="0">
                  <c:v>145613.29999999999</c:v>
                </c:pt>
                <c:pt idx="1">
                  <c:v>136866.79999999999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2F-45FB-B297-A180B4559F85}"/>
            </c:ext>
          </c:extLst>
        </c:ser>
        <c:dLbls/>
        <c:shape val="cylinder"/>
        <c:axId val="46562304"/>
        <c:axId val="73451008"/>
        <c:axId val="0"/>
      </c:bar3DChart>
      <c:catAx>
        <c:axId val="46562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73451008"/>
        <c:crosses val="autoZero"/>
        <c:auto val="1"/>
        <c:lblAlgn val="ctr"/>
        <c:lblOffset val="50"/>
      </c:catAx>
      <c:valAx>
        <c:axId val="73451008"/>
        <c:scaling>
          <c:orientation val="minMax"/>
          <c:min val="0"/>
        </c:scaling>
        <c:delete val="1"/>
        <c:axPos val="l"/>
        <c:numFmt formatCode="#\ ##0.0" sourceLinked="1"/>
        <c:tickLblPos val="nextTo"/>
        <c:crossAx val="46562304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19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rotY val="50"/>
      <c:perspective val="0"/>
    </c:view3D>
    <c:plotArea>
      <c:layout>
        <c:manualLayout>
          <c:layoutTarget val="inner"/>
          <c:xMode val="edge"/>
          <c:yMode val="edge"/>
          <c:x val="0.15544496433362387"/>
          <c:y val="0"/>
          <c:w val="0.7043730678225836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BA2-4476-9127-092557D8C628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A2-4476-9127-092557D8C628}"/>
              </c:ext>
            </c:extLst>
          </c:dPt>
          <c:dLbls>
            <c:dLbl>
              <c:idx val="0"/>
              <c:layout>
                <c:manualLayout>
                  <c:x val="-0.23110719836444391"/>
                  <c:y val="-0.2204649935999379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794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487150801309889"/>
                      <c:h val="0.443349753694581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BA2-4476-9127-092557D8C628}"/>
                </c:ext>
              </c:extLst>
            </c:dLbl>
            <c:dLbl>
              <c:idx val="1"/>
              <c:layout>
                <c:manualLayout>
                  <c:x val="0.20540967059083903"/>
                  <c:y val="0.1024630541871921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794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2-4476-9127-092557D8C628}"/>
                </c:ext>
              </c:extLst>
            </c:dLbl>
            <c:numFmt formatCode="0.0%" sourceLinked="0"/>
            <c:spPr>
              <a:noFill/>
              <a:ln w="24644">
                <a:noFill/>
              </a:ln>
            </c:spPr>
            <c:txPr>
              <a:bodyPr/>
              <a:lstStyle/>
              <a:p>
                <a:pPr>
                  <a:defRPr sz="145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дорог с асфальтобетонным покрытием 65,13 км</c:v>
                </c:pt>
                <c:pt idx="1">
                  <c:v>грунтовых дорог 64,95 км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0.501</c:v>
                </c:pt>
                <c:pt idx="1">
                  <c:v>0.49900000000000005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A2-4476-9127-092557D8C628}"/>
            </c:ext>
          </c:extLst>
        </c:ser>
        <c:dLbls/>
      </c:pie3DChart>
      <c:spPr>
        <a:noFill/>
        <a:ln w="25387">
          <a:noFill/>
        </a:ln>
      </c:spPr>
    </c:plotArea>
    <c:plotVisOnly val="1"/>
    <c:dispBlanksAs val="zero"/>
  </c:chart>
  <c:txPr>
    <a:bodyPr/>
    <a:lstStyle/>
    <a:p>
      <a:pPr>
        <a:defRPr sz="1305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6815639764030093E-2"/>
          <c:y val="0.19301656172607864"/>
          <c:w val="0.96632111751865279"/>
          <c:h val="0.7002384808173438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49A-4D3B-98AF-E3FEED67792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9A-4D3B-98AF-E3FEED67792A}"/>
              </c:ext>
            </c:extLst>
          </c:dPt>
          <c:dLbls>
            <c:dLbl>
              <c:idx val="0"/>
              <c:layout>
                <c:manualLayout>
                  <c:x val="2.0230372397084324E-2"/>
                  <c:y val="0.30083888923159086"/>
                </c:manualLayout>
              </c:layout>
              <c:spPr>
                <a:noFill/>
                <a:ln w="13449">
                  <a:noFill/>
                </a:ln>
              </c:spPr>
              <c:txPr>
                <a:bodyPr rot="0" vert="horz"/>
                <a:lstStyle/>
                <a:p>
                  <a:pPr>
                    <a:defRPr sz="1198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9A-4D3B-98AF-E3FEED67792A}"/>
                </c:ext>
              </c:extLst>
            </c:dLbl>
            <c:dLbl>
              <c:idx val="1"/>
              <c:layout>
                <c:manualLayout>
                  <c:x val="2.5149021491676939E-2"/>
                  <c:y val="0.2018034925276227"/>
                </c:manualLayout>
              </c:layout>
              <c:spPr>
                <a:noFill/>
                <a:ln w="13449">
                  <a:noFill/>
                </a:ln>
              </c:spPr>
              <c:txPr>
                <a:bodyPr rot="0" vert="horz"/>
                <a:lstStyle/>
                <a:p>
                  <a:pPr>
                    <a:defRPr sz="1198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9A-4D3B-98AF-E3FEED67792A}"/>
                </c:ext>
              </c:extLst>
            </c:dLbl>
            <c:spPr>
              <a:noFill/>
              <a:ln w="13449">
                <a:noFill/>
              </a:ln>
            </c:spPr>
            <c:txPr>
              <a:bodyPr rot="0" vert="horz"/>
              <a:lstStyle/>
              <a:p>
                <a:pPr>
                  <a:defRPr sz="1198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Лист1!$A$1:$B$1</c:f>
              <c:strCache>
                <c:ptCount val="2"/>
                <c:pt idx="0">
                  <c:v>Первоначальный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Лист1!$A$2:$B$2</c:f>
              <c:numCache>
                <c:formatCode>#\ ##0.0</c:formatCode>
                <c:ptCount val="2"/>
                <c:pt idx="0">
                  <c:v>36847.300000000003</c:v>
                </c:pt>
                <c:pt idx="1">
                  <c:v>37644.6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9A-4D3B-98AF-E3FEED67792A}"/>
            </c:ext>
          </c:extLst>
        </c:ser>
        <c:dLbls/>
        <c:shape val="cylinder"/>
        <c:axId val="49717248"/>
        <c:axId val="49718784"/>
        <c:axId val="0"/>
      </c:bar3DChart>
      <c:catAx>
        <c:axId val="49717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9718784"/>
        <c:crosses val="autoZero"/>
        <c:auto val="1"/>
        <c:lblAlgn val="ctr"/>
        <c:lblOffset val="100"/>
      </c:catAx>
      <c:valAx>
        <c:axId val="49718784"/>
        <c:scaling>
          <c:orientation val="minMax"/>
          <c:min val="0"/>
        </c:scaling>
        <c:delete val="1"/>
        <c:axPos val="l"/>
        <c:numFmt formatCode="#\ ##0.0" sourceLinked="1"/>
        <c:tickLblPos val="nextTo"/>
        <c:crossAx val="49717248"/>
        <c:crosses val="autoZero"/>
        <c:crossBetween val="between"/>
      </c:valAx>
      <c:spPr>
        <a:noFill/>
        <a:ln w="2536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5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2.3547880690737787E-2"/>
          <c:y val="0.15331551859281062"/>
          <c:w val="0.96075353218210713"/>
          <c:h val="0.72933759670579368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07-40B3-A87C-F8D1C5F87275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07-40B3-A87C-F8D1C5F87275}"/>
              </c:ext>
            </c:extLst>
          </c:dPt>
          <c:dLbls>
            <c:dLbl>
              <c:idx val="0"/>
              <c:layout>
                <c:manualLayout>
                  <c:x val="2.152118835612838E-2"/>
                  <c:y val="0.13824948286103081"/>
                </c:manualLayout>
              </c:layout>
              <c:spPr>
                <a:noFill/>
                <a:ln w="13334">
                  <a:noFill/>
                </a:ln>
              </c:spPr>
              <c:txPr>
                <a:bodyPr rot="0" vert="horz"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07-40B3-A87C-F8D1C5F87275}"/>
                </c:ext>
              </c:extLst>
            </c:dLbl>
            <c:dLbl>
              <c:idx val="1"/>
              <c:layout>
                <c:manualLayout>
                  <c:x val="2.3961817856880042E-2"/>
                  <c:y val="0.22995162003084618"/>
                </c:manualLayout>
              </c:layout>
              <c:spPr>
                <a:noFill/>
                <a:ln w="13334">
                  <a:noFill/>
                </a:ln>
              </c:spPr>
              <c:txPr>
                <a:bodyPr rot="0" vert="horz"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7-40B3-A87C-F8D1C5F87275}"/>
                </c:ext>
              </c:extLst>
            </c:dLbl>
            <c:spPr>
              <a:noFill/>
              <a:ln w="13334">
                <a:noFill/>
              </a:ln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Лист1!$A$1:$B$1</c:f>
              <c:strCache>
                <c:ptCount val="2"/>
                <c:pt idx="0">
                  <c:v>Первоначальный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Лист1!$A$2:$B$2</c:f>
              <c:numCache>
                <c:formatCode>#\ ##0.0</c:formatCode>
                <c:ptCount val="2"/>
                <c:pt idx="0">
                  <c:v>108766</c:v>
                </c:pt>
                <c:pt idx="1">
                  <c:v>99222.2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07-40B3-A87C-F8D1C5F87275}"/>
            </c:ext>
          </c:extLst>
        </c:ser>
        <c:dLbls/>
        <c:shape val="cylinder"/>
        <c:axId val="51102464"/>
        <c:axId val="51104000"/>
        <c:axId val="0"/>
      </c:bar3DChart>
      <c:catAx>
        <c:axId val="51102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51104000"/>
        <c:crosses val="autoZero"/>
        <c:auto val="1"/>
        <c:lblAlgn val="ctr"/>
        <c:lblOffset val="100"/>
      </c:catAx>
      <c:valAx>
        <c:axId val="51104000"/>
        <c:scaling>
          <c:orientation val="minMax"/>
          <c:min val="0"/>
        </c:scaling>
        <c:delete val="1"/>
        <c:axPos val="l"/>
        <c:numFmt formatCode="#\ ##0.0" sourceLinked="1"/>
        <c:tickLblPos val="nextTo"/>
        <c:crossAx val="51102464"/>
        <c:crosses val="autoZero"/>
        <c:crossBetween val="between"/>
      </c:valAx>
      <c:spPr>
        <a:noFill/>
        <a:ln w="252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6"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2"/>
      <c:hPercent val="63"/>
      <c:rotY val="4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131985334962796E-2"/>
          <c:y val="8.9713032820646771E-2"/>
          <c:w val="0.8921694480102591"/>
          <c:h val="0.82037037037037064"/>
        </c:manualLayout>
      </c:layout>
      <c:bar3DChart>
        <c:barDir val="col"/>
        <c:grouping val="clustered"/>
        <c:ser>
          <c:idx val="0"/>
          <c:order val="0"/>
          <c:tx>
            <c:strRef>
              <c:f>Sheet1!$C$1:$D$1</c:f>
              <c:strCache>
                <c:ptCount val="2"/>
                <c:pt idx="0">
                  <c:v>План 2021</c:v>
                </c:pt>
                <c:pt idx="1">
                  <c:v>Исполнено 2021</c:v>
                </c:pt>
              </c:strCache>
            </c:strRef>
          </c:tx>
          <c:spPr>
            <a:solidFill>
              <a:schemeClr val="accent1"/>
            </a:solidFill>
            <a:ln w="12170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spPr>
              <a:gradFill rotWithShape="0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00FFFF"/>
                  </a:gs>
                </a:gsLst>
                <a:lin ang="5400000" scaled="1"/>
              </a:gradFill>
              <a:ln w="1217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3B-4006-9CD3-A203EB0C002F}"/>
              </c:ext>
            </c:extLst>
          </c:dPt>
          <c:dPt>
            <c:idx val="1"/>
            <c:spPr>
              <a:gradFill rotWithShape="0">
                <a:gsLst>
                  <a:gs pos="0">
                    <a:srgbClr val="FFFF99"/>
                  </a:gs>
                  <a:gs pos="100000">
                    <a:srgbClr val="00FF00"/>
                  </a:gs>
                </a:gsLst>
                <a:lin ang="5400000" scaled="1"/>
              </a:gradFill>
              <a:ln w="1217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3B-4006-9CD3-A203EB0C002F}"/>
              </c:ext>
            </c:extLst>
          </c:dPt>
          <c:dLbls>
            <c:dLbl>
              <c:idx val="0"/>
              <c:layout>
                <c:manualLayout>
                  <c:x val="-6.3222202451242073E-4"/>
                  <c:y val="0.321813956386523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3B-4006-9CD3-A203EB0C002F}"/>
                </c:ext>
              </c:extLst>
            </c:dLbl>
            <c:dLbl>
              <c:idx val="1"/>
              <c:layout>
                <c:manualLayout>
                  <c:x val="-1.1525582749640085E-4"/>
                  <c:y val="0.2794614913373323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3B-4006-9CD3-A203EB0C002F}"/>
                </c:ext>
              </c:extLst>
            </c:dLbl>
            <c:dLbl>
              <c:idx val="2"/>
              <c:layout>
                <c:manualLayout>
                  <c:x val="-1.1212167780133371E-3"/>
                  <c:y val="0.287110846241118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3B-4006-9CD3-A203EB0C002F}"/>
                </c:ext>
              </c:extLst>
            </c:dLbl>
            <c:numFmt formatCode="#,##0.0;[Red]#,##0.0" sourceLinked="0"/>
            <c:spPr>
              <a:noFill/>
              <a:ln w="24153"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2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Sheet1!$C$1:$D$1</c:f>
              <c:strCache>
                <c:ptCount val="2"/>
                <c:pt idx="0">
                  <c:v>План 2021</c:v>
                </c:pt>
                <c:pt idx="1">
                  <c:v>Исполнено 2021</c:v>
                </c:pt>
              </c:strCache>
            </c:strRef>
          </c:cat>
          <c:val>
            <c:numRef>
              <c:f>Sheet1!$C$2:$D$2</c:f>
              <c:numCache>
                <c:formatCode>#\ ##,000</c:formatCode>
                <c:ptCount val="2"/>
                <c:pt idx="0">
                  <c:v>136866.79999999999</c:v>
                </c:pt>
                <c:pt idx="1">
                  <c:v>138165.1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3B-4006-9CD3-A203EB0C002F}"/>
            </c:ext>
          </c:extLst>
        </c:ser>
        <c:dLbls/>
        <c:gapDepth val="0"/>
        <c:shape val="box"/>
        <c:axId val="51265536"/>
        <c:axId val="51267072"/>
        <c:axId val="0"/>
      </c:bar3DChart>
      <c:catAx>
        <c:axId val="51265536"/>
        <c:scaling>
          <c:orientation val="minMax"/>
        </c:scaling>
        <c:delete val="1"/>
        <c:axPos val="b"/>
        <c:numFmt formatCode="General" sourceLinked="1"/>
        <c:tickLblPos val="nextTo"/>
        <c:crossAx val="51267072"/>
        <c:crosses val="autoZero"/>
        <c:auto val="1"/>
        <c:lblAlgn val="ctr"/>
        <c:lblOffset val="100"/>
      </c:catAx>
      <c:valAx>
        <c:axId val="51267072"/>
        <c:scaling>
          <c:orientation val="minMax"/>
          <c:min val="0"/>
        </c:scaling>
        <c:axPos val="l"/>
        <c:majorGridlines>
          <c:spPr>
            <a:ln w="3046">
              <a:solidFill>
                <a:schemeClr val="tx1"/>
              </a:solidFill>
              <a:prstDash val="solid"/>
            </a:ln>
          </c:spPr>
        </c:majorGridlines>
        <c:numFmt formatCode="#\ ##,000" sourceLinked="1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1265536"/>
        <c:crosses val="autoZero"/>
        <c:crossBetween val="between"/>
      </c:valAx>
      <c:spPr>
        <a:noFill/>
        <a:ln w="20093">
          <a:noFill/>
        </a:ln>
      </c:spPr>
    </c:plotArea>
    <c:legend>
      <c:legendPos val="r"/>
      <c:layout>
        <c:manualLayout>
          <c:xMode val="edge"/>
          <c:yMode val="edge"/>
          <c:x val="0.10631048670816172"/>
          <c:y val="0.92538839210569968"/>
          <c:w val="0.81486145951154032"/>
          <c:h val="7.251917888654659E-2"/>
        </c:manualLayout>
      </c:layout>
      <c:spPr>
        <a:noFill/>
        <a:ln w="3046">
          <a:noFill/>
          <a:prstDash val="solid"/>
        </a:ln>
      </c:spPr>
      <c:txPr>
        <a:bodyPr/>
        <a:lstStyle/>
        <a:p>
          <a:pPr>
            <a:defRPr sz="167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936397514157629E-2"/>
          <c:y val="1.3037163395467698E-2"/>
          <c:w val="0.91161401903209427"/>
          <c:h val="0.844607908259810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4E-430B-AD52-91591690A815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4E-430B-AD52-91591690A81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4E-430B-AD52-91591690A815}"/>
                </c:ext>
              </c:extLst>
            </c:dLbl>
            <c:dLbl>
              <c:idx val="1"/>
              <c:layout>
                <c:manualLayout>
                  <c:x val="0.20449932184336642"/>
                  <c:y val="-0.260891747334906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E-430B-AD52-91591690A81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28.2</c:v>
                </c:pt>
                <c:pt idx="1">
                  <c:v>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4E-430B-AD52-91591690A815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7453452646777374E-2"/>
          <c:y val="2.1991311848110484E-2"/>
          <c:w val="0.92081773360419517"/>
          <c:h val="0.8556701030927930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Расходы бюджета муниципального района</c:v>
                </c:pt>
              </c:strCache>
            </c:strRef>
          </c:tx>
          <c:spPr>
            <a:solidFill>
              <a:schemeClr val="accent1"/>
            </a:solidFill>
            <a:ln w="12521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FF99"/>
                  </a:gs>
                  <a:gs pos="100000">
                    <a:srgbClr val="FF0000"/>
                  </a:gs>
                </a:gsLst>
                <a:lin ang="5400000" scaled="1"/>
              </a:gradFill>
              <a:ln w="12521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C1-4C90-8BF8-702100BA0C5E}"/>
              </c:ext>
            </c:extLst>
          </c:dPt>
          <c:dPt>
            <c:idx val="1"/>
            <c:spPr>
              <a:gradFill rotWithShape="0">
                <a:gsLst>
                  <a:gs pos="0">
                    <a:srgbClr val="FFFF00"/>
                  </a:gs>
                  <a:gs pos="100000">
                    <a:srgbClr val="00FF00"/>
                  </a:gs>
                </a:gsLst>
                <a:lin ang="5400000" scaled="1"/>
              </a:gradFill>
              <a:ln w="12521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C1-4C90-8BF8-702100BA0C5E}"/>
              </c:ext>
            </c:extLst>
          </c:dPt>
          <c:dLbls>
            <c:dLbl>
              <c:idx val="0"/>
              <c:layout>
                <c:manualLayout>
                  <c:x val="2.0482514312524486E-5"/>
                  <c:y val="0.34524029847034604"/>
                </c:manualLayout>
              </c:layout>
              <c:numFmt formatCode="#,##0.0" sourceLinked="0"/>
              <c:spPr>
                <a:noFill/>
                <a:ln w="24943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C1-4C90-8BF8-702100BA0C5E}"/>
                </c:ext>
              </c:extLst>
            </c:dLbl>
            <c:dLbl>
              <c:idx val="1"/>
              <c:layout>
                <c:manualLayout>
                  <c:x val="2.0509376626429172E-3"/>
                  <c:y val="0.299195972927729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C1-4C90-8BF8-702100BA0C5E}"/>
                </c:ext>
              </c:extLst>
            </c:dLbl>
            <c:numFmt formatCode="#,##0.0" sourceLinked="0"/>
            <c:spPr>
              <a:noFill/>
              <a:ln w="24943">
                <a:noFill/>
              </a:ln>
              <a:effectLst/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в 2020 году</c:v>
                </c:pt>
                <c:pt idx="1">
                  <c:v>Исполнено в 2021 году</c:v>
                </c:pt>
              </c:strCache>
            </c:strRef>
          </c:cat>
          <c:val>
            <c:numRef>
              <c:f>Sheet1!$B$2:$C$2</c:f>
              <c:numCache>
                <c:formatCode>#,#00</c:formatCode>
                <c:ptCount val="2"/>
                <c:pt idx="0">
                  <c:v>272027.90000000002</c:v>
                </c:pt>
                <c:pt idx="1">
                  <c:v>120291.9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C1-4C90-8BF8-702100BA0C5E}"/>
            </c:ext>
          </c:extLst>
        </c:ser>
        <c:dLbls/>
        <c:gapDepth val="0"/>
        <c:shape val="box"/>
        <c:axId val="54081024"/>
        <c:axId val="54082560"/>
        <c:axId val="0"/>
      </c:bar3DChart>
      <c:catAx>
        <c:axId val="54081024"/>
        <c:scaling>
          <c:orientation val="minMax"/>
        </c:scaling>
        <c:delete val="1"/>
        <c:axPos val="b"/>
        <c:numFmt formatCode="General" sourceLinked="1"/>
        <c:tickLblPos val="nextTo"/>
        <c:crossAx val="54082560"/>
        <c:crossesAt val="0"/>
        <c:auto val="1"/>
        <c:lblAlgn val="ctr"/>
        <c:lblOffset val="100"/>
      </c:catAx>
      <c:valAx>
        <c:axId val="54082560"/>
        <c:scaling>
          <c:orientation val="minMax"/>
          <c:max val="300000"/>
          <c:min val="0"/>
        </c:scaling>
        <c:axPos val="l"/>
        <c:majorGridlines>
          <c:spPr>
            <a:ln w="3128">
              <a:solidFill>
                <a:schemeClr val="tx1"/>
              </a:solidFill>
              <a:prstDash val="solid"/>
            </a:ln>
          </c:spPr>
        </c:majorGridlines>
        <c:numFmt formatCode="#,#00" sourceLinked="1"/>
        <c:tickLblPos val="nextTo"/>
        <c:spPr>
          <a:ln w="31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4081024"/>
        <c:crosses val="autoZero"/>
        <c:crossBetween val="between"/>
        <c:majorUnit val="50000"/>
        <c:minorUnit val="25000"/>
      </c:valAx>
      <c:spPr>
        <a:noFill/>
        <a:ln w="27466">
          <a:noFill/>
        </a:ln>
      </c:spPr>
    </c:plotArea>
    <c:legend>
      <c:legendPos val="r"/>
      <c:layout>
        <c:manualLayout>
          <c:xMode val="edge"/>
          <c:yMode val="edge"/>
          <c:x val="4.9940445805683173E-2"/>
          <c:y val="0.90836627103481216"/>
          <c:w val="0.89298460316837036"/>
          <c:h val="7.1713296862557799E-2"/>
        </c:manualLayout>
      </c:layout>
      <c:spPr>
        <a:noFill/>
        <a:ln w="3128">
          <a:noFill/>
          <a:prstDash val="solid"/>
        </a:ln>
      </c:spPr>
      <c:txPr>
        <a:bodyPr/>
        <a:lstStyle/>
        <a:p>
          <a:pPr>
            <a:defRPr sz="174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15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7.9673166282590288E-2"/>
          <c:y val="3.2582628560318849E-2"/>
          <c:w val="0.64225221675940281"/>
          <c:h val="0.8292607174103237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0B5-4F7E-B583-7BC539F7F940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B5-4F7E-B583-7BC539F7F940}"/>
              </c:ext>
            </c:extLst>
          </c:dPt>
          <c:dLbls>
            <c:dLbl>
              <c:idx val="0"/>
              <c:layout>
                <c:manualLayout>
                  <c:x val="1.204600281715985E-2"/>
                  <c:y val="0.17823660931272478"/>
                </c:manualLayout>
              </c:layout>
              <c:numFmt formatCode="#,##0.0" sourceLinked="0"/>
              <c:spPr>
                <a:noFill/>
                <a:ln w="10860">
                  <a:noFill/>
                </a:ln>
              </c:spPr>
              <c:txPr>
                <a:bodyPr rot="0" vert="horz"/>
                <a:lstStyle/>
                <a:p>
                  <a:pPr>
                    <a:defRPr sz="1545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B5-4F7E-B583-7BC539F7F940}"/>
                </c:ext>
              </c:extLst>
            </c:dLbl>
            <c:dLbl>
              <c:idx val="1"/>
              <c:layout>
                <c:manualLayout>
                  <c:x val="1.6155494271235287E-2"/>
                  <c:y val="0.15348157869155238"/>
                </c:manualLayout>
              </c:layout>
              <c:numFmt formatCode="#,##0.0" sourceLinked="0"/>
              <c:spPr>
                <a:noFill/>
                <a:ln w="10860">
                  <a:noFill/>
                </a:ln>
              </c:spPr>
              <c:txPr>
                <a:bodyPr rot="0" vert="horz"/>
                <a:lstStyle/>
                <a:p>
                  <a:pPr>
                    <a:defRPr sz="1545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B5-4F7E-B583-7BC539F7F940}"/>
                </c:ext>
              </c:extLst>
            </c:dLbl>
            <c:numFmt formatCode="#,##0.0" sourceLinked="0"/>
            <c:spPr>
              <a:noFill/>
              <a:ln w="10860">
                <a:noFill/>
              </a:ln>
            </c:spPr>
            <c:txPr>
              <a:bodyPr rot="0" vert="horz"/>
              <a:lstStyle/>
              <a:p>
                <a:pPr>
                  <a:defRPr sz="1545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Лист1!$A$1:$B$1</c:f>
              <c:strCache>
                <c:ptCount val="2"/>
                <c:pt idx="0">
                  <c:v>Первоначальный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Лист1!$A$2:$B$2</c:f>
              <c:numCache>
                <c:formatCode>#\ #,#00</c:formatCode>
                <c:ptCount val="2"/>
                <c:pt idx="0">
                  <c:v>157013.29999999999</c:v>
                </c:pt>
                <c:pt idx="1">
                  <c:v>170301.5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B5-4F7E-B583-7BC539F7F940}"/>
            </c:ext>
          </c:extLst>
        </c:ser>
        <c:dLbls/>
        <c:gapWidth val="100"/>
        <c:shape val="cylinder"/>
        <c:axId val="54427008"/>
        <c:axId val="54445184"/>
        <c:axId val="0"/>
      </c:bar3DChart>
      <c:catAx>
        <c:axId val="54427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36" baseline="0"/>
            </a:pPr>
            <a:endParaRPr lang="ru-RU"/>
          </a:p>
        </c:txPr>
        <c:crossAx val="54445184"/>
        <c:crosses val="autoZero"/>
        <c:auto val="1"/>
        <c:lblAlgn val="ctr"/>
        <c:lblOffset val="100"/>
      </c:catAx>
      <c:valAx>
        <c:axId val="54445184"/>
        <c:scaling>
          <c:orientation val="minMax"/>
          <c:max val="200000"/>
          <c:min val="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36" baseline="0"/>
            </a:pPr>
            <a:endParaRPr lang="ru-RU"/>
          </a:p>
        </c:txPr>
        <c:crossAx val="54427008"/>
        <c:crosses val="autoZero"/>
        <c:crossBetween val="between"/>
      </c:valAx>
      <c:spPr>
        <a:noFill/>
        <a:ln w="1962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73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5"/>
      <c:rotY val="200"/>
      <c:perspective val="60"/>
    </c:view3D>
    <c:plotArea>
      <c:layout>
        <c:manualLayout>
          <c:layoutTarget val="inner"/>
          <c:xMode val="edge"/>
          <c:yMode val="edge"/>
          <c:x val="0"/>
          <c:y val="0"/>
          <c:w val="0.90627902841731445"/>
          <c:h val="0.90555774103040221"/>
        </c:manualLayout>
      </c:layout>
      <c:pie3DChart>
        <c:varyColors val="1"/>
        <c:ser>
          <c:idx val="0"/>
          <c:order val="0"/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D37-492A-85DE-611E400EF273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37-492A-85DE-611E400EF273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ED37-492A-85DE-611E400EF273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3-ED37-492A-85DE-611E400EF273}"/>
              </c:ext>
            </c:extLst>
          </c:dPt>
          <c:dPt>
            <c:idx val="4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4-ED37-492A-85DE-611E400EF273}"/>
              </c:ext>
            </c:extLst>
          </c:dPt>
          <c:dPt>
            <c:idx val="5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5-ED37-492A-85DE-611E400EF273}"/>
              </c:ext>
            </c:extLst>
          </c:dPt>
          <c:dLbls>
            <c:dLbl>
              <c:idx val="0"/>
              <c:layout>
                <c:manualLayout>
                  <c:x val="7.9085842096804498E-2"/>
                  <c:y val="4.994904827734592E-2"/>
                </c:manualLayout>
              </c:layout>
              <c:tx>
                <c:rich>
                  <a:bodyPr/>
                  <a:lstStyle/>
                  <a:p>
                    <a:pPr>
                      <a:defRPr sz="2200" b="0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ЖКХ
87036,6
</a:t>
                    </a:r>
                    <a:r>
                      <a:rPr lang="ru-RU" dirty="0" smtClean="0"/>
                      <a:t>72,4%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26537466050179148"/>
                  <c:y val="-0.34058183867923619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Национальная экономика
25474,9
</a:t>
                    </a:r>
                    <a:r>
                      <a:rPr lang="ru-RU" dirty="0" smtClean="0"/>
                      <a:t>21,2%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37-492A-85DE-611E400EF273}"/>
                </c:ext>
              </c:extLst>
            </c:dLbl>
            <c:dLbl>
              <c:idx val="2"/>
              <c:layout>
                <c:manualLayout>
                  <c:x val="6.3575071097478689E-2"/>
                  <c:y val="-0.25370853647283093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err="1"/>
                      <a:t>Общегосудар-ственные</a:t>
                    </a:r>
                    <a:r>
                      <a:rPr lang="ru-RU" dirty="0"/>
                      <a:t> расходы
5845,0
</a:t>
                    </a:r>
                    <a:r>
                      <a:rPr lang="ru-RU" dirty="0" smtClean="0"/>
                      <a:t>4,8%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Val val="1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799380030751577"/>
                      <c:h val="0.326775917273538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D37-492A-85DE-611E400EF273}"/>
                </c:ext>
              </c:extLst>
            </c:dLbl>
            <c:dLbl>
              <c:idx val="3"/>
              <c:layout>
                <c:manualLayout>
                  <c:x val="0.2715859577081548"/>
                  <c:y val="2.942104482650908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Национальная безопасность и правоохранительная деятельность
1560,6
</a:t>
                    </a:r>
                    <a:r>
                      <a:rPr lang="ru-RU" dirty="0" smtClean="0"/>
                      <a:t>1,3%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0.10300059005236992"/>
                  <c:y val="8.4994027609707978E-2"/>
                </c:manualLayout>
              </c:layout>
              <c:tx>
                <c:rich>
                  <a:bodyPr/>
                  <a:lstStyle/>
                  <a:p>
                    <a:pPr>
                      <a:defRPr sz="1100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/>
                      <a:t>Культура, кинематография
210,0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5.6131715690591756E-2"/>
                  <c:y val="-7.62974470100845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</c:dLbl>
            <c:numFmt formatCode="0.00%" sourceLinked="0"/>
            <c:spPr>
              <a:noFill/>
              <a:ln w="2529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26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Лист1!$A$1:$A$6</c:f>
              <c:strCache>
                <c:ptCount val="6"/>
                <c:pt idx="0">
                  <c:v>ЖКХ</c:v>
                </c:pt>
                <c:pt idx="1">
                  <c:v>Национальная экономика</c:v>
                </c:pt>
                <c:pt idx="2">
                  <c:v>Общегосудар-ственные расходы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</c:strCache>
            </c:strRef>
          </c:cat>
          <c:val>
            <c:numRef>
              <c:f>Лист1!$B$1:$B$6</c:f>
              <c:numCache>
                <c:formatCode>0.0</c:formatCode>
                <c:ptCount val="6"/>
                <c:pt idx="0">
                  <c:v>87036.6</c:v>
                </c:pt>
                <c:pt idx="1">
                  <c:v>25474.9</c:v>
                </c:pt>
                <c:pt idx="2">
                  <c:v>5845</c:v>
                </c:pt>
                <c:pt idx="3">
                  <c:v>1560.6</c:v>
                </c:pt>
                <c:pt idx="4">
                  <c:v>210</c:v>
                </c:pt>
                <c:pt idx="5">
                  <c:v>164.8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37-492A-85DE-611E400EF273}"/>
            </c:ext>
          </c:extLst>
        </c:ser>
        <c:dLbls/>
      </c:pie3DChart>
      <c:spPr>
        <a:noFill/>
        <a:ln w="25372">
          <a:noFill/>
        </a:ln>
      </c:spPr>
    </c:plotArea>
    <c:plotVisOnly val="1"/>
    <c:dispBlanksAs val="zero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6.812227074235809E-2"/>
          <c:y val="9.375000000000128E-3"/>
          <c:w val="0.86672091486430491"/>
          <c:h val="0.883152685769892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Pt>
            <c:idx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F9F-48E1-B085-F8904DEDD2FB}"/>
              </c:ext>
            </c:extLst>
          </c:dPt>
          <c:dPt>
            <c:idx val="1"/>
            <c:spPr>
              <a:pattFill prst="diagBrick">
                <a:fgClr>
                  <a:srgbClr val="00B050"/>
                </a:fgClr>
                <a:bgClr>
                  <a:schemeClr val="bg1"/>
                </a:bgClr>
              </a:patt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9F-48E1-B085-F8904DEDD2FB}"/>
              </c:ext>
            </c:extLst>
          </c:dPt>
          <c:dLbls>
            <c:dLbl>
              <c:idx val="0"/>
              <c:layout>
                <c:manualLayout>
                  <c:x val="2.2346858138508598E-2"/>
                  <c:y val="0.2248000668924546"/>
                </c:manualLayout>
              </c:layout>
              <c:numFmt formatCode="#,##0.0" sourceLinked="0"/>
              <c:spPr>
                <a:solidFill>
                  <a:sysClr val="window" lastClr="FFFFFF">
                    <a:alpha val="65000"/>
                  </a:sysClr>
                </a:solidFill>
              </c:spPr>
              <c:txPr>
                <a:bodyPr/>
                <a:lstStyle/>
                <a:p>
                  <a:pPr>
                    <a:defRPr sz="22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9F-48E1-B085-F8904DEDD2FB}"/>
                </c:ext>
              </c:extLst>
            </c:dLbl>
            <c:dLbl>
              <c:idx val="1"/>
              <c:layout>
                <c:manualLayout>
                  <c:x val="2.3688454921929076E-2"/>
                  <c:y val="0.24048202338450991"/>
                </c:manualLayout>
              </c:layout>
              <c:numFmt formatCode="#,##0.0" sourceLinked="0"/>
              <c:spPr>
                <a:solidFill>
                  <a:sysClr val="window" lastClr="FFFFFF">
                    <a:alpha val="65000"/>
                  </a:sysClr>
                </a:solidFill>
              </c:spPr>
              <c:txPr>
                <a:bodyPr/>
                <a:lstStyle/>
                <a:p>
                  <a:pPr>
                    <a:defRPr sz="22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9F-48E1-B085-F8904DEDD2FB}"/>
                </c:ext>
              </c:extLst>
            </c:dLbl>
            <c:dLbl>
              <c:idx val="2"/>
              <c:layout>
                <c:manualLayout>
                  <c:x val="2.1863961855478002E-2"/>
                  <c:y val="-2.5195613185836494E-2"/>
                </c:manualLayout>
              </c:layout>
              <c:numFmt formatCode="#,##0.0" sourceLinked="0"/>
              <c:spPr>
                <a:solidFill>
                  <a:sysClr val="window" lastClr="FFFFFF">
                    <a:alpha val="65000"/>
                  </a:sysClr>
                </a:solidFill>
              </c:spPr>
              <c:txPr>
                <a:bodyPr/>
                <a:lstStyle/>
                <a:p>
                  <a:pPr>
                    <a:defRPr sz="22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9F-48E1-B085-F8904DEDD2FB}"/>
                </c:ext>
              </c:extLst>
            </c:dLbl>
            <c:dLbl>
              <c:idx val="3"/>
              <c:layout>
                <c:manualLayout>
                  <c:x val="2.3321559312509663E-2"/>
                  <c:y val="-2.5195613185836494E-2"/>
                </c:manualLayout>
              </c:layout>
              <c:numFmt formatCode="#,##0.0" sourceLinked="0"/>
              <c:spPr>
                <a:solidFill>
                  <a:sysClr val="window" lastClr="FFFFFF">
                    <a:alpha val="65000"/>
                  </a:sysClr>
                </a:solidFill>
              </c:spPr>
              <c:txPr>
                <a:bodyPr/>
                <a:lstStyle/>
                <a:p>
                  <a:pPr>
                    <a:defRPr sz="2200"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F-48E1-B085-F8904DEDD2FB}"/>
                </c:ext>
              </c:extLst>
            </c:dLbl>
            <c:numFmt formatCode="#,##0.0" sourceLinked="0"/>
            <c:spPr>
              <a:solidFill>
                <a:sysClr val="window" lastClr="FFFFFF">
                  <a:alpha val="65000"/>
                </a:sysClr>
              </a:solidFill>
              <a:ln w="185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#\ #,#00</c:formatCode>
                <c:ptCount val="2"/>
                <c:pt idx="0">
                  <c:v>25527</c:v>
                </c:pt>
                <c:pt idx="1">
                  <c:v>25474.9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9F-48E1-B085-F8904DEDD2FB}"/>
            </c:ext>
          </c:extLst>
        </c:ser>
        <c:dLbls/>
        <c:shape val="cylinder"/>
        <c:axId val="98376704"/>
        <c:axId val="98382592"/>
        <c:axId val="0"/>
      </c:bar3DChart>
      <c:catAx>
        <c:axId val="98376704"/>
        <c:scaling>
          <c:orientation val="minMax"/>
        </c:scaling>
        <c:axPos val="b"/>
        <c:numFmt formatCode="General" sourceLinked="1"/>
        <c:tickLblPos val="nextTo"/>
        <c:txPr>
          <a:bodyPr rot="0" vert="horz" anchor="t" anchorCtr="0"/>
          <a:lstStyle/>
          <a:p>
            <a:pPr>
              <a:defRPr sz="1600" b="1"/>
            </a:pPr>
            <a:endParaRPr lang="ru-RU"/>
          </a:p>
        </c:txPr>
        <c:crossAx val="98382592"/>
        <c:crosses val="autoZero"/>
        <c:lblAlgn val="ctr"/>
        <c:lblOffset val="100"/>
      </c:catAx>
      <c:valAx>
        <c:axId val="98382592"/>
        <c:scaling>
          <c:orientation val="minMax"/>
          <c:min val="0"/>
        </c:scaling>
        <c:axPos val="l"/>
        <c:majorGridlines/>
        <c:numFmt formatCode="#\ #,#00" sourceLinked="1"/>
        <c:tickLblPos val="nextTo"/>
        <c:crossAx val="9837670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98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0.00281</cdr:x>
      <cdr:y>0</cdr:y>
    </cdr:from>
    <cdr:to>
      <cdr:x>1</cdr:x>
      <cdr:y>0.22676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41" y="0"/>
          <a:ext cx="5231225" cy="527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Доходы</a:t>
          </a:r>
          <a:r>
            <a:rPr lang="ru-RU" sz="1600" dirty="0"/>
            <a:t> уменьшились на 6,01</a:t>
          </a:r>
          <a:r>
            <a:rPr lang="ru-RU" sz="1600" baseline="0" dirty="0"/>
            <a:t> </a:t>
          </a:r>
          <a:r>
            <a:rPr lang="ru-RU" sz="1600" dirty="0"/>
            <a:t>% или на  8 746,5</a:t>
          </a:r>
          <a:r>
            <a:rPr lang="ru-RU" sz="1600" baseline="0" dirty="0"/>
            <a:t> </a:t>
          </a:r>
          <a:r>
            <a:rPr lang="ru-RU" sz="1600" dirty="0"/>
            <a:t>тыс. руб.</a:t>
          </a:r>
        </a:p>
        <a:p xmlns:a="http://schemas.openxmlformats.org/drawingml/2006/main">
          <a:pPr algn="ctr"/>
          <a:endParaRPr lang="ru-RU" sz="1600" baseline="0" dirty="0"/>
        </a:p>
        <a:p xmlns:a="http://schemas.openxmlformats.org/drawingml/2006/main">
          <a:pPr algn="ctr"/>
          <a:endParaRPr lang="ru-RU" sz="1600" dirty="0"/>
        </a:p>
      </cdr:txBody>
    </cdr:sp>
  </cdr:relSizeAnchor>
  <cdr:relSizeAnchor xmlns:cdr="http://schemas.openxmlformats.org/drawingml/2006/chartDrawing">
    <cdr:from>
      <cdr:x>0.44455</cdr:x>
      <cdr:y>0.43454</cdr:y>
    </cdr:from>
    <cdr:to>
      <cdr:x>0.58982</cdr:x>
      <cdr:y>0.62306</cdr:y>
    </cdr:to>
    <cdr:sp macro="" textlink="">
      <cdr:nvSpPr>
        <cdr:cNvPr id="5" name="Стрелка вправо с вырезом 4">
          <a:extLst xmlns:a="http://schemas.openxmlformats.org/drawingml/2006/main">
            <a:ext uri="{FF2B5EF4-FFF2-40B4-BE49-F238E27FC236}">
              <a16:creationId xmlns:a16="http://schemas.microsoft.com/office/drawing/2014/main" xmlns="" id="{FBF5DEFE-4233-4FDE-88F9-98BBC0BB96CF}"/>
            </a:ext>
          </a:extLst>
        </cdr:cNvPr>
        <cdr:cNvSpPr/>
      </cdr:nvSpPr>
      <cdr:spPr>
        <a:xfrm xmlns:a="http://schemas.openxmlformats.org/drawingml/2006/main" rot="1100238">
          <a:off x="2400166" y="798817"/>
          <a:ext cx="784306" cy="346572"/>
        </a:xfrm>
        <a:prstGeom xmlns:a="http://schemas.openxmlformats.org/drawingml/2006/main" prst="notchedRightArrow">
          <a:avLst/>
        </a:prstGeom>
        <a:gradFill xmlns:a="http://schemas.openxmlformats.org/drawingml/2006/main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0.00604</cdr:x>
      <cdr:y>0</cdr:y>
    </cdr:from>
    <cdr:to>
      <cdr:x>0.99849</cdr:x>
      <cdr:y>0.36333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3" y="0"/>
          <a:ext cx="4635500" cy="830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Налоговые</a:t>
          </a:r>
          <a:r>
            <a:rPr lang="ru-RU" sz="1600" b="1" baseline="0" dirty="0"/>
            <a:t> и неналоговые доходы</a:t>
          </a:r>
          <a:r>
            <a:rPr lang="ru-RU" sz="1600" baseline="0" dirty="0"/>
            <a:t/>
          </a:r>
          <a:br>
            <a:rPr lang="ru-RU" sz="1600" baseline="0" dirty="0"/>
          </a:br>
          <a:r>
            <a:rPr lang="ru-RU" sz="1600" dirty="0"/>
            <a:t>увеличились на  2,16</a:t>
          </a:r>
          <a:r>
            <a:rPr lang="ru-RU" sz="1600" baseline="0" dirty="0"/>
            <a:t> </a:t>
          </a:r>
          <a:r>
            <a:rPr lang="ru-RU" sz="1600" dirty="0"/>
            <a:t>% или на  797,3 </a:t>
          </a:r>
          <a:r>
            <a:rPr lang="ru-RU" sz="1600" baseline="0" dirty="0"/>
            <a:t> </a:t>
          </a:r>
          <a:r>
            <a:rPr lang="ru-RU" sz="1600" dirty="0"/>
            <a:t>тыс. руб.</a:t>
          </a:r>
        </a:p>
      </cdr:txBody>
    </cdr:sp>
  </cdr:relSizeAnchor>
  <cdr:relSizeAnchor xmlns:cdr="http://schemas.openxmlformats.org/drawingml/2006/chartDrawing">
    <cdr:from>
      <cdr:x>0.42876</cdr:x>
      <cdr:y>0.47494</cdr:y>
    </cdr:from>
    <cdr:to>
      <cdr:x>0.57124</cdr:x>
      <cdr:y>0.62441</cdr:y>
    </cdr:to>
    <cdr:sp macro="" textlink="">
      <cdr:nvSpPr>
        <cdr:cNvPr id="4" name="Стрелка вправо с вырезом 3">
          <a:extLst xmlns:a="http://schemas.openxmlformats.org/drawingml/2006/main">
            <a:ext uri="{FF2B5EF4-FFF2-40B4-BE49-F238E27FC236}">
              <a16:creationId xmlns:a16="http://schemas.microsoft.com/office/drawing/2014/main" xmlns="" id="{4ECCE02A-8D52-4E46-9D5A-EF5DFD756828}"/>
            </a:ext>
          </a:extLst>
        </cdr:cNvPr>
        <cdr:cNvSpPr/>
      </cdr:nvSpPr>
      <cdr:spPr>
        <a:xfrm xmlns:a="http://schemas.openxmlformats.org/drawingml/2006/main" rot="20608878">
          <a:off x="2052863" y="1054809"/>
          <a:ext cx="682174" cy="331947"/>
        </a:xfrm>
        <a:prstGeom xmlns:a="http://schemas.openxmlformats.org/drawingml/2006/main" prst="notchedRightArrow">
          <a:avLst/>
        </a:prstGeom>
        <a:gradFill xmlns:a="http://schemas.openxmlformats.org/drawingml/2006/main">
          <a:gsLst>
            <a:gs pos="0">
              <a:srgbClr val="466C44"/>
            </a:gs>
            <a:gs pos="50000">
              <a:srgbClr val="00B050"/>
            </a:gs>
            <a:gs pos="100000">
              <a:srgbClr val="74FC18"/>
            </a:gs>
          </a:gsLst>
          <a:lin ang="162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0.00332</cdr:x>
      <cdr:y>0</cdr:y>
    </cdr:from>
    <cdr:to>
      <cdr:x>0.99336</cdr:x>
      <cdr:y>0.30703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90" y="0"/>
          <a:ext cx="4708779" cy="666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Безвозмездные поступления</a:t>
          </a:r>
          <a:r>
            <a:rPr lang="ru-RU" sz="1600" dirty="0"/>
            <a:t> уменьшились</a:t>
          </a:r>
          <a:br>
            <a:rPr lang="ru-RU" sz="1600" dirty="0"/>
          </a:br>
          <a:r>
            <a:rPr lang="ru-RU" sz="1600" dirty="0"/>
            <a:t>на 8,77</a:t>
          </a:r>
          <a:r>
            <a:rPr lang="ru-RU" sz="1600" baseline="0" dirty="0"/>
            <a:t> %</a:t>
          </a:r>
          <a:r>
            <a:rPr lang="ru-RU" sz="1600" dirty="0"/>
            <a:t> или на  9 543,8</a:t>
          </a:r>
          <a:r>
            <a:rPr lang="ru-RU" sz="1600" baseline="0" dirty="0"/>
            <a:t> </a:t>
          </a:r>
          <a:r>
            <a:rPr lang="ru-RU" sz="1600" dirty="0"/>
            <a:t>тыс. руб.</a:t>
          </a:r>
        </a:p>
        <a:p xmlns:a="http://schemas.openxmlformats.org/drawingml/2006/main">
          <a:pPr algn="l"/>
          <a:endParaRPr lang="ru-RU" sz="1600" baseline="0" dirty="0"/>
        </a:p>
        <a:p xmlns:a="http://schemas.openxmlformats.org/drawingml/2006/main">
          <a:pPr algn="l"/>
          <a:endParaRPr lang="ru-RU" sz="1600" dirty="0"/>
        </a:p>
      </cdr:txBody>
    </cdr:sp>
  </cdr:relSizeAnchor>
  <cdr:relSizeAnchor xmlns:cdr="http://schemas.openxmlformats.org/drawingml/2006/chartDrawing">
    <cdr:from>
      <cdr:x>0.41755</cdr:x>
      <cdr:y>0.5113</cdr:y>
    </cdr:from>
    <cdr:to>
      <cdr:x>0.58245</cdr:x>
      <cdr:y>0.671</cdr:y>
    </cdr:to>
    <cdr:sp macro="" textlink="">
      <cdr:nvSpPr>
        <cdr:cNvPr id="4" name="Стрелка вправо с вырезом 4">
          <a:extLst xmlns:a="http://schemas.openxmlformats.org/drawingml/2006/main">
            <a:ext uri="{FF2B5EF4-FFF2-40B4-BE49-F238E27FC236}">
              <a16:creationId xmlns:a16="http://schemas.microsoft.com/office/drawing/2014/main" xmlns="" id="{C513D0F7-D5BE-4DD4-B627-079731D6C56A}"/>
            </a:ext>
          </a:extLst>
        </cdr:cNvPr>
        <cdr:cNvSpPr/>
      </cdr:nvSpPr>
      <cdr:spPr>
        <a:xfrm xmlns:a="http://schemas.openxmlformats.org/drawingml/2006/main" rot="1100238">
          <a:off x="1985922" y="1109569"/>
          <a:ext cx="784306" cy="346572"/>
        </a:xfrm>
        <a:prstGeom xmlns:a="http://schemas.openxmlformats.org/drawingml/2006/main" prst="notchedRightArrow">
          <a:avLst/>
        </a:prstGeom>
        <a:gradFill xmlns:a="http://schemas.openxmlformats.org/drawingml/2006/main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0.68708</cdr:x>
      <cdr:y>0.32829</cdr:y>
    </cdr:from>
    <cdr:to>
      <cdr:x>1</cdr:x>
      <cdr:y>0.69971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65598" y="1350841"/>
          <a:ext cx="2899052" cy="1528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ts val="1900"/>
            </a:lnSpc>
          </a:pPr>
          <a:r>
            <a:rPr lang="ru-RU" sz="2000" b="0" i="1" dirty="0"/>
            <a:t>Прогнозируемые расходы  увеличились </a:t>
          </a:r>
          <a:br>
            <a:rPr lang="ru-RU" sz="2000" b="0" i="1" dirty="0"/>
          </a:br>
          <a:r>
            <a:rPr lang="ru-RU" sz="2000" b="0" i="1" dirty="0"/>
            <a:t>на </a:t>
          </a:r>
          <a:r>
            <a:rPr lang="ru-RU" sz="2000" b="1" i="1" dirty="0"/>
            <a:t>13 288,2</a:t>
          </a:r>
          <a:r>
            <a:rPr lang="ru-RU" sz="2000" b="1" i="1" baseline="0" dirty="0"/>
            <a:t>  </a:t>
          </a:r>
          <a:r>
            <a:rPr lang="ru-RU" sz="2000" b="0" i="1" baseline="0" dirty="0"/>
            <a:t>тыс. рублей или на </a:t>
          </a:r>
          <a:r>
            <a:rPr lang="ru-RU" sz="2000" b="1" i="1" baseline="0" dirty="0"/>
            <a:t>8,46%</a:t>
          </a:r>
          <a:r>
            <a:rPr lang="ru-RU" sz="2000" b="0" i="1" baseline="0" dirty="0"/>
            <a:t>.</a:t>
          </a:r>
          <a:endParaRPr lang="ru-RU" sz="2000" b="0" i="1" dirty="0"/>
        </a:p>
        <a:p xmlns:a="http://schemas.openxmlformats.org/drawingml/2006/main">
          <a:pPr algn="l">
            <a:lnSpc>
              <a:spcPts val="2400"/>
            </a:lnSpc>
          </a:pPr>
          <a:endParaRPr lang="ru-RU" sz="2400" b="0" baseline="0" dirty="0"/>
        </a:p>
        <a:p xmlns:a="http://schemas.openxmlformats.org/drawingml/2006/main">
          <a:pPr algn="l">
            <a:lnSpc>
              <a:spcPts val="1100"/>
            </a:lnSpc>
          </a:pPr>
          <a:endParaRPr lang="ru-RU" sz="1100" b="0" dirty="0"/>
        </a:p>
      </cdr:txBody>
    </cdr:sp>
  </cdr:relSizeAnchor>
  <cdr:relSizeAnchor xmlns:cdr="http://schemas.openxmlformats.org/drawingml/2006/chartDrawing">
    <cdr:from>
      <cdr:x>0.35418</cdr:x>
      <cdr:y>0.46537</cdr:y>
    </cdr:from>
    <cdr:to>
      <cdr:x>0.45269</cdr:x>
      <cdr:y>0.58215</cdr:y>
    </cdr:to>
    <cdr:sp macro="" textlink="">
      <cdr:nvSpPr>
        <cdr:cNvPr id="5" name="Стрелка вправо с вырезом 4"/>
        <cdr:cNvSpPr/>
      </cdr:nvSpPr>
      <cdr:spPr>
        <a:xfrm xmlns:a="http://schemas.openxmlformats.org/drawingml/2006/main" rot="20367526">
          <a:off x="3281366" y="1914900"/>
          <a:ext cx="912634" cy="480537"/>
        </a:xfrm>
        <a:prstGeom xmlns:a="http://schemas.openxmlformats.org/drawingml/2006/main" prst="notchedRightArrow">
          <a:avLst/>
        </a:prstGeom>
        <a:gradFill xmlns:a="http://schemas.openxmlformats.org/drawingml/2006/main">
          <a:gsLst>
            <a:gs pos="0">
              <a:srgbClr val="00B050"/>
            </a:gs>
            <a:gs pos="100000">
              <a:srgbClr val="66FF33"/>
            </a:gs>
          </a:gsLst>
          <a:lin ang="162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B1DB3B-E513-4481-9CDA-A9D9F634A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8913" y="685800"/>
            <a:ext cx="6480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27C9D9-67D2-4C93-87F0-6AB7DC63A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8A655-7198-409A-8389-CB11A38C61B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3B463-B8DA-44F1-AE43-CF7FC77BDA5B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xmlns="" id="{E672344E-68C4-404F-8344-C763F9B8E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xmlns="" id="{B347A6EE-648F-4645-9031-7A2DA6446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xmlns="" id="{FB5499A2-B76E-4726-8031-A7F32FAD6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5C7DF3-9045-4829-9272-93E6397BFEF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39" y="1597819"/>
            <a:ext cx="8263573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78" y="2914650"/>
            <a:ext cx="680529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7EC9-C16F-4736-A77D-BB73F4692C3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17B7-2D8A-4DA8-B127-5823FF562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4DBB3597-EFC2-491A-A0E5-A37BC0EA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8E46-633C-4833-9E17-56FCE765CA0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6CDC6DF6-8392-420F-BBC6-6CBBBED3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9FAA5C8-0710-4EA8-8BB7-DA8B0C4F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1BFE-FA90-4EB8-BD5A-7266B3DE6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32353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9" y="3305176"/>
            <a:ext cx="826357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59" y="2180035"/>
            <a:ext cx="826357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AC020B-873B-4D82-B0F6-55C94A66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96CC6-28E9-4CA1-B142-690DAB20DAF8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01E45D-C948-4365-B2F7-D15D204D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D9E9A3-4534-421B-946B-919FFC0F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E83-58FE-4FFA-ADE4-CFCEC9F57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28043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BA674225-82C1-439F-B2E3-DDC15D0D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67A5-71BB-4E61-B726-94B1A3264341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BBB6335-7AF1-41B5-8500-E5EC883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202EA94-4D42-4291-80F1-85C2FEE2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C11B-D130-4AE6-86B0-EFDB3A50A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30083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1E469BBD-3F64-4048-A23D-6E848F50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E8CA-6637-4A3E-84D5-D0EAFA597F2A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6551248-95B4-495A-9FCB-08736815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C47AF2E3-926C-4D41-A65C-0C442505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CE745-68AE-48A5-BB89-4E82BA3C7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7297883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25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0A33-0C47-4FFD-89EC-55FF679F2B3F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D2A2-5C77-4B52-AC77-C4729ADDFF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CE4E-661B-44E4-B556-1EEB872851C3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71ED-4E6A-4D45-80FB-5E020AB12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9" y="3305176"/>
            <a:ext cx="826357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59" y="2180035"/>
            <a:ext cx="826357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2D3E-F018-41A1-980E-3D52C78A9AD3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284E-8BA2-4881-8281-C25C6B7FC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9169-E2E7-4919-9127-442F4C9921BF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4465-5BD9-47D4-A84F-7D0AFAA60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F14E-D20B-41C3-8CA4-7F3B72A48605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D3B6-2D46-43C3-844C-547CD72446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39" y="1597819"/>
            <a:ext cx="8263573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78" y="2914650"/>
            <a:ext cx="680529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20E494-97B8-4755-9A8C-8872F824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2087-4468-464D-9603-1B011EF92EEA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51D6F0-4326-4474-A361-EB10DCC1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AC7665-C359-4F60-8F03-14868152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B0E3-B21D-428E-B55B-492CB2805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375862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832CD3-DA02-45A6-8C91-8DC8D09A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CD16-6418-46AB-85E4-82FAA8AAF9D4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AC7602-08FA-4329-A625-2B0EF88E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B40BAF-2B99-4BBE-B608-65DB8553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9FCE-BEA8-4DEB-8491-F8DF6FC83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15398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85775" y="206375"/>
            <a:ext cx="8750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85775" y="1200150"/>
            <a:ext cx="87503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5775" y="4767263"/>
            <a:ext cx="226853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30B07D-5985-4753-8064-D40B3806B4A7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50" y="4767263"/>
            <a:ext cx="307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538" y="4767263"/>
            <a:ext cx="226853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E9F7C-F3EB-4664-A2B0-541AD8E7C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5C0AF315-5431-4C4C-8786-C1F4F3BED1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5775" y="206375"/>
            <a:ext cx="8750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B66507BA-1ACC-4146-8AA1-D4D1A32E58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5775" y="1200150"/>
            <a:ext cx="87503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E5DE28-CCC1-42A2-83F6-FBCD0B924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5" y="4767263"/>
            <a:ext cx="226853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CF42B3-62D5-47CF-91F5-195D6C4206EE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1F36C9-153F-416A-92D8-A20814AC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050" y="4767263"/>
            <a:ext cx="307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FDAB3-1986-42D1-B68B-4B1131B5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7538" y="4767263"/>
            <a:ext cx="2268537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ACFB01-1969-4C65-8C7B-9B0BA27568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27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окуло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21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7488" y="2428875"/>
            <a:ext cx="93773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Отчет об исполнении</a:t>
            </a:r>
            <a:b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бюджета Окуловского городского поселения</a:t>
            </a:r>
            <a:b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за 2021 год</a:t>
            </a:r>
            <a:b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alt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487613" y="303213"/>
            <a:ext cx="6661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Окуловское</a:t>
            </a:r>
            <a:r>
              <a:rPr lang="ru-RU" alt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ru-RU" alt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городское</a:t>
            </a:r>
            <a:r>
              <a:rPr lang="ru-RU" alt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поселение</a:t>
            </a:r>
          </a:p>
        </p:txBody>
      </p:sp>
      <p:pic>
        <p:nvPicPr>
          <p:cNvPr id="9221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9088"/>
            <a:ext cx="120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824B761-8A43-4E54-BD9C-52368AB5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87313"/>
            <a:ext cx="9264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Сравнительный анализ исполнения расходов бюджета Окуловского городского поселения</a:t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за 2020 – 2021 годы (тыс. руб.)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4C38E053-F166-4AC7-9E76-3B131925E08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434695815"/>
              </p:ext>
            </p:extLst>
          </p:nvPr>
        </p:nvGraphicFramePr>
        <p:xfrm>
          <a:off x="186132" y="1035900"/>
          <a:ext cx="8934450" cy="382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436" name="Группа 7">
            <a:extLst>
              <a:ext uri="{FF2B5EF4-FFF2-40B4-BE49-F238E27FC236}">
                <a16:creationId xmlns:a16="http://schemas.microsoft.com/office/drawing/2014/main" xmlns="" id="{D6F71917-8539-4B92-96D0-C5F152539594}"/>
              </a:ext>
            </a:extLst>
          </p:cNvPr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8437" name="TextBox 3">
              <a:extLst>
                <a:ext uri="{FF2B5EF4-FFF2-40B4-BE49-F238E27FC236}">
                  <a16:creationId xmlns:a16="http://schemas.microsoft.com/office/drawing/2014/main" xmlns="" id="{62E51B6D-D976-49B6-804D-C65EAD72C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DECB23D9-F869-42E9-AB9C-D3B00198DE7C}"/>
                </a:ext>
              </a:extLst>
            </p:cNvPr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8439" name="Picture 2" descr="http://upload.wikimedia.org/wikipedia/commons/b/b0/Okulov.png?uselang=ru">
              <a:extLst>
                <a:ext uri="{FF2B5EF4-FFF2-40B4-BE49-F238E27FC236}">
                  <a16:creationId xmlns:a16="http://schemas.microsoft.com/office/drawing/2014/main" xmlns="" id="{1E40EFEF-BDFC-4400-9A7A-C79F04CC8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800CB6E4-844C-44AC-9766-1E5EC429A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87313"/>
            <a:ext cx="926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Изменение прогнозируемого объема расходов бюджета Окуловского городского поселения в 2021 году (тыс. руб.)</a:t>
            </a:r>
          </a:p>
        </p:txBody>
      </p:sp>
      <p:graphicFrame>
        <p:nvGraphicFramePr>
          <p:cNvPr id="2" name="Объект 12">
            <a:extLst>
              <a:ext uri="{FF2B5EF4-FFF2-40B4-BE49-F238E27FC236}">
                <a16:creationId xmlns:a16="http://schemas.microsoft.com/office/drawing/2014/main" xmlns="" id="{78FDDED0-9B5D-4FCE-87D9-80BE7CC52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0895793"/>
              </p:ext>
            </p:extLst>
          </p:nvPr>
        </p:nvGraphicFramePr>
        <p:xfrm>
          <a:off x="266700" y="801688"/>
          <a:ext cx="92646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460" name="Группа 7">
            <a:extLst>
              <a:ext uri="{FF2B5EF4-FFF2-40B4-BE49-F238E27FC236}">
                <a16:creationId xmlns:a16="http://schemas.microsoft.com/office/drawing/2014/main" xmlns="" id="{A4D5FD05-7458-4657-A960-9C17B658F66A}"/>
              </a:ext>
            </a:extLst>
          </p:cNvPr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9461" name="TextBox 3">
              <a:extLst>
                <a:ext uri="{FF2B5EF4-FFF2-40B4-BE49-F238E27FC236}">
                  <a16:creationId xmlns:a16="http://schemas.microsoft.com/office/drawing/2014/main" xmlns="" id="{1D9E7C6D-0B43-406C-B354-F88ECE42F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C5AF9BB9-CCE7-4974-809A-1BE6C6F83CE7}"/>
                </a:ext>
              </a:extLst>
            </p:cNvPr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9463" name="Picture 2" descr="http://upload.wikimedia.org/wikipedia/commons/b/b0/Okulov.png?uselang=ru">
              <a:extLst>
                <a:ext uri="{FF2B5EF4-FFF2-40B4-BE49-F238E27FC236}">
                  <a16:creationId xmlns:a16="http://schemas.microsoft.com/office/drawing/2014/main" xmlns="" id="{8F6E3CF6-C81A-47DA-9F85-FFE9DBC39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81989" y="28562"/>
            <a:ext cx="926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бюджета городского поселения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за 2021 год (тыс. руб.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/%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2693414"/>
              </p:ext>
            </p:extLst>
          </p:nvPr>
        </p:nvGraphicFramePr>
        <p:xfrm>
          <a:off x="1116509" y="736587"/>
          <a:ext cx="8424934" cy="403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388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6389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6391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6430" y="87313"/>
            <a:ext cx="892899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Расходы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«Общегосударственные вопросы» (тыс. руб.)</a:t>
            </a:r>
          </a:p>
        </p:txBody>
      </p:sp>
      <p:graphicFrame>
        <p:nvGraphicFramePr>
          <p:cNvPr id="174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0033422"/>
              </p:ext>
            </p:extLst>
          </p:nvPr>
        </p:nvGraphicFramePr>
        <p:xfrm>
          <a:off x="431006" y="870026"/>
          <a:ext cx="8715375" cy="3490912"/>
        </p:xfrm>
        <a:graphic>
          <a:graphicData uri="http://schemas.openxmlformats.org/presentationml/2006/ole">
            <p:oleObj spid="_x0000_s17463" name="Worksheet" r:id="rId3" imgW="8715548" imgH="3495848" progId="Excel.Sheet.8">
              <p:embed/>
            </p:oleObj>
          </a:graphicData>
        </a:graphic>
      </p:graphicFrame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42327" y="4123389"/>
            <a:ext cx="9377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/>
              <a:t>Расходы исполнены в сумме  </a:t>
            </a:r>
            <a:r>
              <a:rPr lang="ru-RU" altLang="ru-RU" b="1" dirty="0"/>
              <a:t>5 845,0 </a:t>
            </a:r>
            <a:r>
              <a:rPr lang="ru-RU" altLang="ru-RU" dirty="0"/>
              <a:t>тыс. руб. при плане  </a:t>
            </a:r>
            <a:r>
              <a:rPr lang="ru-RU" altLang="ru-RU" b="1" dirty="0"/>
              <a:t>6 262,3 </a:t>
            </a:r>
            <a:r>
              <a:rPr lang="ru-RU" altLang="ru-RU" dirty="0"/>
              <a:t>тыс. руб.</a:t>
            </a:r>
            <a:br>
              <a:rPr lang="ru-RU" altLang="ru-RU" dirty="0"/>
            </a:br>
            <a:r>
              <a:rPr lang="ru-RU" altLang="ru-RU" dirty="0"/>
              <a:t>Показатель исполнен на </a:t>
            </a:r>
            <a:r>
              <a:rPr lang="ru-RU" altLang="ru-RU" b="1" dirty="0"/>
              <a:t>93,3</a:t>
            </a:r>
            <a:r>
              <a:rPr lang="ru-RU" altLang="ru-RU" dirty="0"/>
              <a:t> %.</a:t>
            </a:r>
          </a:p>
        </p:txBody>
      </p:sp>
      <p:grpSp>
        <p:nvGrpSpPr>
          <p:cNvPr id="17413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7414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7416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73088" y="87313"/>
            <a:ext cx="860831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Расходы по разделу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безопасность и правоохранительная деятельность»  (тыс. руб.)</a:t>
            </a:r>
          </a:p>
        </p:txBody>
      </p:sp>
      <p:graphicFrame>
        <p:nvGraphicFramePr>
          <p:cNvPr id="1843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0697495"/>
              </p:ext>
            </p:extLst>
          </p:nvPr>
        </p:nvGraphicFramePr>
        <p:xfrm>
          <a:off x="-251643" y="987574"/>
          <a:ext cx="8496944" cy="4267200"/>
        </p:xfrm>
        <a:graphic>
          <a:graphicData uri="http://schemas.openxmlformats.org/presentationml/2006/ole">
            <p:oleObj spid="_x0000_s18487" name="Worksheet" r:id="rId3" imgW="9629948" imgH="4267200" progId="Excel.Sheet.8">
              <p:embed/>
            </p:oleObj>
          </a:graphicData>
        </a:graphic>
      </p:graphicFrame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7669237" y="2314079"/>
            <a:ext cx="17178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Показатель исполнен на </a:t>
            </a:r>
            <a:r>
              <a:rPr lang="ru-RU" altLang="ru-RU" b="1" dirty="0"/>
              <a:t>97,8</a:t>
            </a:r>
            <a:r>
              <a:rPr lang="ru-RU" altLang="ru-RU" dirty="0"/>
              <a:t> %.</a:t>
            </a:r>
          </a:p>
        </p:txBody>
      </p:sp>
      <p:grpSp>
        <p:nvGrpSpPr>
          <p:cNvPr id="18437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8438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8440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73088" y="87313"/>
            <a:ext cx="8882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Расходы по разделу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 экономика»  (тыс. руб.)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2372661"/>
              </p:ext>
            </p:extLst>
          </p:nvPr>
        </p:nvGraphicFramePr>
        <p:xfrm>
          <a:off x="-231992" y="897047"/>
          <a:ext cx="8973443" cy="36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8046283" y="2160182"/>
            <a:ext cx="1433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Показатель исполнен на </a:t>
            </a:r>
            <a:r>
              <a:rPr lang="ru-RU" altLang="ru-RU" b="1" dirty="0"/>
              <a:t>99,8 %</a:t>
            </a:r>
            <a:r>
              <a:rPr lang="ru-RU" altLang="ru-RU" dirty="0"/>
              <a:t>.</a:t>
            </a:r>
          </a:p>
        </p:txBody>
      </p:sp>
      <p:grpSp>
        <p:nvGrpSpPr>
          <p:cNvPr id="19461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9462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9464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66700" y="87313"/>
            <a:ext cx="926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по подразделу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«Дорожное хозяйство (дорожные фонды)»  (тыс. руб.)</a:t>
            </a:r>
          </a:p>
        </p:txBody>
      </p:sp>
      <p:graphicFrame>
        <p:nvGraphicFramePr>
          <p:cNvPr id="2048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0793862"/>
              </p:ext>
            </p:extLst>
          </p:nvPr>
        </p:nvGraphicFramePr>
        <p:xfrm>
          <a:off x="146017" y="714362"/>
          <a:ext cx="9369425" cy="3400425"/>
        </p:xfrm>
        <a:graphic>
          <a:graphicData uri="http://schemas.openxmlformats.org/presentationml/2006/ole">
            <p:oleObj spid="_x0000_s20535" name="Worksheet" r:id="rId3" imgW="8848745" imgH="3248100" progId="Excel.Sheet.8">
              <p:embed/>
            </p:oleObj>
          </a:graphicData>
        </a:graphic>
      </p:graphicFrame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69248" y="4140200"/>
            <a:ext cx="9398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Расходы исполнены в сумме </a:t>
            </a:r>
            <a:r>
              <a:rPr lang="ru-RU" altLang="ru-RU" b="1" dirty="0"/>
              <a:t>25 401,9 </a:t>
            </a:r>
            <a:r>
              <a:rPr lang="ru-RU" altLang="ru-RU" dirty="0"/>
              <a:t>тыс. руб.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ru-RU" altLang="ru-RU" dirty="0"/>
              <a:t>Показатель исполнен на </a:t>
            </a:r>
            <a:r>
              <a:rPr lang="en-US" altLang="ru-RU" b="1" dirty="0"/>
              <a:t>100</a:t>
            </a:r>
            <a:r>
              <a:rPr lang="ru-RU" altLang="ru-RU" b="1" dirty="0"/>
              <a:t> %</a:t>
            </a:r>
            <a:r>
              <a:rPr lang="ru-RU" altLang="ru-RU" dirty="0"/>
              <a:t>.</a:t>
            </a:r>
          </a:p>
        </p:txBody>
      </p:sp>
      <p:grpSp>
        <p:nvGrpSpPr>
          <p:cNvPr id="20485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20486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0488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66700" y="87313"/>
            <a:ext cx="926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Дорожное хозяйство (дорожные фонды) 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9932879"/>
              </p:ext>
            </p:extLst>
          </p:nvPr>
        </p:nvGraphicFramePr>
        <p:xfrm>
          <a:off x="108397" y="1540506"/>
          <a:ext cx="9199562" cy="322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8397" y="632352"/>
            <a:ext cx="9371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/>
              <a:t>В Окуловском городском поселении </a:t>
            </a:r>
            <a:r>
              <a:rPr lang="ru-RU" altLang="ru-RU" sz="1600" b="1" dirty="0"/>
              <a:t>208</a:t>
            </a:r>
            <a:r>
              <a:rPr lang="ru-RU" altLang="ru-RU" sz="1600" dirty="0"/>
              <a:t> дорог протяжённостью </a:t>
            </a:r>
            <a:r>
              <a:rPr lang="ru-RU" altLang="ru-RU" sz="1600" b="1" dirty="0"/>
              <a:t>130,08</a:t>
            </a:r>
            <a:r>
              <a:rPr lang="ru-RU" altLang="ru-RU" sz="1600" dirty="0"/>
              <a:t> км</a:t>
            </a:r>
            <a:br>
              <a:rPr lang="ru-RU" altLang="ru-RU" sz="1600" dirty="0"/>
            </a:br>
            <a:r>
              <a:rPr lang="ru-RU" altLang="ru-RU" sz="1600" dirty="0"/>
              <a:t>из них, соответствующих нормативным требованиям</a:t>
            </a:r>
          </a:p>
          <a:p>
            <a:pPr algn="ctr"/>
            <a:r>
              <a:rPr lang="ru-RU" altLang="ru-RU" sz="1600" dirty="0"/>
              <a:t>транспортно-эксплуатационных показателей – </a:t>
            </a:r>
            <a:r>
              <a:rPr lang="ru-RU" altLang="ru-RU" sz="1600" b="1" dirty="0"/>
              <a:t>4</a:t>
            </a:r>
            <a:r>
              <a:rPr lang="en-US" altLang="ru-RU" sz="1600" b="1" dirty="0"/>
              <a:t>5</a:t>
            </a:r>
            <a:r>
              <a:rPr lang="ru-RU" altLang="ru-RU" sz="1600" b="1" dirty="0"/>
              <a:t>,</a:t>
            </a:r>
            <a:r>
              <a:rPr lang="en-US" altLang="ru-RU" sz="1600" b="1" dirty="0"/>
              <a:t>68</a:t>
            </a:r>
            <a:r>
              <a:rPr lang="ru-RU" altLang="ru-RU" sz="1600" dirty="0"/>
              <a:t> км</a:t>
            </a:r>
            <a:endParaRPr lang="ru-RU" altLang="ru-RU" sz="2000" dirty="0"/>
          </a:p>
        </p:txBody>
      </p:sp>
      <p:grpSp>
        <p:nvGrpSpPr>
          <p:cNvPr id="21509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21510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1512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https://okulovka.com/sites/default/files/images/2021/11/otlichnaya_novost.jpg">
            <a:extLst>
              <a:ext uri="{FF2B5EF4-FFF2-40B4-BE49-F238E27FC236}">
                <a16:creationId xmlns:a16="http://schemas.microsoft.com/office/drawing/2014/main" xmlns="" id="{D70EFE26-B11F-42C1-AA39-253A2DD6D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50"/>
          <a:stretch/>
        </p:blipFill>
        <p:spPr bwMode="auto">
          <a:xfrm>
            <a:off x="4474155" y="1642747"/>
            <a:ext cx="4347209" cy="2032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Заголовок 6"/>
          <p:cNvSpPr txBox="1">
            <a:spLocks/>
          </p:cNvSpPr>
          <p:nvPr/>
        </p:nvSpPr>
        <p:spPr bwMode="auto">
          <a:xfrm>
            <a:off x="288925" y="92075"/>
            <a:ext cx="9190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200">
                <a:solidFill>
                  <a:srgbClr val="C00000"/>
                </a:solidFill>
              </a:rPr>
              <a:t>  </a:t>
            </a:r>
            <a:r>
              <a:rPr lang="ru-RU" altLang="ru-RU" sz="2000" b="1" i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Дорожная деятельность</a:t>
            </a:r>
            <a:r>
              <a:rPr lang="ru-RU" altLang="ru-RU" sz="2200" i="1">
                <a:solidFill>
                  <a:srgbClr val="FF0000"/>
                </a:solidFill>
              </a:rPr>
              <a:t/>
            </a:r>
            <a:br>
              <a:rPr lang="ru-RU" altLang="ru-RU" sz="2200" i="1">
                <a:solidFill>
                  <a:srgbClr val="FF0000"/>
                </a:solidFill>
              </a:rPr>
            </a:br>
            <a:r>
              <a:rPr lang="ru-RU" altLang="ru-RU" sz="2200" i="1">
                <a:solidFill>
                  <a:srgbClr val="FF0000"/>
                </a:solidFill>
              </a:rPr>
              <a:t>           </a:t>
            </a:r>
            <a:endParaRPr lang="ru-RU" altLang="ru-RU" sz="2200"/>
          </a:p>
        </p:txBody>
      </p:sp>
      <p:sp>
        <p:nvSpPr>
          <p:cNvPr id="22533" name="Прямоугольник 15"/>
          <p:cNvSpPr>
            <a:spLocks noChangeArrowheads="1"/>
          </p:cNvSpPr>
          <p:nvPr/>
        </p:nvSpPr>
        <p:spPr bwMode="auto">
          <a:xfrm>
            <a:off x="3427413" y="1322388"/>
            <a:ext cx="6205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/>
              <a:t> 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78088" y="411163"/>
            <a:ext cx="5878512" cy="20161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400" spc="4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   </a:t>
            </a:r>
            <a:endParaRPr sz="1400" spc="4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8" name="Группа 9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22539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2541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xmlns="" id="{A9FC7EFF-9273-454A-8EFF-8F1AFCEF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769" y="569193"/>
            <a:ext cx="6062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проекта  «Дорога к дому» отремонтированы:</a:t>
            </a:r>
          </a:p>
          <a:p>
            <a:pPr>
              <a:spcAft>
                <a:spcPts val="0"/>
              </a:spcAft>
            </a:pPr>
            <a:endParaRPr lang="ru-RU" sz="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съезд у д. 49 по ул. Ленина до железнодорожного переезда</a:t>
            </a:r>
          </a:p>
          <a:p>
            <a:pPr marL="285750" indent="-285750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съезда на ул. Константинова до пересечения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ул. Новгородской д. 1  с  ул. Коммунаров.</a:t>
            </a:r>
          </a:p>
          <a:p>
            <a:pPr indent="500380">
              <a:lnSpc>
                <a:spcPts val="18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8084885B-1B86-4A55-B16F-CD72FB876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0" r="7089" b="21633"/>
          <a:stretch/>
        </p:blipFill>
        <p:spPr bwMode="auto">
          <a:xfrm>
            <a:off x="64802" y="534855"/>
            <a:ext cx="3285878" cy="4135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 descr="https://sun9-69.userapi.com/oBuRxiejZ1PDdhh_kWgHbnlZKDHPaezlZ--FVQ/l4F0lbdZrOo.jpg">
            <a:extLst>
              <a:ext uri="{FF2B5EF4-FFF2-40B4-BE49-F238E27FC236}">
                <a16:creationId xmlns:a16="http://schemas.microsoft.com/office/drawing/2014/main" xmlns="" id="{570C59A5-094C-44A3-A512-F3BDC926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30" y="3020605"/>
            <a:ext cx="1465625" cy="1460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Прямоугольник 19"/>
          <p:cNvSpPr>
            <a:spLocks noChangeArrowheads="1"/>
          </p:cNvSpPr>
          <p:nvPr/>
        </p:nvSpPr>
        <p:spPr bwMode="auto">
          <a:xfrm>
            <a:off x="3416769" y="3628827"/>
            <a:ext cx="6062193" cy="97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 Окуловском городском поселении в 2021 году отремонтированы улицы: ул. Озёрная, ул. Советская, ул. Дружбы, ул. Кропоткина, д. Окуловка, участки автомобильной дороги по ул.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Перестовской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ул. Коммунаров,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ул.Уральской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ул.Социалистической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9490725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7325" y="0"/>
            <a:ext cx="9291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Расходы по разделу </a:t>
            </a:r>
            <a:br>
              <a:rPr lang="ru-RU" alt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«Жилищно-коммунальное хозяйство» (тыс. рублей)</a:t>
            </a:r>
            <a:endParaRPr lang="ru-RU" sz="2000" b="1" i="1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3555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674337"/>
              </p:ext>
            </p:extLst>
          </p:nvPr>
        </p:nvGraphicFramePr>
        <p:xfrm>
          <a:off x="57150" y="622300"/>
          <a:ext cx="9155113" cy="3657600"/>
        </p:xfrm>
        <a:graphic>
          <a:graphicData uri="http://schemas.openxmlformats.org/presentationml/2006/ole">
            <p:oleObj spid="_x0000_s23607" name="Worksheet" r:id="rId3" imgW="10515600" imgH="3657600" progId="Excel.Sheet.8">
              <p:embed/>
            </p:oleObj>
          </a:graphicData>
        </a:graphic>
      </p:graphicFrame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0" y="4156075"/>
            <a:ext cx="903738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Расходы исполнены в сумме </a:t>
            </a:r>
            <a:r>
              <a:rPr lang="en-US" altLang="ru-RU" b="1" dirty="0"/>
              <a:t>87</a:t>
            </a:r>
            <a:r>
              <a:rPr lang="ru-RU" altLang="ru-RU" b="1" dirty="0"/>
              <a:t> </a:t>
            </a:r>
            <a:r>
              <a:rPr lang="en-US" altLang="ru-RU" b="1" dirty="0"/>
              <a:t>136</a:t>
            </a:r>
            <a:r>
              <a:rPr lang="ru-RU" altLang="ru-RU" b="1" dirty="0"/>
              <a:t>,6 </a:t>
            </a:r>
            <a:r>
              <a:rPr lang="ru-RU" altLang="ru-RU" dirty="0"/>
              <a:t>тыс. руб. при плане </a:t>
            </a:r>
            <a:r>
              <a:rPr lang="en-US" altLang="ru-RU" b="1" dirty="0"/>
              <a:t>136</a:t>
            </a:r>
            <a:r>
              <a:rPr lang="ru-RU" altLang="ru-RU" b="1" dirty="0"/>
              <a:t> 5</a:t>
            </a:r>
            <a:r>
              <a:rPr lang="en-US" altLang="ru-RU" b="1" dirty="0"/>
              <a:t>41</a:t>
            </a:r>
            <a:r>
              <a:rPr lang="ru-RU" altLang="ru-RU" b="1" dirty="0"/>
              <a:t>,</a:t>
            </a:r>
            <a:r>
              <a:rPr lang="en-US" altLang="ru-RU" b="1" dirty="0"/>
              <a:t>7</a:t>
            </a:r>
            <a:r>
              <a:rPr lang="ru-RU" altLang="ru-RU" b="1" dirty="0"/>
              <a:t> </a:t>
            </a:r>
            <a:r>
              <a:rPr lang="ru-RU" altLang="ru-RU" dirty="0"/>
              <a:t>тыс. руб.</a:t>
            </a:r>
            <a:br>
              <a:rPr lang="ru-RU" altLang="ru-RU" dirty="0"/>
            </a:br>
            <a:r>
              <a:rPr lang="ru-RU" altLang="ru-RU" dirty="0"/>
              <a:t>Показатель исполнен на </a:t>
            </a:r>
            <a:r>
              <a:rPr lang="en-US" altLang="ru-RU" b="1" dirty="0"/>
              <a:t>63</a:t>
            </a:r>
            <a:r>
              <a:rPr lang="ru-RU" altLang="ru-RU" b="1" dirty="0"/>
              <a:t>,</a:t>
            </a:r>
            <a:r>
              <a:rPr lang="en-US" altLang="ru-RU" b="1" dirty="0"/>
              <a:t>7</a:t>
            </a:r>
            <a:r>
              <a:rPr lang="ru-RU" altLang="ru-RU" b="1" dirty="0"/>
              <a:t>%</a:t>
            </a:r>
            <a:r>
              <a:rPr lang="ru-RU" altLang="ru-RU" dirty="0"/>
              <a:t>.</a:t>
            </a:r>
          </a:p>
        </p:txBody>
      </p:sp>
      <p:grpSp>
        <p:nvGrpSpPr>
          <p:cNvPr id="23557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23558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3560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Дох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21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1874838" y="1058863"/>
            <a:ext cx="6126162" cy="97155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94594" name="Rectangle 2"/>
          <p:cNvSpPr>
            <a:spLocks noGrp="1" noChangeArrowheads="1"/>
          </p:cNvSpPr>
          <p:nvPr>
            <p:ph idx="1"/>
          </p:nvPr>
        </p:nvSpPr>
        <p:spPr>
          <a:xfrm>
            <a:off x="1033463" y="1058863"/>
            <a:ext cx="7731125" cy="973137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65150" y="-8484"/>
            <a:ext cx="8880475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Реализация национального проекта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«Жильё и городская среда»</a:t>
            </a:r>
          </a:p>
        </p:txBody>
      </p:sp>
      <p:grpSp>
        <p:nvGrpSpPr>
          <p:cNvPr id="24585" name="Группа 14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24586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4588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4F454658-0168-4DF9-A895-076E9BF86CB9}"/>
              </a:ext>
            </a:extLst>
          </p:cNvPr>
          <p:cNvSpPr txBox="1">
            <a:spLocks/>
          </p:cNvSpPr>
          <p:nvPr/>
        </p:nvSpPr>
        <p:spPr>
          <a:xfrm>
            <a:off x="6796801" y="3598070"/>
            <a:ext cx="2786142" cy="845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«Молодежной площади»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работ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млн. рублей</a:t>
            </a:r>
          </a:p>
        </p:txBody>
      </p:sp>
      <p:pic>
        <p:nvPicPr>
          <p:cNvPr id="16" name="Picture 2" descr="https://sun9-86.userapi.com/impg/VyPDf4XjlYgTW9fohdzQXC-iBqRyTtBhuGoVyQ/e7trCGm8j1Y.jpg?size=2560x1707&amp;quality=96&amp;sign=bc56a9e40e5d2389d72e08a6db420a2b&amp;type=album">
            <a:extLst>
              <a:ext uri="{FF2B5EF4-FFF2-40B4-BE49-F238E27FC236}">
                <a16:creationId xmlns:a16="http://schemas.microsoft.com/office/drawing/2014/main" xmlns="" id="{F5D3E9BA-4D1D-460A-99C2-A9105C679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1" r="9755"/>
          <a:stretch/>
        </p:blipFill>
        <p:spPr bwMode="auto">
          <a:xfrm>
            <a:off x="138908" y="1108645"/>
            <a:ext cx="4024757" cy="330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pasibovsem.ru/ratings/wp-content/uploads/2020/12/splat.jpg">
            <a:extLst>
              <a:ext uri="{FF2B5EF4-FFF2-40B4-BE49-F238E27FC236}">
                <a16:creationId xmlns:a16="http://schemas.microsoft.com/office/drawing/2014/main" xmlns="" id="{204EA0EE-B1FD-40C9-961C-507AD316B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62" b="22789"/>
          <a:stretch/>
        </p:blipFill>
        <p:spPr bwMode="auto">
          <a:xfrm>
            <a:off x="7211527" y="1219472"/>
            <a:ext cx="1925886" cy="688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un9-44.userapi.com/impg/jmvTlByf4DMj9q2Jlrt48X3USMWuZRoot-pY5w/8SxcW79ffIs.jpg?size=900x1600&amp;quality=96&amp;sign=e1c54d7f2c0fa79949ee72ee1512ff10&amp;type=album">
            <a:extLst>
              <a:ext uri="{FF2B5EF4-FFF2-40B4-BE49-F238E27FC236}">
                <a16:creationId xmlns:a16="http://schemas.microsoft.com/office/drawing/2014/main" xmlns="" id="{8322DD45-7F1E-44B7-A0EB-90AEF35B4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69"/>
          <a:stretch/>
        </p:blipFill>
        <p:spPr bwMode="auto">
          <a:xfrm>
            <a:off x="4186246" y="1091828"/>
            <a:ext cx="2553772" cy="330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2CB832A8-23FD-496D-9258-C939C0D6F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2"/>
          <a:stretch/>
        </p:blipFill>
        <p:spPr bwMode="auto">
          <a:xfrm>
            <a:off x="6716443" y="1952607"/>
            <a:ext cx="2916054" cy="1657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5B1D8452-3ED0-4C04-92B4-91EE517B0910}"/>
              </a:ext>
            </a:extLst>
          </p:cNvPr>
          <p:cNvSpPr txBox="1">
            <a:spLocks/>
          </p:cNvSpPr>
          <p:nvPr/>
        </p:nvSpPr>
        <p:spPr>
          <a:xfrm>
            <a:off x="2797884" y="810616"/>
            <a:ext cx="5009013" cy="559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Сотрудничество с группой компаний «СПЛАТ»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27495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Z:\Каб 35 Экономический комитет\приёмка дет.пл. 22.12.21\93RcQxIWG8c.jpg">
            <a:extLst>
              <a:ext uri="{FF2B5EF4-FFF2-40B4-BE49-F238E27FC236}">
                <a16:creationId xmlns:a16="http://schemas.microsoft.com/office/drawing/2014/main" xmlns="" id="{DEE8ACC9-AF5F-4A8E-9598-C7ABE8288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6" t="17768" b="23561"/>
          <a:stretch/>
        </p:blipFill>
        <p:spPr bwMode="auto">
          <a:xfrm>
            <a:off x="3072749" y="813900"/>
            <a:ext cx="2179929" cy="361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85" name="Группа 14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24586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24588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Заголовок 6">
            <a:extLst>
              <a:ext uri="{FF2B5EF4-FFF2-40B4-BE49-F238E27FC236}">
                <a16:creationId xmlns:a16="http://schemas.microsoft.com/office/drawing/2014/main" xmlns="" id="{0791535C-FA39-4C9F-A8AD-FC6443C3BEC6}"/>
              </a:ext>
            </a:extLst>
          </p:cNvPr>
          <p:cNvSpPr txBox="1">
            <a:spLocks/>
          </p:cNvSpPr>
          <p:nvPr/>
        </p:nvSpPr>
        <p:spPr>
          <a:xfrm>
            <a:off x="1377182" y="63530"/>
            <a:ext cx="6691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b="1" i="1">
                <a:solidFill>
                  <a:srgbClr val="25406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Сотрудничество с группой компаний «СПЛАТ» </a:t>
            </a:r>
          </a:p>
        </p:txBody>
      </p:sp>
      <p:pic>
        <p:nvPicPr>
          <p:cNvPr id="24" name="Picture 2" descr="https://sun9-86.userapi.com/impg/JhTc3Vz8_qPtclGlqJAkJDoFw-lhyGDaNtxYKw/4uM_pV99JO4.jpg?size=1600x1200&amp;quality=96&amp;sign=8847bcd993b8f9d4e45c90296473be92&amp;type=album">
            <a:extLst>
              <a:ext uri="{FF2B5EF4-FFF2-40B4-BE49-F238E27FC236}">
                <a16:creationId xmlns:a16="http://schemas.microsoft.com/office/drawing/2014/main" xmlns="" id="{3D54C6FA-E0FC-40A3-B2C6-1B7B027D5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17"/>
          <a:stretch/>
        </p:blipFill>
        <p:spPr bwMode="auto">
          <a:xfrm>
            <a:off x="5230225" y="782275"/>
            <a:ext cx="4400232" cy="3647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https://sun9-13.userapi.com/impg/5yvi3XIp496yrR5R3sUTj6C67Q7I6cW8OckrzA/7dv_psnui7s.jpg?size=1600x1200&amp;quality=96&amp;sign=d85bd0879ce166e575d07e21a5e129b1&amp;type=album">
            <a:extLst>
              <a:ext uri="{FF2B5EF4-FFF2-40B4-BE49-F238E27FC236}">
                <a16:creationId xmlns:a16="http://schemas.microsoft.com/office/drawing/2014/main" xmlns="" id="{93E31D7D-37A8-418A-AA1E-4592C5D4E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36" r="16858" b="20333"/>
          <a:stretch/>
        </p:blipFill>
        <p:spPr bwMode="auto">
          <a:xfrm>
            <a:off x="240277" y="2836000"/>
            <a:ext cx="2818717" cy="155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6">
            <a:extLst>
              <a:ext uri="{FF2B5EF4-FFF2-40B4-BE49-F238E27FC236}">
                <a16:creationId xmlns:a16="http://schemas.microsoft.com/office/drawing/2014/main" xmlns="" id="{EDD3356A-610C-4688-861B-3335B58F7867}"/>
              </a:ext>
            </a:extLst>
          </p:cNvPr>
          <p:cNvSpPr txBox="1">
            <a:spLocks/>
          </p:cNvSpPr>
          <p:nvPr/>
        </p:nvSpPr>
        <p:spPr>
          <a:xfrm>
            <a:off x="178939" y="782275"/>
            <a:ext cx="4681986" cy="2405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детских площадок:</a:t>
            </a: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ул. 2-я Комсомольская, д.4а,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Глинки, д. 2,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Островского, д.57,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д. Шуркино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Островского, 48,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Перестовская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д.22,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Ломоносова, д.4,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Молодёжной площади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93301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6988" y="50463"/>
            <a:ext cx="9358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Исполнение муниципальных  программ городского поселения за 202</a:t>
            </a:r>
            <a:r>
              <a:rPr lang="en-US" sz="16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sz="16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689062"/>
              </p:ext>
            </p:extLst>
          </p:nvPr>
        </p:nvGraphicFramePr>
        <p:xfrm>
          <a:off x="146050" y="411163"/>
          <a:ext cx="9439275" cy="4305530"/>
        </p:xfrm>
        <a:graphic>
          <a:graphicData uri="http://schemas.openxmlformats.org/drawingml/2006/table">
            <a:tbl>
              <a:tblPr/>
              <a:tblGrid>
                <a:gridCol w="6858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6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Наименование муниципальных программ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Утверждено с учетом изменений,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charset="0"/>
                        </a:rPr>
                        <a:t> тыс. рублей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Испол-нение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</a:t>
                      </a:r>
                      <a:b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Ремонт и содержание автомобильных дорог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общего пользования местного значения на территории Окуловского городского поселения на 2015-202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25 402,9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25 401,9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Благоустройство территории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Окуловского городского поселения на 2019-202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40 474,3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30 521,7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75,4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Усиление противопожарной защиты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на территории Окуловского городского поселения на 2014-202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115,0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80,8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70,2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Обеспечение благоустроенными жилыми помещениями граждан 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на территории Окуловского городского поселения на 2017-202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2 752,5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2 752,5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Формирование современной городской среды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на территории  Окуловского городского поселения на 2018-202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3 248,6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3 248,6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Улучшение жилищных  условий граждан  и повышение качества жилищно-коммунальных услуг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в Окуловском городском поселении на 2018-202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7 748,0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3 159,4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40,8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Повышение безопасности дорожного движения 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на территории Окуловского городского поселения на 2016-202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1 480,5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1 479,9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Капитальный  и текущий ремонт муниципального жилищного фонда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в Окуловском городском поселении на 2016-202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2 100,0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1 656,7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78,9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Развитие системы управления муниципальным имуществом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в Окуловском городском поселении на 2016-202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5 905,6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5 501,0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93,2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Переселение граждан,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проживающих  на территории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Окуловского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городского поселения, из аварийного жилищного фонда в 2019-2025 годах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80 218,3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45 697,8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57,0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Градостроительная политика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на территории Окуловского городского поселения на 2016-2023 годы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199,7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8674" marR="386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169 645,7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119 700,0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38674" marR="38674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5675" name="TextBox 3"/>
          <p:cNvSpPr txBox="1">
            <a:spLocks noChangeArrowheads="1"/>
          </p:cNvSpPr>
          <p:nvPr/>
        </p:nvSpPr>
        <p:spPr bwMode="auto">
          <a:xfrm>
            <a:off x="4356100" y="4813300"/>
            <a:ext cx="436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600" b="1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Окуловское  городское  поселение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0" y="4840288"/>
            <a:ext cx="972185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/>
          <a:srcRect l="1257" t="978" r="1411" b="-978"/>
          <a:stretch>
            <a:fillRect/>
          </a:stretch>
        </p:blipFill>
        <p:spPr bwMode="auto">
          <a:xfrm>
            <a:off x="3175" y="0"/>
            <a:ext cx="9718675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492250" y="1006475"/>
            <a:ext cx="79629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 Black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E7F2DE4F-8AB4-4504-A83A-7FA2F726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-8483"/>
            <a:ext cx="926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Изменение прогнозируемого объема доходов бюджета Окуловского городского поселения в 2021 году (тыс. руб.)</a:t>
            </a:r>
          </a:p>
        </p:txBody>
      </p:sp>
      <p:graphicFrame>
        <p:nvGraphicFramePr>
          <p:cNvPr id="2" name="Объект 8">
            <a:extLst>
              <a:ext uri="{FF2B5EF4-FFF2-40B4-BE49-F238E27FC236}">
                <a16:creationId xmlns:a16="http://schemas.microsoft.com/office/drawing/2014/main" xmlns="" id="{D7DAD437-AF1B-43FF-A1A5-1A834A8D4B4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303068868"/>
              </p:ext>
            </p:extLst>
          </p:nvPr>
        </p:nvGraphicFramePr>
        <p:xfrm>
          <a:off x="2345531" y="746544"/>
          <a:ext cx="5399088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9">
            <a:extLst>
              <a:ext uri="{FF2B5EF4-FFF2-40B4-BE49-F238E27FC236}">
                <a16:creationId xmlns:a16="http://schemas.microsoft.com/office/drawing/2014/main" xmlns="" id="{5FC70A79-EE63-409B-A88B-988E7025487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016098120"/>
              </p:ext>
            </p:extLst>
          </p:nvPr>
        </p:nvGraphicFramePr>
        <p:xfrm>
          <a:off x="-133350" y="2520643"/>
          <a:ext cx="4860031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12">
            <a:extLst>
              <a:ext uri="{FF2B5EF4-FFF2-40B4-BE49-F238E27FC236}">
                <a16:creationId xmlns:a16="http://schemas.microsoft.com/office/drawing/2014/main" xmlns="" id="{DAB4C472-4FC2-4A9E-81DC-C208215757F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929854523"/>
              </p:ext>
            </p:extLst>
          </p:nvPr>
        </p:nvGraphicFramePr>
        <p:xfrm>
          <a:off x="4775200" y="2520643"/>
          <a:ext cx="4827803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222" name="Группа 1">
            <a:extLst>
              <a:ext uri="{FF2B5EF4-FFF2-40B4-BE49-F238E27FC236}">
                <a16:creationId xmlns:a16="http://schemas.microsoft.com/office/drawing/2014/main" xmlns="" id="{5F2A36BD-542B-4F3A-A59E-6168CC0FBD8A}"/>
              </a:ext>
            </a:extLst>
          </p:cNvPr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9223" name="TextBox 3">
              <a:extLst>
                <a:ext uri="{FF2B5EF4-FFF2-40B4-BE49-F238E27FC236}">
                  <a16:creationId xmlns:a16="http://schemas.microsoft.com/office/drawing/2014/main" xmlns="" id="{617DB4D8-6CDD-433A-8358-D0FF3DC1E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2FEDB898-00EF-4EBC-9021-CBE8AE181C30}"/>
                </a:ext>
              </a:extLst>
            </p:cNvPr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9225" name="Picture 2" descr="http://upload.wikimedia.org/wikipedia/commons/b/b0/Okulov.png?uselang=ru">
              <a:extLst>
                <a:ext uri="{FF2B5EF4-FFF2-40B4-BE49-F238E27FC236}">
                  <a16:creationId xmlns:a16="http://schemas.microsoft.com/office/drawing/2014/main" xmlns="" id="{8092FE4E-A868-4F35-A710-4115E0B23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57066CA4-2274-43C0-B5E1-50ABC2D8B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87313"/>
            <a:ext cx="926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Поступление доходов в бюджет Окуловского городского поселения  за  2021 год (тыс. руб.).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84AA97A5-4AB0-45ED-8F55-06B3485088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440127390"/>
              </p:ext>
            </p:extLst>
          </p:nvPr>
        </p:nvGraphicFramePr>
        <p:xfrm>
          <a:off x="324421" y="555526"/>
          <a:ext cx="9001000" cy="410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268" name="Группа 7">
            <a:extLst>
              <a:ext uri="{FF2B5EF4-FFF2-40B4-BE49-F238E27FC236}">
                <a16:creationId xmlns:a16="http://schemas.microsoft.com/office/drawing/2014/main" xmlns="" id="{C9F148D3-DA5D-4E03-9450-B9DF54595B6C}"/>
              </a:ext>
            </a:extLst>
          </p:cNvPr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1269" name="TextBox 3">
              <a:extLst>
                <a:ext uri="{FF2B5EF4-FFF2-40B4-BE49-F238E27FC236}">
                  <a16:creationId xmlns:a16="http://schemas.microsoft.com/office/drawing/2014/main" xmlns="" id="{7FD4306D-4CB0-4581-9CCD-17EEA0495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76092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E2B1880B-01E3-466A-A9C5-8E0E712D4418}"/>
                </a:ext>
              </a:extLst>
            </p:cNvPr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1271" name="Picture 2" descr="http://upload.wikimedia.org/wikipedia/commons/b/b0/Okulov.png?uselang=ru">
              <a:extLst>
                <a:ext uri="{FF2B5EF4-FFF2-40B4-BE49-F238E27FC236}">
                  <a16:creationId xmlns:a16="http://schemas.microsoft.com/office/drawing/2014/main" xmlns="" id="{F5565185-CEE0-42C9-8646-93CD8C14D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4213" y="107950"/>
            <a:ext cx="83788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Исполнение по налоговым доходам бюджета городского поселения  в 2021 году  (тыс. рублей)</a:t>
            </a:r>
            <a:endParaRPr lang="ru-RU" sz="2000" b="1" i="1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267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4586895"/>
              </p:ext>
            </p:extLst>
          </p:nvPr>
        </p:nvGraphicFramePr>
        <p:xfrm>
          <a:off x="-265113" y="785813"/>
          <a:ext cx="9878566" cy="4305300"/>
        </p:xfrm>
        <a:graphic>
          <a:graphicData uri="http://schemas.openxmlformats.org/presentationml/2006/ole">
            <p:oleObj spid="_x0000_s11319" name="Worksheet" r:id="rId3" imgW="9734550" imgH="4305300" progId="">
              <p:embed/>
            </p:oleObj>
          </a:graphicData>
        </a:graphic>
      </p:graphicFrame>
      <p:grpSp>
        <p:nvGrpSpPr>
          <p:cNvPr id="11268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1269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1271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66700" y="87313"/>
            <a:ext cx="926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Исполнение по неналоговым  доходам бюджета городского поселения в 2021 году  (тыс. рублей)</a:t>
            </a:r>
            <a:endParaRPr lang="ru-RU" sz="2000" b="1" i="1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291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4924128"/>
              </p:ext>
            </p:extLst>
          </p:nvPr>
        </p:nvGraphicFramePr>
        <p:xfrm>
          <a:off x="36389" y="699542"/>
          <a:ext cx="9555163" cy="4500562"/>
        </p:xfrm>
        <a:graphic>
          <a:graphicData uri="http://schemas.openxmlformats.org/presentationml/2006/ole">
            <p:oleObj spid="_x0000_s12343" name="Worksheet" r:id="rId3" imgW="9553748" imgH="4448348" progId="">
              <p:embed/>
            </p:oleObj>
          </a:graphicData>
        </a:graphic>
      </p:graphicFrame>
      <p:grpSp>
        <p:nvGrpSpPr>
          <p:cNvPr id="12292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2293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295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66700" y="87313"/>
            <a:ext cx="926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Исполнение по безвозмездным поступлениям в бюджет  городского поселения  за 2021 год (тыс. рублей)</a:t>
            </a:r>
            <a:endParaRPr lang="ru-RU" sz="2000" b="1" i="1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315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9889062"/>
              </p:ext>
            </p:extLst>
          </p:nvPr>
        </p:nvGraphicFramePr>
        <p:xfrm>
          <a:off x="176213" y="641350"/>
          <a:ext cx="9391650" cy="4198938"/>
        </p:xfrm>
        <a:graphic>
          <a:graphicData uri="http://schemas.openxmlformats.org/presentationml/2006/ole">
            <p:oleObj spid="_x0000_s13367" name="Worksheet" r:id="rId3" imgW="10477500" imgH="4924598" progId="">
              <p:embed/>
            </p:oleObj>
          </a:graphicData>
        </a:graphic>
      </p:graphicFrame>
      <p:grpSp>
        <p:nvGrpSpPr>
          <p:cNvPr id="13316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3317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3319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73087" y="60144"/>
            <a:ext cx="8882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доходной части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за 2021 год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3932474"/>
              </p:ext>
            </p:extLst>
          </p:nvPr>
        </p:nvGraphicFramePr>
        <p:xfrm>
          <a:off x="209550" y="1166722"/>
          <a:ext cx="9609137" cy="358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340" name="Группа 7"/>
          <p:cNvGrpSpPr>
            <a:grpSpLocks/>
          </p:cNvGrpSpPr>
          <p:nvPr/>
        </p:nvGrpSpPr>
        <p:grpSpPr bwMode="auto">
          <a:xfrm>
            <a:off x="0" y="4448175"/>
            <a:ext cx="9721850" cy="703263"/>
            <a:chOff x="0" y="4448174"/>
            <a:chExt cx="9721850" cy="703751"/>
          </a:xfrm>
        </p:grpSpPr>
        <p:sp>
          <p:nvSpPr>
            <p:cNvPr id="14341" name="TextBox 3"/>
            <p:cNvSpPr txBox="1">
              <a:spLocks noChangeArrowheads="1"/>
            </p:cNvSpPr>
            <p:nvPr/>
          </p:nvSpPr>
          <p:spPr bwMode="auto">
            <a:xfrm>
              <a:off x="4356869" y="4813371"/>
              <a:ext cx="436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altLang="ru-RU" sz="1600" b="1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Окуловское  городское  поселение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4840559"/>
              <a:ext cx="972185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4343" name="Picture 2" descr="http://upload.wikimedia.org/wikipedia/commons/b/b0/Okulov.png?uselang=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9453" y="4448174"/>
              <a:ext cx="56007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рас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21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1874838" y="1058863"/>
            <a:ext cx="6126162" cy="9715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338263" y="1006475"/>
            <a:ext cx="7285037" cy="973138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РАСХОДЫ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11485</TotalTime>
  <Words>739</Words>
  <Application>Microsoft Office PowerPoint</Application>
  <PresentationFormat>Произвольный</PresentationFormat>
  <Paragraphs>153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Специальное оформление</vt:lpstr>
      <vt:lpstr>1_Специальное оформление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РАСХОДЫ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kom_fin_okulovka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СОЦИАЛЬНО-ЭКОНОМИЧЕСКОГО РАЗВИТИЯ ОКУЛОВСКОГО РАЙОНА   ЗА ПЕРВОЕ ПОЛУГОДИЕ 2009 ГОДА</dc:title>
  <dc:creator>deva70</dc:creator>
  <cp:lastModifiedBy>Надежда Никифорова</cp:lastModifiedBy>
  <cp:revision>880</cp:revision>
  <dcterms:created xsi:type="dcterms:W3CDTF">2009-08-05T05:01:23Z</dcterms:created>
  <dcterms:modified xsi:type="dcterms:W3CDTF">2022-03-17T11:36:45Z</dcterms:modified>
</cp:coreProperties>
</file>