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7" r:id="rId3"/>
    <p:sldId id="310" r:id="rId4"/>
    <p:sldId id="367" r:id="rId5"/>
    <p:sldId id="359" r:id="rId6"/>
    <p:sldId id="361" r:id="rId7"/>
    <p:sldId id="349" r:id="rId8"/>
    <p:sldId id="348" r:id="rId9"/>
    <p:sldId id="360" r:id="rId10"/>
    <p:sldId id="350" r:id="rId11"/>
    <p:sldId id="303" r:id="rId12"/>
    <p:sldId id="351" r:id="rId13"/>
    <p:sldId id="366" r:id="rId14"/>
    <p:sldId id="352" r:id="rId15"/>
    <p:sldId id="354" r:id="rId16"/>
    <p:sldId id="356" r:id="rId17"/>
    <p:sldId id="358" r:id="rId18"/>
    <p:sldId id="368" r:id="rId19"/>
    <p:sldId id="379" r:id="rId20"/>
    <p:sldId id="380" r:id="rId21"/>
    <p:sldId id="372" r:id="rId22"/>
    <p:sldId id="369" r:id="rId23"/>
    <p:sldId id="370" r:id="rId24"/>
    <p:sldId id="371" r:id="rId2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9CBEB"/>
    <a:srgbClr val="AAC0E8"/>
    <a:srgbClr val="C1D0ED"/>
    <a:srgbClr val="AFC3E9"/>
    <a:srgbClr val="BECEEC"/>
    <a:srgbClr val="ABC1E8"/>
    <a:srgbClr val="B0C5E9"/>
    <a:srgbClr val="A9BFE7"/>
    <a:srgbClr val="C0CFED"/>
    <a:srgbClr val="BFCF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1379" autoAdjust="0"/>
  </p:normalViewPr>
  <p:slideViewPr>
    <p:cSldViewPr>
      <p:cViewPr varScale="1">
        <p:scale>
          <a:sx n="108" d="100"/>
          <a:sy n="108" d="100"/>
        </p:scale>
        <p:origin x="-797" y="-6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005322277696331"/>
          <c:y val="3.2718917252781282E-2"/>
          <c:w val="0.88177339901478791"/>
          <c:h val="0.823506939774722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5.7355919116859489E-3"/>
                  <c:y val="0.25422833135499695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1-4D19-947C-0342CB80CE43}"/>
                </c:ext>
              </c:extLst>
            </c:dLbl>
            <c:dLbl>
              <c:idx val="1"/>
              <c:layout>
                <c:manualLayout>
                  <c:x val="7.1460835035456957E-3"/>
                  <c:y val="-3.994317395533061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1-4D19-947C-0342CB80CE43}"/>
                </c:ext>
              </c:extLst>
            </c:dLbl>
            <c:dLbl>
              <c:idx val="2"/>
              <c:layout>
                <c:manualLayout>
                  <c:x val="7.0964386420053534E-3"/>
                  <c:y val="-4.3425974112038516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1-4D19-947C-0342CB80CE43}"/>
                </c:ext>
              </c:extLst>
            </c:dLbl>
            <c:dLbl>
              <c:idx val="3"/>
              <c:layout>
                <c:manualLayout>
                  <c:x val="7.1460835035456419E-3"/>
                  <c:y val="-4.1313879354535961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1-4D19-947C-0342CB80CE43}"/>
                </c:ext>
              </c:extLst>
            </c:dLbl>
            <c:dLbl>
              <c:idx val="4"/>
              <c:layout>
                <c:manualLayout>
                  <c:x val="4.2822302604200724E-3"/>
                  <c:y val="7.863514545570594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318772.3</c:v>
                </c:pt>
                <c:pt idx="1">
                  <c:v>58825.8</c:v>
                </c:pt>
                <c:pt idx="2">
                  <c:v>51740.4</c:v>
                </c:pt>
                <c:pt idx="3">
                  <c:v>52219.6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41-4D19-947C-0342CB80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8.5303643855093644E-3"/>
                  <c:y val="0.1892599165394882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41-4D19-947C-0342CB80CE43}"/>
                </c:ext>
              </c:extLst>
            </c:dLbl>
            <c:dLbl>
              <c:idx val="1"/>
              <c:layout>
                <c:manualLayout>
                  <c:x val="1.1400770306108999E-2"/>
                  <c:y val="-4.1470294723588333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1-4D19-947C-0342CB80CE43}"/>
                </c:ext>
              </c:extLst>
            </c:dLbl>
            <c:dLbl>
              <c:idx val="2"/>
              <c:layout>
                <c:manualLayout>
                  <c:x val="1.1450637292309338E-2"/>
                  <c:y val="-4.3945896849667793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41-4D19-947C-0342CB80CE43}"/>
                </c:ext>
              </c:extLst>
            </c:dLbl>
            <c:dLbl>
              <c:idx val="3"/>
              <c:layout>
                <c:manualLayout>
                  <c:x val="4.3485344714704749E-3"/>
                  <c:y val="-4.1969751898911924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1-4D19-947C-0342CB80CE43}"/>
                </c:ext>
              </c:extLst>
            </c:dLbl>
            <c:dLbl>
              <c:idx val="4"/>
              <c:layout>
                <c:manualLayout>
                  <c:x val="8.5331409437609546E-3"/>
                  <c:y val="7.853793777387799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348449.2</c:v>
                </c:pt>
                <c:pt idx="1">
                  <c:v>58825.8</c:v>
                </c:pt>
                <c:pt idx="2">
                  <c:v>51740.4</c:v>
                </c:pt>
                <c:pt idx="3">
                  <c:v>52219.6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A41-4D19-947C-0342CB80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7.2530365274007984E-3"/>
                  <c:y val="0.3625377272986328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883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-29676,9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A41-4D19-947C-0342CB80CE43}"/>
                </c:ext>
              </c:extLst>
            </c:dLbl>
            <c:dLbl>
              <c:idx val="1"/>
              <c:layout>
                <c:manualLayout>
                  <c:x val="7.0524579592985484E-3"/>
                  <c:y val="-1.54708687338834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874928711866888"/>
                      <c:h val="7.1747091547384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A41-4D19-947C-0342CB80CE43}"/>
                </c:ext>
              </c:extLst>
            </c:dLbl>
            <c:dLbl>
              <c:idx val="2"/>
              <c:layout>
                <c:manualLayout>
                  <c:x val="8.8940935164811396E-3"/>
                  <c:y val="-1.9932374020100341E-2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656778861462291E-2"/>
                      <c:h val="6.270137782334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A41-4D19-947C-0342CB80CE43}"/>
                </c:ext>
              </c:extLst>
            </c:dLbl>
            <c:dLbl>
              <c:idx val="3"/>
              <c:layout>
                <c:manualLayout>
                  <c:x val="5.7741305402192874E-3"/>
                  <c:y val="-3.0333096787489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935612280517237E-2"/>
                      <c:h val="4.747453444916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19-4F7E-90DD-DCBF2604A2EE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19-4F7E-90DD-DCBF2604A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-29676.9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A41-4D19-947C-0342CB80CE43}"/>
            </c:ext>
          </c:extLst>
        </c:ser>
        <c:shape val="cylinder"/>
        <c:axId val="36903552"/>
        <c:axId val="36942208"/>
        <c:axId val="0"/>
      </c:bar3DChart>
      <c:catAx>
        <c:axId val="36903552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942208"/>
        <c:crosses val="autoZero"/>
        <c:auto val="1"/>
        <c:lblAlgn val="ctr"/>
        <c:lblOffset val="30"/>
      </c:catAx>
      <c:valAx>
        <c:axId val="369422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903552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7.5020493776455782E-2"/>
          <c:y val="0.9095040208384787"/>
          <c:w val="0.89849091837773964"/>
          <c:h val="7.0655946995775598E-2"/>
        </c:manualLayout>
      </c:layout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7.6989366476973617E-2"/>
          <c:y val="3.3062787807562395E-2"/>
          <c:w val="0.99990823807122631"/>
          <c:h val="0.717635295469597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Гражданская оборона</c:v>
                </c:pt>
              </c:strCache>
            </c:strRef>
          </c:tx>
          <c:dLbls>
            <c:dLbl>
              <c:idx val="0"/>
              <c:layout>
                <c:manualLayout>
                  <c:x val="6.9630358705161854E-3"/>
                  <c:y val="-2.44569048343970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0-48DB-92D9-E4C1CD95213C}"/>
                </c:ext>
              </c:extLst>
            </c:dLbl>
            <c:dLbl>
              <c:idx val="1"/>
              <c:layout>
                <c:manualLayout>
                  <c:x val="1.548205489092184E-2"/>
                  <c:y val="-1.89899252230802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8-4A6F-BB72-5C9B29DD5548}"/>
                </c:ext>
              </c:extLst>
            </c:dLbl>
            <c:dLbl>
              <c:idx val="2"/>
              <c:layout>
                <c:manualLayout>
                  <c:x val="1.4074803149605301E-3"/>
                  <c:y val="0.133090154330604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8-4A6F-BB72-5C9B29DD5548}"/>
                </c:ext>
              </c:extLst>
            </c:dLbl>
            <c:dLbl>
              <c:idx val="3"/>
              <c:layout>
                <c:manualLayout>
                  <c:x val="-1.8700787401676708E-5"/>
                  <c:y val="0.133470205438474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8-4A6F-BB72-5C9B29DD554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48-4A6F-BB72-5C9B29DD5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tx>
          <c:dLbls>
            <c:dLbl>
              <c:idx val="0"/>
              <c:layout>
                <c:manualLayout>
                  <c:x val="-1.4076811827093299E-3"/>
                  <c:y val="8.46664784283414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0-48DB-92D9-E4C1CD95213C}"/>
                </c:ext>
              </c:extLst>
            </c:dLbl>
            <c:dLbl>
              <c:idx val="1"/>
              <c:layout>
                <c:manualLayout>
                  <c:x val="0"/>
                  <c:y val="8.312634667157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30-48DB-92D9-E4C1CD95213C}"/>
                </c:ext>
              </c:extLst>
            </c:dLbl>
            <c:dLbl>
              <c:idx val="2"/>
              <c:layout>
                <c:manualLayout>
                  <c:x val="-1.0321250695312842E-16"/>
                  <c:y val="8.06421536861284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30-48DB-92D9-E4C1CD95213C}"/>
                </c:ext>
              </c:extLst>
            </c:dLbl>
            <c:dLbl>
              <c:idx val="3"/>
              <c:layout>
                <c:manualLayout>
                  <c:x val="0"/>
                  <c:y val="8.0642255075010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30-48DB-92D9-E4C1CD952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450</c:v>
                </c:pt>
                <c:pt idx="3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48-4A6F-BB72-5C9B29DD55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2.7777777777777835E-3"/>
                  <c:y val="7.52283209157241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1-4003-AA36-7661AB2357BD}"/>
                </c:ext>
              </c:extLst>
            </c:dLbl>
            <c:dLbl>
              <c:idx val="1"/>
              <c:layout>
                <c:manualLayout>
                  <c:x val="1.38888888888889E-3"/>
                  <c:y val="0.130381001983133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8-4E57-8751-E7808B4BB797}"/>
                </c:ext>
              </c:extLst>
            </c:dLbl>
            <c:dLbl>
              <c:idx val="2"/>
              <c:layout>
                <c:manualLayout>
                  <c:x val="-1.38888888888889E-3"/>
                  <c:y val="0.130967678932713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1-4003-AA36-7661AB2357BD}"/>
                </c:ext>
              </c:extLst>
            </c:dLbl>
            <c:dLbl>
              <c:idx val="3"/>
              <c:layout>
                <c:manualLayout>
                  <c:x val="0"/>
                  <c:y val="0.138078413893952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1-4003-AA36-7661AB2357B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190</c:v>
                </c:pt>
                <c:pt idx="1">
                  <c:v>876</c:v>
                </c:pt>
                <c:pt idx="2">
                  <c:v>876</c:v>
                </c:pt>
                <c:pt idx="3">
                  <c:v>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C1-4003-AA36-7661AB2357BD}"/>
            </c:ext>
          </c:extLst>
        </c:ser>
        <c:shape val="box"/>
        <c:axId val="127229312"/>
        <c:axId val="127239296"/>
        <c:axId val="0"/>
      </c:bar3DChart>
      <c:catAx>
        <c:axId val="1272293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7239296"/>
        <c:crosses val="autoZero"/>
        <c:auto val="1"/>
        <c:lblAlgn val="ctr"/>
        <c:lblOffset val="20"/>
      </c:catAx>
      <c:valAx>
        <c:axId val="127239296"/>
        <c:scaling>
          <c:orientation val="minMax"/>
          <c:max val="700"/>
        </c:scaling>
        <c:axPos val="l"/>
        <c:majorGridlines/>
        <c:numFmt formatCode="General" sourceLinked="1"/>
        <c:tickLblPos val="nextTo"/>
        <c:crossAx val="127229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00000000000006E-2"/>
          <c:y val="0.84761698483604075"/>
          <c:w val="0.86952088801399841"/>
          <c:h val="0.1204186248736816"/>
        </c:manualLayout>
      </c:layout>
      <c:overlay val="1"/>
      <c:spPr>
        <a:noFill/>
      </c:spPr>
      <c:txPr>
        <a:bodyPr anchor="ctr" anchorCtr="1"/>
        <a:lstStyle/>
        <a:p>
          <a:pPr>
            <a:defRPr sz="1100" b="1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111118839970235"/>
          <c:y val="3.7783219419050079E-2"/>
          <c:w val="0.99519086216229269"/>
          <c:h val="0.747678055360731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1.232895273178288E-2"/>
                  <c:y val="-1.06966805819140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71-4B1F-9B50-D665A9AE3888}"/>
                </c:ext>
              </c:extLst>
            </c:dLbl>
            <c:dLbl>
              <c:idx val="1"/>
              <c:layout>
                <c:manualLayout>
                  <c:x val="1.3300863061810945E-2"/>
                  <c:y val="-6.89218194426900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71-4B1F-9B50-D665A9AE3888}"/>
                </c:ext>
              </c:extLst>
            </c:dLbl>
            <c:dLbl>
              <c:idx val="2"/>
              <c:layout>
                <c:manualLayout>
                  <c:x val="1.6256597769878627E-2"/>
                  <c:y val="-2.12865493590942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1-4B1F-9B50-D665A9AE3888}"/>
                </c:ext>
              </c:extLst>
            </c:dLbl>
            <c:dLbl>
              <c:idx val="3"/>
              <c:layout>
                <c:manualLayout>
                  <c:x val="1.3522882703236302E-2"/>
                  <c:y val="-1.68649810748981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37333.699999999997</c:v>
                </c:pt>
                <c:pt idx="1">
                  <c:v>17511.900000000001</c:v>
                </c:pt>
                <c:pt idx="2">
                  <c:v>11148.3</c:v>
                </c:pt>
                <c:pt idx="3">
                  <c:v>11148.3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71-4B1F-9B50-D665A9AE3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dLbls>
            <c:dLbl>
              <c:idx val="0"/>
              <c:layout>
                <c:manualLayout>
                  <c:x val="2.3153023351696177E-2"/>
                  <c:y val="-3.8934030161032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1-4B1F-9B50-D665A9AE3888}"/>
                </c:ext>
              </c:extLst>
            </c:dLbl>
            <c:dLbl>
              <c:idx val="1"/>
              <c:layout>
                <c:manualLayout>
                  <c:x val="1.740119258494334E-2"/>
                  <c:y val="-2.32786947527445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1-4B1F-9B50-D665A9AE3888}"/>
                </c:ext>
              </c:extLst>
            </c:dLbl>
            <c:dLbl>
              <c:idx val="2"/>
              <c:layout>
                <c:manualLayout>
                  <c:x val="1.8656918759136342E-2"/>
                  <c:y val="-2.5569000824644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1-4B1F-9B50-D665A9AE3888}"/>
                </c:ext>
              </c:extLst>
            </c:dLbl>
            <c:dLbl>
              <c:idx val="3"/>
              <c:layout>
                <c:manualLayout>
                  <c:x val="2.0245806274884051E-2"/>
                  <c:y val="-2.09133363677064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673.4</c:v>
                </c:pt>
                <c:pt idx="1">
                  <c:v>570</c:v>
                </c:pt>
                <c:pt idx="2">
                  <c:v>460</c:v>
                </c:pt>
                <c:pt idx="3">
                  <c:v>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271-4B1F-9B50-D665A9AE38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dLbls>
            <c:dLbl>
              <c:idx val="0"/>
              <c:layout>
                <c:manualLayout>
                  <c:x val="1.582653841996998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EA-42E0-9037-E9FBE6E79BE6}"/>
                </c:ext>
              </c:extLst>
            </c:dLbl>
            <c:dLbl>
              <c:idx val="1"/>
              <c:layout>
                <c:manualLayout>
                  <c:x val="1.438776219997267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EA-42E0-9037-E9FBE6E79BE6}"/>
                </c:ext>
              </c:extLst>
            </c:dLbl>
            <c:dLbl>
              <c:idx val="2"/>
              <c:layout>
                <c:manualLayout>
                  <c:x val="1.438776219997267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A-42E0-9037-E9FBE6E79BE6}"/>
                </c:ext>
              </c:extLst>
            </c:dLbl>
            <c:dLbl>
              <c:idx val="3"/>
              <c:layout>
                <c:manualLayout>
                  <c:x val="1.582653841996998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EA-42E0-9037-E9FBE6E79BE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2-4CD9-BDC8-33CC33D95782}"/>
            </c:ext>
          </c:extLst>
        </c:ser>
        <c:shape val="box"/>
        <c:axId val="127658240"/>
        <c:axId val="127676416"/>
        <c:axId val="0"/>
      </c:bar3DChart>
      <c:catAx>
        <c:axId val="127658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5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676416"/>
        <c:crosses val="autoZero"/>
        <c:auto val="1"/>
        <c:lblAlgn val="ctr"/>
        <c:lblOffset val="100"/>
      </c:catAx>
      <c:valAx>
        <c:axId val="127676416"/>
        <c:scaling>
          <c:orientation val="minMax"/>
          <c:max val="40000"/>
          <c:min val="0"/>
        </c:scaling>
        <c:axPos val="l"/>
        <c:majorGridlines/>
        <c:numFmt formatCode="General" sourceLinked="1"/>
        <c:tickLblPos val="nextTo"/>
        <c:crossAx val="127658240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0"/>
          <c:y val="0.90337628645016121"/>
          <c:w val="0.98731849044958475"/>
          <c:h val="7.7295571927827711E-2"/>
        </c:manualLayout>
      </c:layout>
      <c:txPr>
        <a:bodyPr/>
        <a:lstStyle/>
        <a:p>
          <a:pPr>
            <a:defRPr sz="170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5"/>
      <c:rotY val="138"/>
      <c:perspective val="0"/>
    </c:view3D>
    <c:plotArea>
      <c:layout>
        <c:manualLayout>
          <c:layoutTarget val="inner"/>
          <c:xMode val="edge"/>
          <c:yMode val="edge"/>
          <c:x val="5.5961446134452614E-2"/>
          <c:y val="2.0163027782157106E-2"/>
          <c:w val="0.8974008132840271"/>
          <c:h val="0.8720573725766537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52A5"/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BC9-4039-8C6D-5F59EEEDF34B}"/>
              </c:ext>
            </c:extLst>
          </c:dPt>
          <c:dPt>
            <c:idx val="1"/>
            <c:spPr>
              <a:solidFill>
                <a:srgbClr val="91278F"/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C9-4039-8C6D-5F59EEEDF34B}"/>
              </c:ext>
            </c:extLst>
          </c:dPt>
          <c:dLbls>
            <c:dLbl>
              <c:idx val="0"/>
              <c:layout>
                <c:manualLayout>
                  <c:x val="-5.5504181093205419E-3"/>
                  <c:y val="-0.34006700243478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C9-4039-8C6D-5F59EEEDF34B}"/>
                </c:ext>
              </c:extLst>
            </c:dLbl>
            <c:dLbl>
              <c:idx val="1"/>
              <c:layout>
                <c:manualLayout>
                  <c:x val="-2.9105551153685738E-2"/>
                  <c:y val="5.9401338901113099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9-4039-8C6D-5F59EEEDF34B}"/>
                </c:ext>
              </c:extLst>
            </c:dLbl>
            <c:dLbl>
              <c:idx val="2"/>
              <c:layout>
                <c:manualLayout>
                  <c:x val="-0.19311993419774912"/>
                  <c:y val="4.1640857440994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29749444008521"/>
                      <c:h val="0.315429495115532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83D-43E6-B8FC-06C653CC7694}"/>
                </c:ext>
              </c:extLst>
            </c:dLbl>
            <c:dLbl>
              <c:idx val="3"/>
              <c:layout>
                <c:manualLayout>
                  <c:x val="5.2588992944285054E-2"/>
                  <c:y val="2.1333562121246482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E9-4266-9ECD-9308282425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Ремонт автомобильных дорог</c:v>
                </c:pt>
                <c:pt idx="1">
                  <c:v>Организация безопасного дорожного движения</c:v>
                </c:pt>
                <c:pt idx="2">
                  <c:v>Содержание автомобильных дорог</c:v>
                </c:pt>
                <c:pt idx="3">
                  <c:v>Паспортизация автомобильных дорог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 formatCode="0.0">
                  <c:v>4095</c:v>
                </c:pt>
                <c:pt idx="1">
                  <c:v>1110</c:v>
                </c:pt>
                <c:pt idx="2" formatCode="0.0">
                  <c:v>12206.9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C9-4039-8C6D-5F59EEEDF34B}"/>
            </c:ext>
          </c:extLst>
        </c:ser>
      </c:pie3DChart>
      <c:spPr>
        <a:noFill/>
        <a:ln w="23877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2422360248447503E-2"/>
          <c:y val="4.1484716157205323E-2"/>
          <c:w val="0.96894409937890236"/>
          <c:h val="0.764033221860757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2.8446656862649582E-3"/>
                  <c:y val="-1.9261247734528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1-44BB-B3B8-A029F1D66483}"/>
                </c:ext>
              </c:extLst>
            </c:dLbl>
            <c:dLbl>
              <c:idx val="1"/>
              <c:layout>
                <c:manualLayout>
                  <c:x val="1.4223328431324264E-3"/>
                  <c:y val="-1.9261247734528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1-44BB-B3B8-A029F1D66483}"/>
                </c:ext>
              </c:extLst>
            </c:dLbl>
            <c:dLbl>
              <c:idx val="2"/>
              <c:layout>
                <c:manualLayout>
                  <c:x val="4.2669985293973317E-3"/>
                  <c:y val="-1.6051039778773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1-44BB-B3B8-A029F1D66483}"/>
                </c:ext>
              </c:extLst>
            </c:dLbl>
            <c:dLbl>
              <c:idx val="3"/>
              <c:layout>
                <c:manualLayout>
                  <c:x val="4.2669985293973317E-3"/>
                  <c:y val="-1.2840831823019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1-44BB-B3B8-A029F1D66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7474.8</c:v>
                </c:pt>
                <c:pt idx="1">
                  <c:v>5349</c:v>
                </c:pt>
                <c:pt idx="2">
                  <c:v>5100</c:v>
                </c:pt>
                <c:pt idx="3">
                  <c:v>5100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71-44BB-B3B8-A029F1D66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3434518077009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1-44BB-B3B8-A029F1D66483}"/>
                </c:ext>
              </c:extLst>
            </c:dLbl>
            <c:dLbl>
              <c:idx val="1"/>
              <c:layout>
                <c:manualLayout>
                  <c:x val="4.2669985293973317E-3"/>
                  <c:y val="-9.6306238672642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71-44BB-B3B8-A029F1D66483}"/>
                </c:ext>
              </c:extLst>
            </c:dLbl>
            <c:dLbl>
              <c:idx val="2"/>
              <c:layout>
                <c:manualLayout>
                  <c:x val="-1.0430320357687473E-16"/>
                  <c:y val="-1.92612477345285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71-44BB-B3B8-A029F1D66483}"/>
                </c:ext>
              </c:extLst>
            </c:dLbl>
            <c:dLbl>
              <c:idx val="3"/>
              <c:layout>
                <c:manualLayout>
                  <c:x val="-1.0430320357687473E-16"/>
                  <c:y val="-6.42041591150947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71-44BB-B3B8-A029F1D66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207135.6</c:v>
                </c:pt>
                <c:pt idx="1">
                  <c:v>5944.7</c:v>
                </c:pt>
                <c:pt idx="2">
                  <c:v>4200</c:v>
                </c:pt>
                <c:pt idx="3">
                  <c:v>4200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71-44BB-B3B8-A029F1D664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dLbl>
              <c:idx val="0"/>
              <c:layout>
                <c:manualLayout>
                  <c:x val="5.6893313725299164E-3"/>
                  <c:y val="0.195822685301039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71-44BB-B3B8-A029F1D66483}"/>
                </c:ext>
              </c:extLst>
            </c:dLbl>
            <c:dLbl>
              <c:idx val="1"/>
              <c:layout>
                <c:manualLayout>
                  <c:x val="7.1116642156623631E-3"/>
                  <c:y val="-1.2840831823019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71-44BB-B3B8-A029F1D66483}"/>
                </c:ext>
              </c:extLst>
            </c:dLbl>
            <c:dLbl>
              <c:idx val="2"/>
              <c:layout>
                <c:manualLayout>
                  <c:x val="4.2669985293974358E-3"/>
                  <c:y val="-1.6051039778773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71-44BB-B3B8-A029F1D66483}"/>
                </c:ext>
              </c:extLst>
            </c:dLbl>
            <c:dLbl>
              <c:idx val="3"/>
              <c:layout>
                <c:manualLayout>
                  <c:x val="2.8446656862649582E-3"/>
                  <c:y val="-1.6051039778773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71-44BB-B3B8-A029F1D66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66606.7</c:v>
                </c:pt>
                <c:pt idx="1">
                  <c:v>17683.7</c:v>
                </c:pt>
                <c:pt idx="2">
                  <c:v>16282</c:v>
                </c:pt>
                <c:pt idx="3">
                  <c:v>8782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371-44BB-B3B8-A029F1D664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dLbls>
            <c:dLbl>
              <c:idx val="0"/>
              <c:layout>
                <c:manualLayout>
                  <c:x val="9.9563299019273712E-3"/>
                  <c:y val="-2.24714556902833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C-4883-9716-F9FEC5B80689}"/>
                </c:ext>
              </c:extLst>
            </c:dLbl>
            <c:dLbl>
              <c:idx val="1"/>
              <c:layout>
                <c:manualLayout>
                  <c:x val="1.1378662745059828E-2"/>
                  <c:y val="-2.24714556902832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C-4883-9716-F9FEC5B80689}"/>
                </c:ext>
              </c:extLst>
            </c:dLbl>
            <c:dLbl>
              <c:idx val="2"/>
              <c:layout>
                <c:manualLayout>
                  <c:x val="9.9563299019272775E-3"/>
                  <c:y val="-1.6051039778773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C-4883-9716-F9FEC5B80689}"/>
                </c:ext>
              </c:extLst>
            </c:dLbl>
            <c:dLbl>
              <c:idx val="3"/>
              <c:layout>
                <c:manualLayout>
                  <c:x val="9.9563299019273712E-3"/>
                  <c:y val="-1.92612477345285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C-4883-9716-F9FEC5B80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9955.1</c:v>
                </c:pt>
                <c:pt idx="1">
                  <c:v>5514.2</c:v>
                </c:pt>
                <c:pt idx="2">
                  <c:v>6900</c:v>
                </c:pt>
                <c:pt idx="3">
                  <c:v>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1B-41BE-AD84-CBC51BA98104}"/>
            </c:ext>
          </c:extLst>
        </c:ser>
        <c:shape val="box"/>
        <c:axId val="130415232"/>
        <c:axId val="130634112"/>
        <c:axId val="0"/>
      </c:bar3DChart>
      <c:catAx>
        <c:axId val="130415232"/>
        <c:scaling>
          <c:orientation val="minMax"/>
        </c:scaling>
        <c:axPos val="b"/>
        <c:numFmt formatCode="General" sourceLinked="1"/>
        <c:tickLblPos val="nextTo"/>
        <c:crossAx val="130634112"/>
        <c:crosses val="autoZero"/>
        <c:auto val="1"/>
        <c:lblAlgn val="ctr"/>
        <c:lblOffset val="100"/>
      </c:catAx>
      <c:valAx>
        <c:axId val="130634112"/>
        <c:scaling>
          <c:orientation val="minMax"/>
        </c:scaling>
        <c:axPos val="l"/>
        <c:majorGridlines/>
        <c:numFmt formatCode="General" sourceLinked="1"/>
        <c:tickLblPos val="nextTo"/>
        <c:crossAx val="130415232"/>
        <c:crosses val="autoZero"/>
        <c:crossBetween val="between"/>
      </c:valAx>
      <c:spPr>
        <a:noFill/>
        <a:ln w="25548">
          <a:noFill/>
        </a:ln>
      </c:spPr>
    </c:plotArea>
    <c:legend>
      <c:legendPos val="b"/>
      <c:layout>
        <c:manualLayout>
          <c:xMode val="edge"/>
          <c:yMode val="edge"/>
          <c:x val="0.32571422107733788"/>
          <c:y val="4.708414536428266E-2"/>
          <c:w val="0.65073149906154193"/>
          <c:h val="0.30766405552901482"/>
        </c:manualLayout>
      </c:layout>
      <c:overlay val="1"/>
      <c:spPr>
        <a:gradFill>
          <a:gsLst>
            <a:gs pos="0">
              <a:srgbClr val="AFC3E9"/>
            </a:gs>
            <a:gs pos="50000">
              <a:srgbClr val="C2D1ED"/>
            </a:gs>
            <a:gs pos="100000">
              <a:srgbClr val="C1D0ED"/>
            </a:gs>
          </a:gsLst>
          <a:lin ang="5400000" scaled="0"/>
        </a:gradFill>
      </c:spPr>
      <c:txPr>
        <a:bodyPr/>
        <a:lstStyle/>
        <a:p>
          <a:pPr>
            <a:lnSpc>
              <a:spcPct val="100000"/>
            </a:lnSpc>
            <a:defRPr sz="1400" kern="0" spc="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81632338440148"/>
          <c:y val="2.789530307090465E-2"/>
          <c:w val="0.89122373300370872"/>
          <c:h val="0.727233066193241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7724941752063524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A1-4C86-90D2-BF6E9952D807}"/>
                </c:ext>
              </c:extLst>
            </c:dLbl>
            <c:dLbl>
              <c:idx val="1"/>
              <c:layout>
                <c:manualLayout>
                  <c:x val="8.8564788285839871E-3"/>
                  <c:y val="-4.8035292068607585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A1-4C86-90D2-BF6E9952D80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6065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A1-4C86-90D2-BF6E9952D807}"/>
                </c:ext>
              </c:extLst>
            </c:dLbl>
            <c:dLbl>
              <c:idx val="3"/>
              <c:layout>
                <c:manualLayout>
                  <c:x val="8.8575259825066747E-3"/>
                  <c:y val="0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1-4C86-90D2-BF6E9952D807}"/>
                </c:ext>
              </c:extLst>
            </c:dLbl>
            <c:dLbl>
              <c:idx val="4"/>
              <c:layout>
                <c:manualLayout>
                  <c:x val="8.8564788285839056E-3"/>
                  <c:y val="4.4765616859498512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42491.8</c:v>
                </c:pt>
                <c:pt idx="1">
                  <c:v>43588.4</c:v>
                </c:pt>
                <c:pt idx="2">
                  <c:v>44543.4</c:v>
                </c:pt>
                <c:pt idx="3">
                  <c:v>45222.6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A1-4C86-90D2-BF6E9952D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9.9014835542438839E-2"/>
                  <c:y val="-3.429305802901920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A1-4C86-90D2-BF6E9952D807}"/>
                </c:ext>
              </c:extLst>
            </c:dLbl>
            <c:dLbl>
              <c:idx val="1"/>
              <c:layout>
                <c:manualLayout>
                  <c:x val="9.8875192729264288E-2"/>
                  <c:y val="-3.66291515714942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7-4698-A1F2-95C4B3E63A0E}"/>
                </c:ext>
              </c:extLst>
            </c:dLbl>
            <c:dLbl>
              <c:idx val="2"/>
              <c:layout>
                <c:manualLayout>
                  <c:x val="0.10465165117155051"/>
                  <c:y val="-3.3623376731801199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A1-4C86-90D2-BF6E9952D807}"/>
                </c:ext>
              </c:extLst>
            </c:dLbl>
            <c:dLbl>
              <c:idx val="3"/>
              <c:layout>
                <c:manualLayout>
                  <c:x val="0.10447676093803544"/>
                  <c:y val="-3.1938414151131959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A1-4C86-90D2-BF6E9952D807}"/>
                </c:ext>
              </c:extLst>
            </c:dLbl>
            <c:dLbl>
              <c:idx val="4"/>
              <c:layout>
                <c:manualLayout>
                  <c:x val="9.7526215207583727E-2"/>
                  <c:y val="-2.645486836484280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4332.2</c:v>
                </c:pt>
                <c:pt idx="1">
                  <c:v>2783.3</c:v>
                </c:pt>
                <c:pt idx="2">
                  <c:v>2588</c:v>
                </c:pt>
                <c:pt idx="3">
                  <c:v>2388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1A1-4C86-90D2-BF6E9952D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A1-4C86-90D2-BF6E9952D807}"/>
                </c:ext>
              </c:extLst>
            </c:dLbl>
            <c:dLbl>
              <c:idx val="1"/>
              <c:layout>
                <c:manualLayout>
                  <c:x val="1.4680618142699588E-2"/>
                  <c:y val="-2.384116465242185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A1-4C86-90D2-BF6E9952D807}"/>
                </c:ext>
              </c:extLst>
            </c:dLbl>
            <c:dLbl>
              <c:idx val="2"/>
              <c:layout>
                <c:manualLayout>
                  <c:x val="1.452684119108723E-2"/>
                  <c:y val="-2.791630877786455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A1-4C86-90D2-BF6E9952D807}"/>
                </c:ext>
              </c:extLst>
            </c:dLbl>
            <c:dLbl>
              <c:idx val="3"/>
              <c:layout>
                <c:manualLayout>
                  <c:x val="1.3274834864780231E-2"/>
                  <c:y val="-3.0754864218338968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A1-4C86-90D2-BF6E9952D807}"/>
                </c:ext>
              </c:extLst>
            </c:dLbl>
            <c:dLbl>
              <c:idx val="4"/>
              <c:layout>
                <c:manualLayout>
                  <c:x val="1.4715188676775581E-2"/>
                  <c:y val="-4.6657073854379782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271948.3</c:v>
                </c:pt>
                <c:pt idx="1">
                  <c:v>12454.1</c:v>
                </c:pt>
                <c:pt idx="2">
                  <c:v>4609</c:v>
                </c:pt>
                <c:pt idx="3">
                  <c:v>4609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1A1-4C86-90D2-BF6E9952D807}"/>
            </c:ext>
          </c:extLst>
        </c:ser>
        <c:shape val="box"/>
        <c:axId val="67198976"/>
        <c:axId val="67200512"/>
        <c:axId val="0"/>
      </c:bar3DChart>
      <c:catAx>
        <c:axId val="671989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200512"/>
        <c:crosses val="autoZero"/>
        <c:auto val="1"/>
        <c:lblAlgn val="ctr"/>
        <c:lblOffset val="100"/>
      </c:catAx>
      <c:valAx>
        <c:axId val="6720051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198976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825492392916E-4"/>
          <c:y val="0.87751166868099673"/>
          <c:w val="0.99835195019227241"/>
          <c:h val="9.7749096061577001E-2"/>
        </c:manualLayout>
      </c:layout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033702923114968"/>
          <c:y val="0"/>
          <c:w val="0.70474414732627311"/>
          <c:h val="0.866898836344165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19691623495752"/>
                  <c:y val="-0.3815057432894696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en-US" sz="4800" b="1" i="0" u="none" strike="noStrike" kern="1200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AC-4518-B501-5B1347C9ECC8}"/>
                </c:ext>
              </c:extLst>
            </c:dLbl>
            <c:dLbl>
              <c:idx val="1"/>
              <c:layout>
                <c:manualLayout>
                  <c:x val="0.15691348159587282"/>
                  <c:y val="4.0834143157061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4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E-4C23-819D-D94E14162D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46371.7</c:v>
                </c:pt>
                <c:pt idx="1">
                  <c:v>12454.1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EE-4C23-819D-D94E14162DD1}"/>
            </c:ext>
          </c:extLst>
        </c:ser>
      </c:pie3DChart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"/>
          <c:y val="0.86001155564692411"/>
          <c:w val="0.99357450105842227"/>
          <c:h val="0.1156162831580851"/>
        </c:manualLayout>
      </c:layout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284116331096412E-2"/>
          <c:y val="2.8384279475982536E-2"/>
          <c:w val="0.88702460850111864"/>
          <c:h val="0.801367701612649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24220.6</c:v>
                </c:pt>
                <c:pt idx="1">
                  <c:v>24481.3</c:v>
                </c:pt>
                <c:pt idx="2">
                  <c:v>24928.1</c:v>
                </c:pt>
                <c:pt idx="3">
                  <c:v>25251.4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6-452B-A7F1-872356287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1.894183132449650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6-452B-A7F1-8723562875BC}"/>
                </c:ext>
              </c:extLst>
            </c:dLbl>
            <c:dLbl>
              <c:idx val="1"/>
              <c:layout>
                <c:manualLayout>
                  <c:x val="3.2296325935659664E-4"/>
                  <c:y val="2.643495920475921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86-452B-A7F1-8723562875BC}"/>
                </c:ext>
              </c:extLst>
            </c:dLbl>
            <c:dLbl>
              <c:idx val="2"/>
              <c:layout>
                <c:manualLayout>
                  <c:x val="1.8824470897581464E-3"/>
                  <c:y val="-8.2955301120134702E-17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6-452B-A7F1-8723562875BC}"/>
                </c:ext>
              </c:extLst>
            </c:dLbl>
            <c:dLbl>
              <c:idx val="3"/>
              <c:layout>
                <c:manualLayout>
                  <c:x val="1.77486888549094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6-452B-A7F1-8723562875BC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5283.2</c:v>
                </c:pt>
                <c:pt idx="1">
                  <c:v>6118.1</c:v>
                </c:pt>
                <c:pt idx="2">
                  <c:v>6429.8</c:v>
                </c:pt>
                <c:pt idx="3">
                  <c:v>6589.7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86-452B-A7F1-8723562875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5.421591723833720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6-452B-A7F1-8723562875BC}"/>
                </c:ext>
              </c:extLst>
            </c:dLbl>
            <c:dLbl>
              <c:idx val="1"/>
              <c:layout>
                <c:manualLayout>
                  <c:x val="0"/>
                  <c:y val="-2.26244343891402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29-42D8-86D6-0256C8B7ACBF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603E-4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86-452B-A7F1-8723562875BC}"/>
                </c:ext>
              </c:extLst>
            </c:dLbl>
            <c:dLbl>
              <c:idx val="3"/>
              <c:layout>
                <c:manualLayout>
                  <c:x val="-9.9394700054235176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2813</c:v>
                </c:pt>
                <c:pt idx="1">
                  <c:v>2826</c:v>
                </c:pt>
                <c:pt idx="2">
                  <c:v>2839</c:v>
                </c:pt>
                <c:pt idx="3">
                  <c:v>2851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86-452B-A7F1-8723562875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86-452B-A7F1-8723562875BC}"/>
                </c:ext>
              </c:extLst>
            </c:dLbl>
            <c:dLbl>
              <c:idx val="2"/>
              <c:layout>
                <c:manualLayout>
                  <c:x val="3.0453061589381164E-3"/>
                  <c:y val="-2.6434278140226638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10175</c:v>
                </c:pt>
                <c:pt idx="1">
                  <c:v>10163</c:v>
                </c:pt>
                <c:pt idx="2">
                  <c:v>10344</c:v>
                </c:pt>
                <c:pt idx="3">
                  <c:v>10528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886-452B-A7F1-8723562875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dLbls>
            <c:dLbl>
              <c:idx val="0"/>
              <c:layout>
                <c:manualLayout>
                  <c:x val="8.1267092615647726E-3"/>
                  <c:y val="-1.7087213198356269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86-452B-A7F1-8723562875BC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86-452B-A7F1-8723562875BC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994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86-452B-A7F1-8723562875BC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86-452B-A7F1-8723562875BC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2.5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886-452B-A7F1-8723562875BC}"/>
            </c:ext>
          </c:extLst>
        </c:ser>
        <c:shape val="box"/>
        <c:axId val="74334592"/>
        <c:axId val="74336512"/>
        <c:axId val="0"/>
      </c:bar3DChart>
      <c:catAx>
        <c:axId val="743345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336512"/>
        <c:crosses val="autoZero"/>
        <c:auto val="1"/>
        <c:lblAlgn val="ctr"/>
        <c:lblOffset val="100"/>
      </c:catAx>
      <c:valAx>
        <c:axId val="7433651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334592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5366"/>
          <c:w val="0.89352228686321356"/>
          <c:h val="5.6360769275098102E-2"/>
        </c:manualLayout>
      </c:layout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4016E-2"/>
          <c:w val="0.92545260915867944"/>
          <c:h val="0.8953758841610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1519.6</c:v>
                </c:pt>
                <c:pt idx="1">
                  <c:v>1458.8</c:v>
                </c:pt>
                <c:pt idx="2">
                  <c:v>1400</c:v>
                </c:pt>
                <c:pt idx="3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1D-4E1D-9FE6-D461B7547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941652650834463E-3"/>
                  <c:y val="-2.65709165208766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D-4E1D-9FE6-D461B7547271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D-4E1D-9FE6-D461B7547271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D-4E1D-9FE6-D461B7547271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1D-4E1D-9FE6-D461B7547271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276.89999999999969</c:v>
                </c:pt>
                <c:pt idx="1">
                  <c:v>270</c:v>
                </c:pt>
                <c:pt idx="2">
                  <c:v>218</c:v>
                </c:pt>
                <c:pt idx="3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1D-4E1D-9FE6-D461B75472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317557209179928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1D-4E1D-9FE6-D461B7547271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1D-4E1D-9FE6-D461B7547271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64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1D-4E1D-9FE6-D461B7547271}"/>
                </c:ext>
              </c:extLst>
            </c:dLbl>
            <c:dLbl>
              <c:idx val="3"/>
              <c:layout>
                <c:manualLayout>
                  <c:x val="-9.9394700054235448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817.2</c:v>
                </c:pt>
                <c:pt idx="1">
                  <c:v>784.5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1D-4E1D-9FE6-D461B75472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 (включая компенсацию затрат)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417738787454113E-4"/>
                  <c:y val="3.1848313150391439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1D-4E1D-9FE6-D461B7547271}"/>
                </c:ext>
              </c:extLst>
            </c:dLbl>
            <c:dLbl>
              <c:idx val="1"/>
              <c:layout>
                <c:manualLayout>
                  <c:x val="1.0443964175700792E-2"/>
                  <c:y val="-2.5083632682788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1D-4E1D-9FE6-D461B7547271}"/>
                </c:ext>
              </c:extLst>
            </c:dLbl>
            <c:dLbl>
              <c:idx val="2"/>
              <c:layout>
                <c:manualLayout>
                  <c:x val="6.0006573799627413E-3"/>
                  <c:y val="-2.4591588588922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1D-4E1D-9FE6-D461B7547271}"/>
                </c:ext>
              </c:extLst>
            </c:dLbl>
            <c:dLbl>
              <c:idx val="3"/>
              <c:layout>
                <c:manualLayout>
                  <c:x val="7.3882526782417133E-3"/>
                  <c:y val="-1.25418163413941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C-4C4F-B583-4DCF289C1AA4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1718.5</c:v>
                </c:pt>
                <c:pt idx="1">
                  <c:v>270</c:v>
                </c:pt>
                <c:pt idx="2">
                  <c:v>220</c:v>
                </c:pt>
                <c:pt idx="3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D1D-4E1D-9FE6-D461B7547271}"/>
            </c:ext>
          </c:extLst>
        </c:ser>
        <c:shape val="box"/>
        <c:axId val="75704960"/>
        <c:axId val="75735424"/>
        <c:axId val="0"/>
      </c:bar3DChart>
      <c:catAx>
        <c:axId val="7570496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35424"/>
        <c:crosses val="autoZero"/>
        <c:auto val="1"/>
        <c:lblAlgn val="ctr"/>
        <c:lblOffset val="100"/>
      </c:catAx>
      <c:valAx>
        <c:axId val="75735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04960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96545555558783"/>
          <c:y val="3.3706131417496822E-2"/>
          <c:w val="0.57710735363843046"/>
          <c:h val="0.24216889481415643"/>
        </c:manualLayout>
      </c:layout>
      <c:spPr>
        <a:gradFill>
          <a:gsLst>
            <a:gs pos="0">
              <a:srgbClr val="A6BDE7"/>
            </a:gs>
            <a:gs pos="100000">
              <a:srgbClr val="B7C9EA"/>
            </a:gs>
          </a:gsLst>
          <a:lin ang="5400000" scaled="0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8776645041705423E-2"/>
          <c:y val="2.3608768971332208E-2"/>
          <c:w val="0.88821352631992256"/>
          <c:h val="0.88943203096300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7.0210130220399822E-3"/>
                  <c:y val="0.18597252793681418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0-42A7-B2E5-0F88FF4262F8}"/>
                </c:ext>
              </c:extLst>
            </c:dLbl>
            <c:dLbl>
              <c:idx val="1"/>
              <c:layout>
                <c:manualLayout>
                  <c:x val="8.8235453513295092E-3"/>
                  <c:y val="-2.0896875903293834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0-42A7-B2E5-0F88FF4262F8}"/>
                </c:ext>
              </c:extLst>
            </c:dLbl>
            <c:dLbl>
              <c:idx val="2"/>
              <c:layout>
                <c:manualLayout>
                  <c:x val="4.653502817663439E-3"/>
                  <c:y val="-3.76493455861064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0-42A7-B2E5-0F88FF4262F8}"/>
                </c:ext>
              </c:extLst>
            </c:dLbl>
            <c:dLbl>
              <c:idx val="3"/>
              <c:layout>
                <c:manualLayout>
                  <c:x val="4.4773706263894044E-3"/>
                  <c:y val="-3.5917213178427693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0-42A7-B2E5-0F88FF4262F8}"/>
                </c:ext>
              </c:extLst>
            </c:dLbl>
            <c:dLbl>
              <c:idx val="4"/>
              <c:layout>
                <c:manualLayout>
                  <c:x val="8.6479788474906182E-3"/>
                  <c:y val="-3.0062347061281691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0-42A7-B2E5-0F88FF4262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228250.3</c:v>
                </c:pt>
                <c:pt idx="1">
                  <c:v>11578.1</c:v>
                </c:pt>
                <c:pt idx="2">
                  <c:v>3733</c:v>
                </c:pt>
                <c:pt idx="3">
                  <c:v>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90-42A7-B2E5-0F88FF4262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3079960401870424E-2"/>
                  <c:y val="-2.16486111405359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5-48A6-9080-741477ACD10A}"/>
                </c:ext>
              </c:extLst>
            </c:dLbl>
            <c:dLbl>
              <c:idx val="1"/>
              <c:layout>
                <c:manualLayout>
                  <c:x val="7.5632969417129469E-3"/>
                  <c:y val="-4.27459010704738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5-48A6-9080-741477ACD10A}"/>
                </c:ext>
              </c:extLst>
            </c:dLbl>
            <c:dLbl>
              <c:idx val="2"/>
              <c:layout>
                <c:manualLayout>
                  <c:x val="0"/>
                  <c:y val="-5.87605159528835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47-476A-A9F5-0B5480E6D42B}"/>
                </c:ext>
              </c:extLst>
            </c:dLbl>
            <c:dLbl>
              <c:idx val="3"/>
              <c:layout>
                <c:manualLayout>
                  <c:x val="1.4338966853727024E-3"/>
                  <c:y val="-4.32972222810720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47-476A-A9F5-0B5480E6D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43693.599999999999</c:v>
                </c:pt>
                <c:pt idx="1">
                  <c:v>876</c:v>
                </c:pt>
                <c:pt idx="2">
                  <c:v>876</c:v>
                </c:pt>
                <c:pt idx="3">
                  <c:v>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95-48A6-9080-741477ACD1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возврата отстатков прошлых лет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4573696870176102E-2"/>
                  <c:y val="-5.15368444020075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5-47CD-91A2-7AE55D596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5-47CD-91A2-7AE55D596955}"/>
            </c:ext>
          </c:extLst>
        </c:ser>
        <c:shape val="cylinder"/>
        <c:axId val="76994432"/>
        <c:axId val="76995968"/>
        <c:axId val="0"/>
      </c:bar3DChart>
      <c:catAx>
        <c:axId val="76994432"/>
        <c:scaling>
          <c:orientation val="minMax"/>
        </c:scaling>
        <c:axPos val="b"/>
        <c:numFmt formatCode="General" sourceLinked="1"/>
        <c:tickLblPos val="nextTo"/>
        <c:crossAx val="76995968"/>
        <c:crosses val="autoZero"/>
        <c:auto val="1"/>
        <c:lblAlgn val="ctr"/>
        <c:lblOffset val="100"/>
      </c:catAx>
      <c:valAx>
        <c:axId val="76995968"/>
        <c:scaling>
          <c:orientation val="minMax"/>
        </c:scaling>
        <c:axPos val="l"/>
        <c:majorGridlines/>
        <c:numFmt formatCode="General" sourceLinked="1"/>
        <c:tickLblPos val="nextTo"/>
        <c:crossAx val="76994432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33185935528392141"/>
          <c:y val="8.0196050212115011E-2"/>
          <c:w val="0.64282548099894965"/>
          <c:h val="0.2411097628417784"/>
        </c:manualLayout>
      </c:layout>
      <c:spPr>
        <a:gradFill>
          <a:gsLst>
            <a:gs pos="0">
              <a:srgbClr val="AAC0E8"/>
            </a:gs>
            <a:gs pos="50000">
              <a:srgbClr val="C2D1ED"/>
            </a:gs>
            <a:gs pos="100000">
              <a:srgbClr val="B9CBEB"/>
            </a:gs>
          </a:gsLst>
          <a:lin ang="5400000" scaled="0"/>
        </a:gra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317378317854768E-2"/>
          <c:y val="3.1595184680127272E-2"/>
          <c:w val="0.89048239895694825"/>
          <c:h val="0.763948497854101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1462"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3.6980658063082594E-2"/>
                  <c:y val="-4.832035405502898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8-4C7F-8302-5567B6F90805}"/>
                </c:ext>
              </c:extLst>
            </c:dLbl>
            <c:dLbl>
              <c:idx val="1"/>
              <c:layout>
                <c:manualLayout>
                  <c:x val="-3.4600387389207052E-2"/>
                  <c:y val="4.42516238747247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8-4C7F-8302-5567B6F90805}"/>
                </c:ext>
              </c:extLst>
            </c:dLbl>
            <c:dLbl>
              <c:idx val="2"/>
              <c:layout>
                <c:manualLayout>
                  <c:x val="-7.6034428093976314E-2"/>
                  <c:y val="-4.71926811115082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8-4C7F-8302-5567B6F90805}"/>
                </c:ext>
              </c:extLst>
            </c:dLbl>
            <c:dLbl>
              <c:idx val="3"/>
              <c:layout>
                <c:manualLayout>
                  <c:x val="-2.7858041830653692E-2"/>
                  <c:y val="-4.34883397278535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8-4C7F-8302-5567B6F90805}"/>
                </c:ext>
              </c:extLst>
            </c:dLbl>
            <c:dLbl>
              <c:idx val="4"/>
              <c:layout>
                <c:manualLayout>
                  <c:x val="8.633202342134274E-4"/>
                  <c:y val="5.1255726117148334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8-4C7F-8302-5567B6F90805}"/>
                </c:ext>
              </c:extLst>
            </c:dLbl>
            <c:dLbl>
              <c:idx val="5"/>
              <c:layout>
                <c:manualLayout>
                  <c:x val="-3.4600263551471291E-2"/>
                  <c:y val="4.164858717621150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8-4C7F-8302-5567B6F90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
оценка</c:v>
                </c:pt>
                <c:pt idx="1">
                  <c:v>2024
проект</c:v>
                </c:pt>
                <c:pt idx="2">
                  <c:v>2025
проект</c:v>
                </c:pt>
                <c:pt idx="3">
                  <c:v>2026
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348.4</c:v>
                </c:pt>
                <c:pt idx="1">
                  <c:v>58.8</c:v>
                </c:pt>
                <c:pt idx="2">
                  <c:v>51.7</c:v>
                </c:pt>
                <c:pt idx="3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58-4C7F-8302-5567B6F90805}"/>
            </c:ext>
          </c:extLst>
        </c:ser>
        <c:marker val="1"/>
        <c:axId val="80215424"/>
        <c:axId val="80221312"/>
      </c:lineChart>
      <c:catAx>
        <c:axId val="80215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221312"/>
        <c:crosses val="autoZero"/>
        <c:auto val="1"/>
        <c:lblAlgn val="ctr"/>
        <c:lblOffset val="0"/>
      </c:catAx>
      <c:valAx>
        <c:axId val="80221312"/>
        <c:scaling>
          <c:orientation val="minMax"/>
        </c:scaling>
        <c:axPos val="l"/>
        <c:majorGridlines/>
        <c:numFmt formatCode="General" sourceLinked="1"/>
        <c:tickLblPos val="nextTo"/>
        <c:crossAx val="8021542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3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112231327317438E-2"/>
          <c:w val="0.98208700019782458"/>
          <c:h val="0.94696438379005066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3029827511420294"/>
                  <c:y val="-0.162010920329622"/>
                </c:manualLayout>
              </c:layout>
              <c:numFmt formatCode="0.0%" sourceLinked="0"/>
              <c:spPr/>
              <c:txPr>
                <a:bodyPr anchorCtr="0"/>
                <a:lstStyle/>
                <a:p>
                  <a:pPr algn="l"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F5-42C8-A980-3B9A8D6958F5}"/>
                </c:ext>
              </c:extLst>
            </c:dLbl>
            <c:dLbl>
              <c:idx val="1"/>
              <c:layout>
                <c:manualLayout>
                  <c:x val="5.9156094088309824E-2"/>
                  <c:y val="0.20355817105233259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l">
                      <a:defRPr sz="4800" b="1"/>
                    </a:pPr>
                    <a:r>
                      <a:rPr lang="ru-RU" sz="4800" dirty="0"/>
                      <a:t>ЖКХ
58,6%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354930552656743"/>
                      <c:h val="0.357963602184441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6F5-42C8-A980-3B9A8D6958F5}"/>
                </c:ext>
              </c:extLst>
            </c:dLbl>
            <c:dLbl>
              <c:idx val="2"/>
              <c:layout>
                <c:manualLayout>
                  <c:x val="-4.6098589274273905E-2"/>
                  <c:y val="-7.7569142036749583E-2"/>
                </c:manualLayout>
              </c:layout>
              <c:tx>
                <c:rich>
                  <a:bodyPr lIns="38100" tIns="19050" rIns="38100" bIns="19050" anchor="ctr" anchorCtr="0">
                    <a:spAutoFit/>
                  </a:bodyPr>
                  <a:lstStyle/>
                  <a:p>
                    <a:pPr algn="ctr">
                      <a:defRPr sz="1300" b="1"/>
                    </a:pPr>
                    <a:r>
                      <a:rPr lang="ru-RU" sz="1300" dirty="0"/>
                      <a:t>Культура
0,4%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6F5-42C8-A980-3B9A8D6958F5}"/>
                </c:ext>
              </c:extLst>
            </c:dLbl>
            <c:dLbl>
              <c:idx val="3"/>
              <c:layout>
                <c:manualLayout>
                  <c:x val="-0.11380589227086363"/>
                  <c:y val="4.9214651336712108E-2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ctr">
                      <a:defRPr sz="1300" b="1"/>
                    </a:pPr>
                    <a:r>
                      <a:rPr lang="ru-RU" sz="1300" dirty="0"/>
                      <a:t>Физ.культура
и спорт
0,3%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B6F5-42C8-A980-3B9A8D6958F5}"/>
                </c:ext>
              </c:extLst>
            </c:dLbl>
            <c:dLbl>
              <c:idx val="4"/>
              <c:layout>
                <c:manualLayout>
                  <c:x val="2.3049408068705046E-2"/>
                  <c:y val="-0.16111367381641906"/>
                </c:manualLayout>
              </c:layout>
              <c:tx>
                <c:rich>
                  <a:bodyPr lIns="38100" tIns="19050" rIns="38100" bIns="19050" anchor="ctr" anchorCtr="0">
                    <a:spAutoFit/>
                  </a:bodyPr>
                  <a:lstStyle/>
                  <a:p>
                    <a:pPr algn="l">
                      <a:defRPr sz="1500" b="1"/>
                    </a:pPr>
                    <a:r>
                      <a:rPr lang="ru-RU" sz="1300" dirty="0"/>
                      <a:t>Общегосударственные</a:t>
                    </a:r>
                    <a:br>
                      <a:rPr lang="ru-RU" sz="1300" dirty="0"/>
                    </a:br>
                    <a:r>
                      <a:rPr lang="ru-RU" sz="1300" dirty="0"/>
                      <a:t>вопросы
7,6%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6F5-42C8-A980-3B9A8D6958F5}"/>
                </c:ext>
              </c:extLst>
            </c:dLbl>
            <c:dLbl>
              <c:idx val="5"/>
              <c:layout>
                <c:manualLayout>
                  <c:x val="0.17286970977852714"/>
                  <c:y val="0.20550369041289993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80000"/>
                      </a:lnSpc>
                      <a:defRPr sz="1300" b="1"/>
                    </a:pPr>
                    <a:r>
                      <a:rPr lang="ru-RU" sz="1300" dirty="0"/>
                      <a:t>Национальная</a:t>
                    </a:r>
                  </a:p>
                  <a:p>
                    <a:pPr algn="l">
                      <a:lnSpc>
                        <a:spcPct val="80000"/>
                      </a:lnSpc>
                      <a:defRPr sz="1300" b="1"/>
                    </a:pPr>
                    <a:r>
                      <a:rPr lang="ru-RU" sz="1300" baseline="0" dirty="0"/>
                      <a:t>   </a:t>
                    </a:r>
                    <a:r>
                      <a:rPr lang="ru-RU" sz="1300" dirty="0"/>
                      <a:t>безопасность
        и право-</a:t>
                    </a:r>
                    <a:br>
                      <a:rPr lang="ru-RU" sz="1300" dirty="0"/>
                    </a:br>
                    <a:r>
                      <a:rPr lang="ru-RU" sz="1300" dirty="0"/>
                      <a:t>   охранительная
    деятельность
           2,3%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006309971270055"/>
                      <c:h val="0.314331296901122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6F5-42C8-A980-3B9A8D6958F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F5-42C8-A980-3B9A8D6958F5}"/>
                </c:ext>
              </c:extLst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15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Культура</c:v>
                </c:pt>
                <c:pt idx="3">
                  <c:v>Физ.культура
 и спорт</c:v>
                </c:pt>
                <c:pt idx="4">
                  <c:v>Общегосударственные вопросы</c:v>
                </c:pt>
                <c:pt idx="5">
                  <c:v>Национальная безопасность
 и правоохранительная
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18106.900000000001</c:v>
                </c:pt>
                <c:pt idx="1">
                  <c:v>34491.599999999999</c:v>
                </c:pt>
                <c:pt idx="2">
                  <c:v>210</c:v>
                </c:pt>
                <c:pt idx="3">
                  <c:v>165</c:v>
                </c:pt>
                <c:pt idx="4">
                  <c:v>4476.3</c:v>
                </c:pt>
                <c:pt idx="5">
                  <c:v>1376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01-490C-AE80-2F6F23B42593}"/>
            </c:ext>
          </c:extLst>
        </c:ser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538634891503833E-2"/>
          <c:y val="2.8302983018210201E-2"/>
          <c:w val="0.9197876183022059"/>
          <c:h val="0.86288615726830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деятельности финансовых и контрольных органов</c:v>
                </c:pt>
              </c:strCache>
            </c:strRef>
          </c:tx>
          <c:dLbls>
            <c:dLbl>
              <c:idx val="0"/>
              <c:layout>
                <c:manualLayout>
                  <c:x val="2.8563460362013792E-3"/>
                  <c:y val="-3.1949166337290794E-2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0-4BE6-840F-8411C73F6AAA}"/>
                </c:ext>
              </c:extLst>
            </c:dLbl>
            <c:dLbl>
              <c:idx val="1"/>
              <c:layout>
                <c:manualLayout>
                  <c:x val="1.4280605635323387E-3"/>
                  <c:y val="-2.8753947793148094E-2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6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6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370.7</c:v>
                </c:pt>
                <c:pt idx="1">
                  <c:v>482.3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90-4BE6-840F-8411C73F6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dLbl>
              <c:idx val="0"/>
              <c:layout>
                <c:manualLayout>
                  <c:x val="1.1425384144805689E-2"/>
                  <c:y val="-4.7913607615472607E-3"/>
                </c:manualLayout>
              </c:layout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0-4BE6-840F-8411C73F6AAA}"/>
                </c:ext>
              </c:extLst>
            </c:dLbl>
            <c:dLbl>
              <c:idx val="1"/>
              <c:layout>
                <c:manualLayout>
                  <c:x val="4.2845190543020634E-3"/>
                  <c:y val="-1.6769762665415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90-4BE6-840F-8411C73F6AAA}"/>
                </c:ext>
              </c:extLst>
            </c:dLbl>
            <c:dLbl>
              <c:idx val="2"/>
              <c:layout>
                <c:manualLayout>
                  <c:x val="5.7126920724029006E-3"/>
                  <c:y val="-1.4374082284641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0-4BE6-840F-8411C73F6AAA}"/>
                </c:ext>
              </c:extLst>
            </c:dLbl>
            <c:dLbl>
              <c:idx val="3"/>
              <c:layout>
                <c:manualLayout>
                  <c:x val="5.7126920724028417E-3"/>
                  <c:y val="-1.4374082284641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90-4BE6-840F-8411C73F6A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1.4281730181006881E-3"/>
                  <c:y val="0.191840282853562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90-4BE6-840F-8411C73F6AAA}"/>
                </c:ext>
              </c:extLst>
            </c:dLbl>
            <c:dLbl>
              <c:idx val="1"/>
              <c:layout>
                <c:manualLayout>
                  <c:x val="9.9972111267048105E-3"/>
                  <c:y val="-3.863119856673089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85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оценка</c:v>
                </c:pt>
                <c:pt idx="1">
                  <c:v>2024 проект</c:v>
                </c:pt>
                <c:pt idx="2">
                  <c:v>2025 проект</c:v>
                </c:pt>
                <c:pt idx="3">
                  <c:v>2026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18109.8</c:v>
                </c:pt>
                <c:pt idx="1">
                  <c:v>3844</c:v>
                </c:pt>
                <c:pt idx="2">
                  <c:v>3920</c:v>
                </c:pt>
                <c:pt idx="3">
                  <c:v>3980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990-4BE6-840F-8411C73F6AAA}"/>
            </c:ext>
          </c:extLst>
        </c:ser>
        <c:shape val="box"/>
        <c:axId val="127402752"/>
        <c:axId val="127404288"/>
        <c:axId val="0"/>
      </c:bar3DChart>
      <c:catAx>
        <c:axId val="127402752"/>
        <c:scaling>
          <c:orientation val="minMax"/>
        </c:scaling>
        <c:axPos val="b"/>
        <c:numFmt formatCode="General" sourceLinked="1"/>
        <c:tickLblPos val="nextTo"/>
        <c:crossAx val="127404288"/>
        <c:crosses val="autoZero"/>
        <c:auto val="1"/>
        <c:lblAlgn val="ctr"/>
        <c:lblOffset val="0"/>
      </c:catAx>
      <c:valAx>
        <c:axId val="127404288"/>
        <c:scaling>
          <c:orientation val="minMax"/>
        </c:scaling>
        <c:axPos val="l"/>
        <c:majorGridlines/>
        <c:numFmt formatCode="General" sourceLinked="1"/>
        <c:tickLblPos val="nextTo"/>
        <c:crossAx val="127402752"/>
        <c:crosses val="autoZero"/>
        <c:crossBetween val="between"/>
      </c:valAx>
      <c:spPr>
        <a:noFill/>
        <a:ln w="25389">
          <a:noFill/>
        </a:ln>
      </c:spPr>
    </c:plotArea>
    <c:legend>
      <c:legendPos val="t"/>
      <c:layout>
        <c:manualLayout>
          <c:xMode val="edge"/>
          <c:yMode val="edge"/>
          <c:x val="0.58603415470149933"/>
          <c:y val="4.2510495789733524E-2"/>
          <c:w val="0.38806328493288833"/>
          <c:h val="0.34531888812740252"/>
        </c:manualLayout>
      </c:layout>
      <c:overlay val="1"/>
      <c:spPr>
        <a:gradFill>
          <a:gsLst>
            <a:gs pos="0">
              <a:srgbClr val="AAC0E8"/>
            </a:gs>
            <a:gs pos="53000">
              <a:srgbClr val="C2D1ED"/>
            </a:gs>
            <a:gs pos="100000">
              <a:srgbClr val="C0CFED"/>
            </a:gs>
          </a:gsLst>
          <a:lin ang="5400000" scaled="0"/>
        </a:gradFill>
      </c:spPr>
      <c:txPr>
        <a:bodyPr/>
        <a:lstStyle/>
        <a:p>
          <a:pPr>
            <a:defRPr sz="1200" b="1" kern="120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0.51036</cdr:x>
      <cdr:y>0.43853</cdr:y>
    </cdr:from>
    <cdr:to>
      <cdr:x>0.66584</cdr:x>
      <cdr:y>0.54328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9288" y="1869958"/>
          <a:ext cx="1370694" cy="44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3,0%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1ECDF-5581-4DBE-B9EE-B9E60FC1D6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A5DC08-40E3-4504-A480-341006179F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8E121-9E03-44A1-A56B-90E40F33925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80C0F9-E867-478D-BFB9-ED916B26D04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2B0998-AEF0-493A-8CC3-477FED0460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395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0414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076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1037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3F0E-F855-4BAB-B14C-0B461BCD0CBA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FB82-D9E9-4899-ACF7-4438C6EC2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97728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606C-D997-4795-83C8-B63FA47F083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E724-23E7-4055-9D22-C3B7821F7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46896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23055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DAAD-CC94-440E-A335-AA09BD21391B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7F2E-47DA-4112-9C7A-7C0596B8B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888083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0621-D331-4F6E-B75E-6B2E97D025F4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58C3-B65E-4BFD-851C-B37DFBB27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104492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D3FD-2A36-4887-B22F-51EFD942B44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D0A8-87BE-45E6-B1D1-E301A799BB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798440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62C3B8-39B5-4535-A62F-2DAC52B6E8B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94AB4A-FACA-49A7-99F9-38C90AFA7F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окул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4282" y="2143122"/>
            <a:ext cx="8820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Проект бюджета городского поселения на 2024 год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и на плановый период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2025 и 2026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39976" y="303610"/>
            <a:ext cx="626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Окуловское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городское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поселение</a:t>
            </a:r>
          </a:p>
        </p:txBody>
      </p:sp>
      <p:pic>
        <p:nvPicPr>
          <p:cNvPr id="15365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5262"/>
            <a:ext cx="1368847" cy="15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2707727"/>
              </p:ext>
            </p:extLst>
          </p:nvPr>
        </p:nvGraphicFramePr>
        <p:xfrm>
          <a:off x="107504" y="670675"/>
          <a:ext cx="8856984" cy="410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7142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 безвозмездных поступлений  в бюджет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тыс. руб.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51791DCE-864C-44AF-A16E-0E5F9B53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D7067BC5-D81B-4788-BC59-7EB04019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асх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1763714" y="1059656"/>
            <a:ext cx="5761037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006079"/>
            <a:ext cx="6851650" cy="972740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РАСХОДЫ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9029412"/>
              </p:ext>
            </p:extLst>
          </p:nvPr>
        </p:nvGraphicFramePr>
        <p:xfrm>
          <a:off x="214282" y="642924"/>
          <a:ext cx="8594725" cy="421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0034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млн. руб.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A9F02840-ACDE-41E4-ACF7-90F39F5D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8FB7BCC6-0156-451E-9329-69C1A391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950" y="86916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 городского поселения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на 2024 год и на плановый период 2025и 2026 годов,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931387"/>
              </p:ext>
            </p:extLst>
          </p:nvPr>
        </p:nvGraphicFramePr>
        <p:xfrm>
          <a:off x="271031" y="847422"/>
          <a:ext cx="8601937" cy="366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3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6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6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Раздел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2025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  год</a:t>
                      </a:r>
                    </a:p>
                  </a:txBody>
                  <a:tcPr marL="91439" marR="91439" marT="34292" marB="3429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ОБЩЕГОСУДАРСТВЕННЫЕ ВОПРОСЫ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4 476,3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4 070,0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4 130,0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03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1 376,0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1 926,0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1 926,0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04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ЭКОНОМИКА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18 106,9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11 633,3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11 633,3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05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ЖИЛИЩНО-КОММУНАЛЬНОЕ ХОЗЯЙСТВО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34 491,6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32 482,0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25 082,0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08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КУЛЬТУРА, КИНЕМАТОГРАФИЯ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210, 0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ФИЗИЧЕСКАЯ КУЛЬТУРА И СПОРТ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03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УСЛОВНО УТВЕРЖДЕННЫЕ РАСХОДЫ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1 254,1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9 073,3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348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ИТОГО</a:t>
                      </a:r>
                    </a:p>
                  </a:txBody>
                  <a:tcPr marL="91439" marR="91439" marT="34292" marB="3429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58 825,8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51 740,4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52 219,6</a:t>
                      </a:r>
                    </a:p>
                  </a:txBody>
                  <a:tcPr marL="9017" marR="71999" marT="676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C177198C-16F7-41A4-A68A-E6CFB508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525D66F4-D3C2-4924-9FF5-3AE08C52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на 2024 год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FAD6F965-3AF7-4778-BE9F-BE9969FC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3578"/>
              </p:ext>
            </p:extLst>
          </p:nvPr>
        </p:nvGraphicFramePr>
        <p:xfrm>
          <a:off x="78272" y="549211"/>
          <a:ext cx="8815888" cy="426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DD7B8CFC-6D79-4B8D-9B6B-B229B5E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5BD842D6-8901-4FCE-A6BD-DC28963F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0635517"/>
              </p:ext>
            </p:extLst>
          </p:nvPr>
        </p:nvGraphicFramePr>
        <p:xfrm>
          <a:off x="6623" y="915568"/>
          <a:ext cx="8892480" cy="389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7544" y="27552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«Общегосударственные вопросы»,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075BD757-D5A4-4944-895A-2CD1E92A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1CB74687-12E6-4743-98F3-1AF9D4BC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941959"/>
              </p:ext>
            </p:extLst>
          </p:nvPr>
        </p:nvGraphicFramePr>
        <p:xfrm>
          <a:off x="0" y="882327"/>
          <a:ext cx="9144000" cy="399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21" y="33469"/>
            <a:ext cx="8641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 городского поселения по разделу 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безопасность и правоохранительная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деятельность»,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B2A51D46-6809-45A8-B4D4-B8D4DB5F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351FE6F8-8A4F-41EE-B6BF-D8468631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3608579"/>
              </p:ext>
            </p:extLst>
          </p:nvPr>
        </p:nvGraphicFramePr>
        <p:xfrm>
          <a:off x="89756" y="713794"/>
          <a:ext cx="8964488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0"/>
            <a:ext cx="8353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экономика»,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5D689E1F-C040-418A-9A65-8CB5DA3B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FF72A2DA-8F6A-4D33-8BD9-18767E1A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4598006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0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Дорожный фонд городского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3357568"/>
            <a:ext cx="352901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</a:rPr>
              <a:t>Дорожный фонд – часть средств бюджета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8" y="485776"/>
            <a:ext cx="3168650" cy="3071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Акцизы на нефтепродукты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720" y="857238"/>
            <a:ext cx="3168650" cy="928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Безвозмедные поступления от физических и юридических лиц на финансовое обеспечение дорожной деятельности, </a:t>
            </a:r>
            <a:r>
              <a:rPr lang="ru-RU" sz="1200" kern="0" dirty="0">
                <a:solidFill>
                  <a:prstClr val="white"/>
                </a:solidFill>
              </a:rPr>
              <a:t>иные межбюджетные трансферты из бюджета муниципального района</a:t>
            </a:r>
            <a:endParaRPr lang="ru-RU" sz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1857370"/>
            <a:ext cx="3173413" cy="571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Плановые поступления налога на доходы физических лиц в</a:t>
            </a:r>
            <a:br>
              <a:rPr lang="ru-RU" sz="1200" dirty="0"/>
            </a:br>
            <a:r>
              <a:rPr lang="ru-RU" sz="1200" dirty="0"/>
              <a:t>размере не более 50%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2500312"/>
            <a:ext cx="3133716" cy="1143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4825" y="482204"/>
            <a:ext cx="3309938" cy="944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Поступления в виде </a:t>
            </a:r>
            <a:r>
              <a:rPr lang="ru-RU" sz="1100" dirty="0"/>
              <a:t>субсидий</a:t>
            </a:r>
            <a:r>
              <a:rPr lang="ru-RU" sz="1200" dirty="0"/>
              <a:t> из бюджетов бюджетной системы РФ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15008" y="1571618"/>
            <a:ext cx="3333750" cy="171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/>
              <a:t>Денежные средства, поступающие в местный бюджет от уплаты неустоек (штрафов, пеней), а также от 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</a:t>
            </a:r>
            <a:r>
              <a:rPr lang="ru-RU" sz="1200" dirty="0"/>
              <a:t>контрактов и иных договоров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3276600" y="1017985"/>
            <a:ext cx="2590800" cy="16609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/>
              <a:t>Решение</a:t>
            </a:r>
            <a:br>
              <a:rPr lang="ru-RU" sz="1600" dirty="0"/>
            </a:br>
            <a:r>
              <a:rPr lang="ru-RU" sz="1600" dirty="0"/>
              <a:t>Совета депутатов</a:t>
            </a:r>
            <a:br>
              <a:rPr lang="ru-RU" sz="1600" dirty="0"/>
            </a:br>
            <a:r>
              <a:rPr lang="ru-RU" sz="1600" dirty="0"/>
              <a:t>от 12.12.2013</a:t>
            </a:r>
          </a:p>
          <a:p>
            <a:pPr algn="ctr" eaLnBrk="1" hangingPunct="1">
              <a:defRPr/>
            </a:pPr>
            <a:r>
              <a:rPr lang="ru-RU" sz="1600" dirty="0"/>
              <a:t>№ 201</a:t>
            </a:r>
          </a:p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5275" y="3640931"/>
          <a:ext cx="4991105" cy="10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2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 доходы дорожного фонда, тыс. рублей</a:t>
                      </a:r>
                    </a:p>
                  </a:txBody>
                  <a:tcPr marL="91427" marR="91427" marT="34300" marB="343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 год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2025 год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2026 год</a:t>
                      </a:r>
                    </a:p>
                  </a:txBody>
                  <a:tcPr marL="91427" marR="91427" marT="34300" marB="343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17 511,9 (в т.ч.           5 599,0-субсидии)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11 148,3 (в т.ч.       3 733,0-субсидии)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11 148,3 (в</a:t>
                      </a:r>
                      <a:r>
                        <a:rPr lang="ru-RU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т.ч.       3 733,0-субсидии)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34300" marB="343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28C38174-2A34-48BD-B99B-B3A797167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6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A9F982E2-5E74-4629-82E1-1A880A97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0848" y="214296"/>
            <a:ext cx="87139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9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по подразделу </a:t>
            </a:r>
            <a:br>
              <a:rPr lang="ru-RU" sz="19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9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«Дорожное хозяйство (дорожные фонды)» на 2024 год (тыс. руб.)</a:t>
            </a: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9857572"/>
              </p:ext>
            </p:extLst>
          </p:nvPr>
        </p:nvGraphicFramePr>
        <p:xfrm>
          <a:off x="35496" y="1000114"/>
          <a:ext cx="9108503" cy="36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31724FF-05EF-4949-A072-73BF1C32C314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59494352-55E0-43A8-9813-9EA92190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2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4DEE1924-1EBF-482C-85ED-3EE87EA7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5964345"/>
              </p:ext>
            </p:extLst>
          </p:nvPr>
        </p:nvGraphicFramePr>
        <p:xfrm>
          <a:off x="32543" y="627534"/>
          <a:ext cx="900395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C62EFDE2-94EE-48AA-965D-05DF63539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C26FF42C-123F-4318-BD29-1C17E44E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 txBox="1">
            <a:spLocks/>
          </p:cNvSpPr>
          <p:nvPr/>
        </p:nvSpPr>
        <p:spPr bwMode="auto">
          <a:xfrm>
            <a:off x="271752" y="92076"/>
            <a:ext cx="864379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200">
                <a:solidFill>
                  <a:srgbClr val="C00000"/>
                </a:solidFill>
              </a:rPr>
              <a:t>  </a:t>
            </a:r>
            <a:r>
              <a:rPr lang="ru-RU" altLang="ru-RU" sz="2000" b="1" i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Дорожная деятельность</a:t>
            </a:r>
            <a:r>
              <a:rPr lang="ru-RU" altLang="ru-RU" sz="2200" i="1">
                <a:solidFill>
                  <a:srgbClr val="FF0000"/>
                </a:solidFill>
              </a:rPr>
              <a:t/>
            </a:r>
            <a:br>
              <a:rPr lang="ru-RU" altLang="ru-RU" sz="2200" i="1">
                <a:solidFill>
                  <a:srgbClr val="FF0000"/>
                </a:solidFill>
              </a:rPr>
            </a:br>
            <a:r>
              <a:rPr lang="ru-RU" altLang="ru-RU" sz="2200" i="1">
                <a:solidFill>
                  <a:srgbClr val="FF0000"/>
                </a:solidFill>
              </a:rPr>
              <a:t>           </a:t>
            </a:r>
            <a:endParaRPr lang="ru-RU" altLang="ru-RU" sz="2200"/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3223694" y="1322389"/>
            <a:ext cx="583669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  </a:t>
            </a:r>
          </a:p>
        </p:txBody>
      </p:sp>
      <p:sp>
        <p:nvSpPr>
          <p:cNvPr id="23560" name="Прямоугольник 19"/>
          <p:cNvSpPr>
            <a:spLocks noChangeArrowheads="1"/>
          </p:cNvSpPr>
          <p:nvPr/>
        </p:nvSpPr>
        <p:spPr bwMode="auto">
          <a:xfrm>
            <a:off x="3134815" y="2861426"/>
            <a:ext cx="599467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altLang="ru-RU" sz="1600" dirty="0"/>
              <a:t>На территории Окуловского городского поселения будет продолжена реализация регионального проекта</a:t>
            </a:r>
            <a:br>
              <a:rPr lang="ru-RU" altLang="ru-RU" sz="1600" dirty="0"/>
            </a:br>
            <a:r>
              <a:rPr lang="ru-RU" altLang="ru-RU" sz="1600" dirty="0"/>
              <a:t>«Дорога к дому».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altLang="ru-RU" sz="1600" dirty="0"/>
              <a:t>2 799</a:t>
            </a:r>
            <a:r>
              <a:rPr lang="en-US" altLang="ru-RU" sz="1600" dirty="0"/>
              <a:t> </a:t>
            </a:r>
            <a:r>
              <a:rPr lang="ru-RU" altLang="ru-RU" sz="1600" dirty="0"/>
              <a:t>50</a:t>
            </a:r>
            <a:r>
              <a:rPr lang="en-US" altLang="ru-RU" sz="1600" dirty="0"/>
              <a:t>0</a:t>
            </a:r>
            <a:r>
              <a:rPr lang="ru-RU" altLang="ru-RU" sz="1600" dirty="0"/>
              <a:t> рублей – субсидия из областного бюджета,</a:t>
            </a:r>
            <a:br>
              <a:rPr lang="ru-RU" altLang="ru-RU" sz="1600" dirty="0"/>
            </a:br>
            <a:r>
              <a:rPr lang="ru-RU" altLang="ru-RU" sz="1600" dirty="0"/>
              <a:t>147 342,11 рублей</a:t>
            </a:r>
            <a:r>
              <a:rPr lang="en-US" altLang="ru-RU" sz="1600" dirty="0"/>
              <a:t> – </a:t>
            </a:r>
            <a:r>
              <a:rPr lang="ru-RU" altLang="ru-RU" sz="1600" dirty="0"/>
              <a:t>местный бюджет.</a:t>
            </a:r>
            <a:br>
              <a:rPr lang="ru-RU" altLang="ru-RU" sz="1600" dirty="0"/>
            </a:br>
            <a:r>
              <a:rPr lang="ru-RU" altLang="ru-RU" sz="1600" dirty="0"/>
              <a:t>В ходе мониторинга будет определен перечень улиц для участия в проекте.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30795" y="411163"/>
            <a:ext cx="5529103" cy="20161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400" spc="4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   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6838DF4-0580-4C95-AD42-380797C938A6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58B79D24-964F-493B-8D9A-88048263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7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223395DD-8697-4502-B742-E52B53C2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AA36CC5-756D-494B-912E-28490165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00" y="581339"/>
            <a:ext cx="4489282" cy="2198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Прямоугольник 19">
            <a:extLst>
              <a:ext uri="{FF2B5EF4-FFF2-40B4-BE49-F238E27FC236}">
                <a16:creationId xmlns="" xmlns:a16="http://schemas.microsoft.com/office/drawing/2014/main" id="{0A04A728-CDEE-4C51-877F-C241714C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1142990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altLang="ru-RU" sz="1600" dirty="0"/>
              <a:t>В г. Окуловка в 2024 году планируется отремонтировать переулок Речной.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D711B17-C1D1-4E2B-B189-F61C08B3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7" y="2282723"/>
            <a:ext cx="2580482" cy="2357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4373910"/>
              </p:ext>
            </p:extLst>
          </p:nvPr>
        </p:nvGraphicFramePr>
        <p:xfrm>
          <a:off x="-49009" y="1100453"/>
          <a:ext cx="8928993" cy="395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86917"/>
            <a:ext cx="83185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«Жилищно-коммунальное хозяйство»,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5B74F9EE-44CA-4012-A1BC-8508DC51D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32137114-4B6B-4581-B67F-01AB4C12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8593" y="35415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8701591"/>
              </p:ext>
            </p:extLst>
          </p:nvPr>
        </p:nvGraphicFramePr>
        <p:xfrm>
          <a:off x="70007" y="699542"/>
          <a:ext cx="9001125" cy="441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муниципальных программ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бюджета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2024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бюджета 2025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бюджета 2026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2018-2024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4 626,7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автомобильных дорог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пользования местного значения в границах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2019-2026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16 401,9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10 638,3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10 638,3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8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2024-2026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13 057,0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  <a:latin typeface="Times New Roman"/>
                          <a:ea typeface="Times New Roman"/>
                        </a:rPr>
                        <a:t>16 282,0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8 782,0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9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противопожарной защиты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 городского поселения на 2019-2026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благоустроенными жилыми помещениями граждан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2017-2026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2 600,0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2 600,0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2 600,0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повышение качества жилищно-коммунальных услуг 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2018-2026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5 944,7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8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Градостроительная политика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2024-2028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430,0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2024-2026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1 110,0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510,0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510,0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 и текущий ремонт муниципального жилого фонда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2024-2026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2 749,0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управления муниципальным имуществом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2024-2026 годы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3 984,0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3 710,0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3 710,0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76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Создание, модернизация и поддержание в постоянной готовности местной системы оповещения 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городского поселения на 2020-2026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7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добровольных народных дружин </a:t>
                      </a:r>
                      <a:r>
                        <a:rPr kumimoji="0"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территории </a:t>
                      </a:r>
                      <a:r>
                        <a:rPr kumimoji="0" lang="ru-RU" sz="1000" b="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Окуловского</a:t>
                      </a:r>
                      <a:r>
                        <a:rPr kumimoji="0"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городского поселения на 2023 -2026 годы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876,0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876,0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876,0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52 279,3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43 036,3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35 596,3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167190" y="3336323"/>
            <a:ext cx="2643206" cy="13573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/>
              <a:t>Условно</a:t>
            </a:r>
            <a:br>
              <a:rPr lang="ru-RU" sz="1200" b="1" dirty="0"/>
            </a:br>
            <a:r>
              <a:rPr lang="ru-RU" sz="1200" b="1" dirty="0"/>
              <a:t>утвержденные</a:t>
            </a:r>
            <a:br>
              <a:rPr lang="ru-RU" sz="1200" b="1" dirty="0"/>
            </a:br>
            <a:r>
              <a:rPr lang="ru-RU" sz="1200" dirty="0"/>
              <a:t>расходы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1 254,1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9 073,3 тыс. руб.</a:t>
            </a:r>
          </a:p>
        </p:txBody>
      </p:sp>
      <p:sp>
        <p:nvSpPr>
          <p:cNvPr id="24" name="Овал 23"/>
          <p:cNvSpPr/>
          <p:nvPr/>
        </p:nvSpPr>
        <p:spPr>
          <a:xfrm>
            <a:off x="5915645" y="429118"/>
            <a:ext cx="309721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Межбюджетные трансферты </a:t>
            </a:r>
          </a:p>
          <a:p>
            <a:pPr algn="ctr">
              <a:defRPr/>
            </a:pPr>
            <a:r>
              <a:rPr lang="ru-RU" sz="1200" dirty="0"/>
              <a:t>на осуществление полномочий по</a:t>
            </a:r>
            <a:br>
              <a:rPr lang="ru-RU" sz="1200" dirty="0"/>
            </a:br>
            <a:r>
              <a:rPr lang="ru-RU" sz="1200" dirty="0"/>
              <a:t>решению вопросов местного значения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– 482,3 тыс.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1435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0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Внепрограммные расходы городского поселения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6473128" y="1873694"/>
            <a:ext cx="2445813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области </a:t>
            </a:r>
            <a:r>
              <a:rPr lang="ru-RU" sz="1200" b="1" dirty="0"/>
              <a:t>физической культуры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165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128735" y="1800021"/>
            <a:ext cx="2331206" cy="1285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сфере </a:t>
            </a:r>
            <a:r>
              <a:rPr lang="ru-RU" sz="1200" b="1" dirty="0"/>
              <a:t>культуры</a:t>
            </a:r>
            <a:r>
              <a:rPr lang="ru-RU" sz="1200" dirty="0"/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 2024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210 тыс. руб</a:t>
            </a:r>
            <a:r>
              <a:rPr lang="ru-RU" sz="1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188904" y="430608"/>
            <a:ext cx="2571768" cy="1285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Резервные фонды </a:t>
            </a:r>
            <a:r>
              <a:rPr lang="ru-RU" sz="1200" dirty="0"/>
              <a:t>местных администраций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150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150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150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657032" y="923821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4439236">
            <a:off x="2922637" y="1727407"/>
            <a:ext cx="329803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403609">
            <a:off x="5678984" y="1676642"/>
            <a:ext cx="330994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 flipH="1">
            <a:off x="2850517" y="923821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701064D-F8F5-44B3-8050-2D72858C3D4E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2F401FBB-5ECF-486D-BA70-F83C1F3F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8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C5E1D7C1-9367-486D-BEE1-5A84CB4E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6372200" y="3316589"/>
            <a:ext cx="2500330" cy="12749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 осуществление регулярных перевозок пассажиров и багажа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25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25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25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5" name="Овал 24"/>
          <p:cNvSpPr/>
          <p:nvPr/>
        </p:nvSpPr>
        <p:spPr>
          <a:xfrm>
            <a:off x="128735" y="3159988"/>
            <a:ext cx="2643206" cy="15557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Обеспечение </a:t>
            </a:r>
            <a:r>
              <a:rPr lang="ru-RU" sz="1200" dirty="0"/>
              <a:t>деятельности подведомственных учреждений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5 514,2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6 900,0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2026 г – 7 000,0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7" name="Стрелка вниз 26"/>
          <p:cNvSpPr/>
          <p:nvPr/>
        </p:nvSpPr>
        <p:spPr>
          <a:xfrm rot="3139010">
            <a:off x="3109805" y="2491852"/>
            <a:ext cx="329803" cy="134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8067607">
            <a:off x="5693571" y="2490137"/>
            <a:ext cx="330994" cy="143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3186042"/>
              </p:ext>
            </p:extLst>
          </p:nvPr>
        </p:nvGraphicFramePr>
        <p:xfrm>
          <a:off x="3093293" y="1549182"/>
          <a:ext cx="2685778" cy="136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52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Непрограммные расходы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бюджета, тыс. руб.</a:t>
                      </a:r>
                    </a:p>
                  </a:txBody>
                  <a:tcPr marL="91490" marR="91490" marT="34303" marB="34303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724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6 546,5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7 450,0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724">
                <a:tc>
                  <a:txBody>
                    <a:bodyPr/>
                    <a:lstStyle/>
                    <a:p>
                      <a:r>
                        <a:rPr lang="ru-RU" sz="1400" dirty="0"/>
                        <a:t>2026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7 550,0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1" grpId="0" animBg="1"/>
      <p:bldP spid="23" grpId="0" animBg="1"/>
      <p:bldP spid="22" grpId="0" animBg="1"/>
      <p:bldP spid="26" grpId="0" animBg="1"/>
      <p:bldP spid="30" grpId="0" animBg="1"/>
      <p:bldP spid="20" grpId="0" animBg="1"/>
      <p:bldP spid="25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936252" y="1923678"/>
            <a:ext cx="7596188" cy="716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88799" dir="2536421" algn="ctr" rotWithShape="0">
                    <a:srgbClr val="FF99CC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4579" name="Picture 5" descr="Cer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озе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"/>
            <a:ext cx="3511550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вокз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" y="3075806"/>
            <a:ext cx="3908261" cy="19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MonumentOfMikluho-Mak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1"/>
            <a:ext cx="197961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Каб 32\krNA6eK3mm8.jpg"/>
          <p:cNvPicPr>
            <a:picLocks noChangeAspect="1" noChangeArrowheads="1"/>
          </p:cNvPicPr>
          <p:nvPr/>
        </p:nvPicPr>
        <p:blipFill rotWithShape="1">
          <a:blip r:embed="rId7" cstate="print"/>
          <a:srcRect t="17496" b="579"/>
          <a:stretch/>
        </p:blipFill>
        <p:spPr bwMode="auto">
          <a:xfrm>
            <a:off x="4430263" y="3075806"/>
            <a:ext cx="4607685" cy="1991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Дох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763714" y="1059656"/>
            <a:ext cx="5761037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4594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059656"/>
            <a:ext cx="7272338" cy="972741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Нормативы зачислений налоговых и неналоговых доходов в бюджет  городского поселения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5348860"/>
              </p:ext>
            </p:extLst>
          </p:nvPr>
        </p:nvGraphicFramePr>
        <p:xfrm>
          <a:off x="250824" y="785800"/>
          <a:ext cx="8628667" cy="374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Налоги и сборы, установленные законодательством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Бюджет поселения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456">
                <a:tc rowSpan="5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vert="vert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 Акцизы, в том числе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 от уплаты акцизов на нефтепродукты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0,1855 %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2. Налог на доходы физических лиц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3. Налоги со специальными налоговыми режимами: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единый сельскохозяйственный налог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762"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1. Налог на имущество физических лиц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2. Земельный налог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45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</a:t>
                      </a:r>
                      <a:r>
                        <a:rPr lang="ru-RU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 anchorCtr="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Бюджет поселения</a:t>
                      </a:r>
                    </a:p>
                  </a:txBody>
                  <a:tcPr marT="34290" marB="34290" anchor="ctr" anchorCtr="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91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1. Доходы от использования имущества, находящегося в муниципальной собственности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 Доходы от продажи материальных и нематериальных активов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229" y="951570"/>
            <a:ext cx="430887" cy="154874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/>
              <a:t>Федеральные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3" y="2428874"/>
            <a:ext cx="430887" cy="100013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/>
              <a:t>Местные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9D763401-41AA-40F1-B3EC-4DF048D4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2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5D2F0732-CD9B-4E1F-99F9-A04A7EA8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57158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</a:p>
        </p:txBody>
      </p:sp>
      <p:grpSp>
        <p:nvGrpSpPr>
          <p:cNvPr id="18438" name="Group 27"/>
          <p:cNvGrpSpPr>
            <a:grpSpLocks/>
          </p:cNvGrpSpPr>
          <p:nvPr/>
        </p:nvGrpSpPr>
        <p:grpSpPr bwMode="auto">
          <a:xfrm>
            <a:off x="242888" y="34529"/>
            <a:ext cx="8689975" cy="4697015"/>
            <a:chOff x="476" y="425"/>
            <a:chExt cx="5217" cy="3923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kern="0" dirty="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864" y="954"/>
              <a:ext cx="2495" cy="344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latin typeface="Times New Roman" pitchFamily="18" charset="0"/>
                  <a:cs typeface="+mn-cs"/>
                </a:rPr>
                <a:t>Доходы бюджета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Налоговые доходы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Неналоговые доходы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spc="-90" dirty="0">
                  <a:latin typeface="Times New Roman" pitchFamily="18" charset="0"/>
                  <a:cs typeface="+mn-cs"/>
                </a:rPr>
                <a:t>Безвозмездные поступления</a:t>
              </a: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76" y="1842"/>
              <a:ext cx="1678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налогов, 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Налоговым кодексом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</a:t>
              </a:r>
              <a:r>
                <a:rPr lang="en-US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:</a:t>
              </a:r>
              <a:endParaRPr lang="ru-RU" sz="1200" b="1" kern="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Акцизы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</a:t>
              </a: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доходы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имущество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Земельный налог</a:t>
              </a:r>
              <a:endParaRPr lang="en-US" sz="1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Единый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сельскохозяйственный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Прочие налоговые доходы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2254" y="1842"/>
              <a:ext cx="1675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платежей и сборов,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а также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штрафов за нарушение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законодательства: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сдачи в аренду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земельных участков и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spc="-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муниципального имущества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продажи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материальных и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нематериальных активов</a:t>
              </a:r>
              <a:endPara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Штрафные санкции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Другие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014" y="1842"/>
              <a:ext cx="1678" cy="2268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бюджетов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бюджетной системы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(межбюджетные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трансферты).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107" y="1298"/>
              <a:ext cx="0" cy="8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0F94B9EF-D299-474F-9819-A7541866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25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F3570B21-91FE-4032-9DBD-960F4129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5033977"/>
              </p:ext>
            </p:extLst>
          </p:nvPr>
        </p:nvGraphicFramePr>
        <p:xfrm>
          <a:off x="107504" y="659496"/>
          <a:ext cx="8856984" cy="407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 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3FA670C2-1D42-4749-A492-77C749D6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F736543F-8F79-4883-8A02-A9686C93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288" y="248849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доходной части бюджета городского поселения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(проект 2024 года)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08449517"/>
              </p:ext>
            </p:extLst>
          </p:nvPr>
        </p:nvGraphicFramePr>
        <p:xfrm>
          <a:off x="395536" y="1059582"/>
          <a:ext cx="8353425" cy="357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06E8F30A-560C-43CF-BF7B-0C4F82FB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A312E36A-C278-4E1F-9E82-7AF5ED0F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78126988"/>
              </p:ext>
            </p:extLst>
          </p:nvPr>
        </p:nvGraphicFramePr>
        <p:xfrm>
          <a:off x="234951" y="617935"/>
          <a:ext cx="874712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9358908B-F19A-4161-9822-957EE10D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4884D5EF-0151-42AD-90B4-A489FD0A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неналоговых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3979354"/>
              </p:ext>
            </p:extLst>
          </p:nvPr>
        </p:nvGraphicFramePr>
        <p:xfrm>
          <a:off x="265113" y="681540"/>
          <a:ext cx="8594725" cy="405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1701B370-8015-4D7E-A99A-DDEC38E9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="" xmlns:a16="http://schemas.microsoft.com/office/drawing/2014/main" id="{3922F5F1-DF3E-425B-A19A-5668D2AF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12691</TotalTime>
  <Words>1215</Words>
  <Application>Microsoft Office PowerPoint</Application>
  <PresentationFormat>Экран (16:9)</PresentationFormat>
  <Paragraphs>387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РАСХОДЫ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kom_fin_okulovka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ОКУЛОВСКОГО РАЙОНА   ЗА ПЕРВОЕ ПОЛУГОДИЕ 2009 ГОДА</dc:title>
  <dc:creator>deva70</dc:creator>
  <cp:lastModifiedBy>Надежда Никифорова</cp:lastModifiedBy>
  <cp:revision>1054</cp:revision>
  <dcterms:created xsi:type="dcterms:W3CDTF">2009-08-05T05:01:23Z</dcterms:created>
  <dcterms:modified xsi:type="dcterms:W3CDTF">2023-11-13T07:49:20Z</dcterms:modified>
</cp:coreProperties>
</file>